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63" r:id="rId8"/>
    <p:sldId id="262" r:id="rId9"/>
    <p:sldId id="260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2C166AD7-94D2-4144-B9DF-1E4E288A1AA0}"/>
    <pc:docChg chg="modSld">
      <pc:chgData name="Christian Bergljung" userId="b6ed368b-e657-4ae7-b07c-b1d9abf42404" providerId="ADAL" clId="{2C166AD7-94D2-4144-B9DF-1E4E288A1AA0}" dt="2021-05-26T00:51:59.149" v="67" actId="20577"/>
      <pc:docMkLst>
        <pc:docMk/>
      </pc:docMkLst>
      <pc:sldChg chg="modSp mod">
        <pc:chgData name="Christian Bergljung" userId="b6ed368b-e657-4ae7-b07c-b1d9abf42404" providerId="ADAL" clId="{2C166AD7-94D2-4144-B9DF-1E4E288A1AA0}" dt="2021-05-26T00:48:15.151" v="9" actId="20577"/>
        <pc:sldMkLst>
          <pc:docMk/>
          <pc:sldMk cId="511560481" sldId="256"/>
        </pc:sldMkLst>
        <pc:spChg chg="mod">
          <ac:chgData name="Christian Bergljung" userId="b6ed368b-e657-4ae7-b07c-b1d9abf42404" providerId="ADAL" clId="{2C166AD7-94D2-4144-B9DF-1E4E288A1AA0}" dt="2021-05-26T00:48:15.151" v="9" actId="20577"/>
          <ac:spMkLst>
            <pc:docMk/>
            <pc:sldMk cId="511560481" sldId="256"/>
            <ac:spMk id="5" creationId="{0BFFC1CF-8E57-4E46-B7EF-EE9B1CE67843}"/>
          </ac:spMkLst>
        </pc:spChg>
      </pc:sldChg>
      <pc:sldChg chg="modSp mod">
        <pc:chgData name="Christian Bergljung" userId="b6ed368b-e657-4ae7-b07c-b1d9abf42404" providerId="ADAL" clId="{2C166AD7-94D2-4144-B9DF-1E4E288A1AA0}" dt="2021-05-26T00:51:59.149" v="67" actId="20577"/>
        <pc:sldMkLst>
          <pc:docMk/>
          <pc:sldMk cId="2993967761" sldId="262"/>
        </pc:sldMkLst>
        <pc:spChg chg="mod">
          <ac:chgData name="Christian Bergljung" userId="b6ed368b-e657-4ae7-b07c-b1d9abf42404" providerId="ADAL" clId="{2C166AD7-94D2-4144-B9DF-1E4E288A1AA0}" dt="2021-05-26T00:51:59.149" v="67" actId="20577"/>
          <ac:spMkLst>
            <pc:docMk/>
            <pc:sldMk cId="2993967761" sldId="262"/>
            <ac:spMk id="3" creationId="{3E01B97E-6487-4DC8-851F-ECD9F821198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F6311-7616-4FAD-ACF3-E0007466C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A9D36-BB42-47D2-8807-DC0F74355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3E125-CEF1-4443-9C50-0C40CD87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FF5A8-B0E1-4F86-B8B0-26F9A83C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29BFC-5A7F-4423-9FB9-9CE7F4214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875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C8E6-1EBA-44F8-801F-044ED46B2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56A16-B701-4F64-9F1A-35584493B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9BBB4-5F27-4930-AC0A-D98611AE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D1B76-2031-4B70-B6F0-B4FEAA43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1F32B-2B6F-420E-A124-EE95895A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3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07368C-BE19-4290-8C42-A800115BA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B3055F-F83E-4813-B615-281997ADA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551BA-A363-47C5-8AE2-CE36729B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676B5-EE1D-4398-A2DE-C5BEEA340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F269-EB67-40F7-8235-AE53DCE3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52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29E39-3DA9-4E4A-A800-643BF62E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B9BAA-BB8A-40FF-86CF-1E4EEA18D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A04E6-E4CC-4049-9025-56BB148A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BBBB4-15B8-4D2B-BB63-33B54DC2A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F9461-9508-47DD-8665-6941D3DA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017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0D9B-DA98-405C-B966-3A931D3E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D4B00-4A49-4281-A4F8-DD47F9C1C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1B8EC-A490-41E5-BAF6-B0E78F2A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C9DDE-EE4C-4A82-9174-2B63468CF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5D66B-FB54-4520-AA00-1456C3F9C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015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2DF2B-99AE-4A86-80FE-8A2C1C448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3DE3A-BBBE-4CFF-94CB-DE5D2EBBA8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6C576-BDC3-4A3A-9BBB-1D8E12BCC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DD4AB-AB06-4744-AD56-19CA681A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F700C-FC54-4B71-9F45-E1E291DE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7B828-5570-43E7-9B94-CB8FCF30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914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E23C4-43A0-48B3-AB62-AB4D4BF5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F5022-821C-473D-A697-DC7ECE8FF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4708B-F73E-4C7A-B2F6-7B8B3A44F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D91809-F4E4-4543-B10C-D1C9A26FE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9546CA-3562-449F-9954-6E1B9C346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AC9F8-E9CD-42B2-9012-7ADAE532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F4312-CF6B-43DA-99D8-4E55AF3B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ABE5DD-6732-431E-B0DD-E2D8C100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469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1F5B-BE7B-4E4D-AE62-AF9BDAC7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E8D18-C7EC-4DAC-9D3D-D129B3C7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274F28-5EFF-43A5-9169-C5D248AE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FF5298-40C3-476B-B8C7-B8BA7ED7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061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8BDF1-FC12-4525-9399-D4B1FE53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204352-E865-4E6F-A038-DBC2C41E3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923BF-C5E6-4861-BEBD-9ABB2745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625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AC57-DE77-4711-A3DE-C1A82B8BC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B9AFE-A989-4D75-AA3D-9C11E627C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D7312-CD91-4286-96C5-27A969CB7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9F8450-AFA6-4893-A0DF-A96087C52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FD446-B9A0-4B9A-94B0-2308989C9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6BC837-80AD-4ECE-A152-50F9BFEA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09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FFA21-19A3-4E20-A882-5BFF7AF9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ADE62-A486-44B2-AFDB-E7BB2FE64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9D8B6-7265-4D7C-877B-832620573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C907E7-46BC-42E1-A00B-64321216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01B1A-1A87-456F-A2A2-7313F0E43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8EB96-9014-4139-A076-30996CD7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95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8D6D6C-5B96-4569-B2DA-CA73B2860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D048F-AB2B-4506-8FA6-0A1547F48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991ED-A1B7-46FE-AFAD-ADAFB542C8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A2346-E46C-41BE-BBF5-3F605BCD9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FBFD3-2A14-49D6-8AEB-8EEE477A8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27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E831-8541-47AB-B672-1F58CBFED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0675" y="1600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introduction of power limits for serving cells of UL CA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10163-ACED-4352-A0EE-1FC4814A6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2113"/>
            <a:ext cx="9144000" cy="1655762"/>
          </a:xfrm>
        </p:spPr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51F547-9E99-45C5-BB46-078A9EAD30F9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#99-e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19 – 27 May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FFC1CF-8E57-4E46-B7EF-EE9B1CE67843}"/>
              </a:ext>
            </a:extLst>
          </p:cNvPr>
          <p:cNvSpPr txBox="1"/>
          <p:nvPr/>
        </p:nvSpPr>
        <p:spPr>
          <a:xfrm>
            <a:off x="9753269" y="50293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R4-2107762</a:t>
            </a:r>
          </a:p>
        </p:txBody>
      </p:sp>
    </p:spTree>
    <p:extLst>
      <p:ext uri="{BB962C8B-B14F-4D97-AF65-F5344CB8AC3E}">
        <p14:creationId xmlns:p14="http://schemas.microsoft.com/office/powerpoint/2010/main" val="511560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AC726-CB36-4681-9F38-91E9F1FCC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D9A4D-62BA-4D46-A8DE-FA373A0F1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74" y="1482571"/>
            <a:ext cx="10515600" cy="51046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sv-SE" sz="2400" dirty="0"/>
          </a:p>
          <a:p>
            <a:pPr marL="0" indent="0">
              <a:buNone/>
            </a:pPr>
            <a:r>
              <a:rPr lang="en-US" sz="2400" dirty="0"/>
              <a:t>The background for introducing power limits for serving cells </a:t>
            </a:r>
          </a:p>
          <a:p>
            <a:r>
              <a:rPr lang="en-US" sz="2400" dirty="0"/>
              <a:t>a problem first reported in conformance testing that Rel-15 FR2 UEs stop transmitting UL signals of NR SCC when it is set to transmit UL signals at maximum power [1]</a:t>
            </a:r>
          </a:p>
          <a:p>
            <a:r>
              <a:rPr lang="en-US" sz="2400" dirty="0"/>
              <a:t>problems in the field with </a:t>
            </a:r>
            <a:r>
              <a:rPr lang="en-US" sz="2400" dirty="0" err="1"/>
              <a:t>SCells</a:t>
            </a:r>
            <a:r>
              <a:rPr lang="en-US" sz="2400" dirty="0"/>
              <a:t> significantly reduced in power or dropped depending on the radio conditions with impact on UL throughput</a:t>
            </a:r>
          </a:p>
          <a:p>
            <a:endParaRPr lang="en-US" sz="2400" dirty="0"/>
          </a:p>
          <a:p>
            <a:r>
              <a:rPr lang="en-US" sz="2400" dirty="0"/>
              <a:t>RAN4 has sent an LS informed RAN5 on the conformance test problem regarding two options listed [2]</a:t>
            </a:r>
          </a:p>
          <a:p>
            <a:pPr lvl="1"/>
            <a:r>
              <a:rPr lang="en-US" sz="2000" dirty="0"/>
              <a:t>Option 1: Equal PSD between CCs</a:t>
            </a:r>
          </a:p>
          <a:p>
            <a:pPr lvl="1"/>
            <a:r>
              <a:rPr lang="sv-SE" sz="2000" dirty="0"/>
              <a:t>Option 2: </a:t>
            </a:r>
            <a:r>
              <a:rPr lang="en-US" sz="2000" dirty="0"/>
              <a:t>Measure the UE as is even SCC output may be scaled down under CA mode</a:t>
            </a:r>
          </a:p>
          <a:p>
            <a:r>
              <a:rPr lang="en-US" sz="2400" dirty="0"/>
              <a:t>The problem in the field remains (both for FR1 and FR2), a solution for operations in the field would also resolve the conformance-test problem</a:t>
            </a:r>
          </a:p>
          <a:p>
            <a:pPr lvl="1"/>
            <a:endParaRPr lang="sv-SE" sz="2000" dirty="0"/>
          </a:p>
          <a:p>
            <a:endParaRPr lang="sv-SE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53256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B301A-0328-4687-B1E5-1030701C6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solution by RAN4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0B20-A07E-4E4B-A0C1-D94FC68C1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Introduce UE-specific power limits for serving cells of UL CA configuration</a:t>
            </a:r>
          </a:p>
          <a:p>
            <a:pPr lvl="1"/>
            <a:r>
              <a:rPr lang="en-US" dirty="0"/>
              <a:t>for </a:t>
            </a:r>
            <a:r>
              <a:rPr lang="en-US" dirty="0" err="1"/>
              <a:t>SCell</a:t>
            </a:r>
            <a:r>
              <a:rPr lang="en-US" dirty="0"/>
              <a:t> power reductions, limit the maximum power for the </a:t>
            </a:r>
            <a:r>
              <a:rPr lang="en-US" dirty="0" err="1"/>
              <a:t>PCell</a:t>
            </a:r>
            <a:r>
              <a:rPr lang="en-US" dirty="0"/>
              <a:t> to reserve power for </a:t>
            </a:r>
            <a:r>
              <a:rPr lang="en-US" dirty="0" err="1"/>
              <a:t>SCell</a:t>
            </a:r>
            <a:r>
              <a:rPr lang="en-US" dirty="0"/>
              <a:t> transmissions </a:t>
            </a:r>
          </a:p>
          <a:p>
            <a:pPr lvl="1"/>
            <a:r>
              <a:rPr lang="en-US" dirty="0"/>
              <a:t>in the general case any one of the UL serving cells to reserve power for other cells</a:t>
            </a:r>
          </a:p>
          <a:p>
            <a:pPr lvl="1"/>
            <a:r>
              <a:rPr lang="en-US" dirty="0"/>
              <a:t>limits configured by RRC e.g. in </a:t>
            </a:r>
            <a:r>
              <a:rPr lang="en-US" i="1" dirty="0" err="1"/>
              <a:t>uplinkConfig</a:t>
            </a:r>
            <a:r>
              <a:rPr lang="en-US" i="1" dirty="0"/>
              <a:t> </a:t>
            </a:r>
            <a:r>
              <a:rPr lang="en-US" dirty="0"/>
              <a:t>(UE-specific)</a:t>
            </a:r>
          </a:p>
          <a:p>
            <a:r>
              <a:rPr lang="en-US" dirty="0"/>
              <a:t>The limits disabled/enabled by MAC-CE (avoiding DCI limitations) for fast adaptation to changing radio conditions</a:t>
            </a:r>
          </a:p>
          <a:p>
            <a:pPr lvl="1"/>
            <a:r>
              <a:rPr lang="en-US" dirty="0"/>
              <a:t>limits possibly only applicable for concurrent transmissions (e.g. not if only one cell is scheduled during a slot)</a:t>
            </a:r>
          </a:p>
          <a:p>
            <a:pPr lvl="1"/>
            <a:r>
              <a:rPr lang="en-US" dirty="0"/>
              <a:t>at least for particular transmissions (e.g. PUSCH)</a:t>
            </a:r>
          </a:p>
          <a:p>
            <a:r>
              <a:rPr lang="en-US" dirty="0"/>
              <a:t>Existing power prioritization in 38.213 clause 7 applies </a:t>
            </a:r>
          </a:p>
          <a:p>
            <a:pPr lvl="1"/>
            <a:r>
              <a:rPr lang="en-US" dirty="0"/>
              <a:t>not affected if the limits are not configured or disabled</a:t>
            </a:r>
          </a:p>
          <a:p>
            <a:endParaRPr lang="en-US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79508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A21A-1B8E-4965-81E8-41AD3F205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Some more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7AD2E-6BD2-4B39-8679-0BC2FE03A6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The UE-specific limits applicable for both FR1 and FR2</a:t>
            </a:r>
          </a:p>
          <a:p>
            <a:r>
              <a:rPr lang="en-GB" dirty="0"/>
              <a:t>A limit on a serving cell </a:t>
            </a:r>
            <a:r>
              <a:rPr lang="en-GB" i="1" dirty="0"/>
              <a:t>c</a:t>
            </a:r>
            <a:r>
              <a:rPr lang="en-GB" dirty="0"/>
              <a:t> is relative to the</a:t>
            </a:r>
            <a:r>
              <a:rPr lang="en-GB" i="1" dirty="0"/>
              <a:t> actual </a:t>
            </a:r>
            <a:r>
              <a:rPr lang="en-GB" dirty="0"/>
              <a:t>configured power </a:t>
            </a:r>
            <a:r>
              <a:rPr lang="en-GB" dirty="0" err="1"/>
              <a:t>P</a:t>
            </a:r>
            <a:r>
              <a:rPr lang="en-GB" baseline="-25000" dirty="0" err="1"/>
              <a:t>CMAX,f,c</a:t>
            </a:r>
            <a:r>
              <a:rPr lang="en-GB" dirty="0"/>
              <a:t>. An absolute limit not feasible for two reasons: </a:t>
            </a:r>
            <a:endParaRPr lang="sv-SE" dirty="0"/>
          </a:p>
          <a:p>
            <a:pPr lvl="1"/>
            <a:r>
              <a:rPr lang="en-GB" dirty="0"/>
              <a:t>for FR2 the P</a:t>
            </a:r>
            <a:r>
              <a:rPr lang="en-GB" baseline="-25000" dirty="0"/>
              <a:t>CMAX</a:t>
            </a:r>
            <a:r>
              <a:rPr lang="en-GB" dirty="0"/>
              <a:t> governing the power prioritization for CA is specified in a plane of reference that is implementation specific </a:t>
            </a:r>
          </a:p>
          <a:p>
            <a:pPr lvl="1"/>
            <a:r>
              <a:rPr lang="en-GB" dirty="0"/>
              <a:t>an absolute limit would have no effect if the applied power reduction (MPR) on the total signal (same as the MPR on each serving cell) is larger</a:t>
            </a:r>
          </a:p>
          <a:p>
            <a:r>
              <a:rPr lang="en-GB" dirty="0"/>
              <a:t>Notwithstanding, both absolute and relative limits on UL serving cells can be accommodated by the same </a:t>
            </a:r>
            <a:r>
              <a:rPr lang="en-GB" dirty="0" err="1"/>
              <a:t>signaling</a:t>
            </a:r>
            <a:r>
              <a:rPr lang="en-GB" dirty="0"/>
              <a:t> structure</a:t>
            </a:r>
          </a:p>
          <a:p>
            <a:r>
              <a:rPr lang="en-GB" dirty="0"/>
              <a:t>Many more details can be found in R4-2109979 [3]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87284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18D1F-FE92-4365-8F53-8C04DB4FB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1B97E-6487-4DC8-851F-ECD9F8211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/>
              <a:t>The CRs introducing the power limits in Rel-16 postponed:</a:t>
            </a:r>
          </a:p>
          <a:p>
            <a:pPr lvl="1"/>
            <a:r>
              <a:rPr lang="sv-SE" dirty="0"/>
              <a:t>R4-2109957 for FR1 [4] , R4-2109960 for FR2 [5] </a:t>
            </a:r>
          </a:p>
          <a:p>
            <a:r>
              <a:rPr lang="sv-SE" dirty="0"/>
              <a:t>Verify that the provisions in these CRs imply the intended behaviour until RAN4#100-bis</a:t>
            </a:r>
          </a:p>
          <a:p>
            <a:r>
              <a:rPr lang="sv-SE" dirty="0"/>
              <a:t>Inform RAN5 that RAN4 is considering a solution of the Scell dropping problem for operations in the field, and thus also for conformance tests when RAN4 reach consensus of introducing the solution</a:t>
            </a:r>
          </a:p>
          <a:p>
            <a:r>
              <a:rPr lang="sv-SE"/>
              <a:t>Inform </a:t>
            </a:r>
            <a:r>
              <a:rPr lang="sv-SE" dirty="0"/>
              <a:t>RAN1 and RAN2 </a:t>
            </a:r>
            <a:r>
              <a:rPr lang="sv-SE" altLang="zh-CN" dirty="0"/>
              <a:t>when RAN4 reach consensus of introducing the solution</a:t>
            </a:r>
            <a:endParaRPr lang="sv-SE" dirty="0"/>
          </a:p>
          <a:p>
            <a:pPr lvl="1"/>
            <a:r>
              <a:rPr lang="sv-SE" dirty="0"/>
              <a:t>RAN2 for introduction of signaling needed for the power limits</a:t>
            </a:r>
          </a:p>
          <a:p>
            <a:pPr lvl="1"/>
            <a:r>
              <a:rPr lang="sv-SE" dirty="0"/>
              <a:t>RAN1 for any unforeseen impact on the RAN1 specifications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93967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A4AC9-7D5E-4951-BC97-5B21D4AB3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494A9-2E30-4A89-8A5A-7B46D340A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R4-2009656, “NR SCC UL power drop </a:t>
            </a:r>
            <a:r>
              <a:rPr lang="en-US" sz="2400" dirty="0" err="1"/>
              <a:t>behaviour</a:t>
            </a:r>
            <a:r>
              <a:rPr lang="en-US" sz="2400" dirty="0"/>
              <a:t> with EN-DC UE in FR2”, Anritsu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R4-2011695, “WF on NR SCC UL power drop behavior in FR2”, </a:t>
            </a:r>
            <a:r>
              <a:rPr lang="en-US" sz="2400" dirty="0" err="1"/>
              <a:t>Antritsu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R4-2109979, “Power reduction for </a:t>
            </a:r>
            <a:r>
              <a:rPr lang="en-US" sz="2400" dirty="0" err="1"/>
              <a:t>contigous</a:t>
            </a:r>
            <a:r>
              <a:rPr lang="en-US" sz="2400" dirty="0"/>
              <a:t> (and non-contiguous) UL CA with HPUE: MPR and power prioritization”,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R4-2109957, “Introduction of power limits for serving cells of UL CA”,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R4-2109960, “Introduction of power limits for serving cells of UL CA”, Ericsson</a:t>
            </a:r>
            <a:endParaRPr lang="sv-SE" sz="2400" dirty="0"/>
          </a:p>
          <a:p>
            <a:pPr marL="514350" indent="-514350">
              <a:buFont typeface="+mj-lt"/>
              <a:buAutoNum type="arabicPeriod"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75878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2" ma:contentTypeDescription="Create a new document." ma:contentTypeScope="" ma:versionID="096eb543ae0e2d6b6370df273991b1d3">
  <xsd:schema xmlns:xsd="http://www.w3.org/2001/XMLSchema" xmlns:xs="http://www.w3.org/2001/XMLSchema" xmlns:p="http://schemas.microsoft.com/office/2006/metadata/properties" xmlns:ns1="http://schemas.microsoft.com/sharepoint/v3" xmlns:ns3="6f846979-0e6f-42ff-8b87-e1893efeda99" targetNamespace="http://schemas.microsoft.com/office/2006/metadata/properties" ma:root="true" ma:fieldsID="0209ba7c80bb9cc1ca21c1eca4a6cd08" ns1:_="" ns3:_="">
    <xsd:import namespace="http://schemas.microsoft.com/sharepoint/v3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AFDF32-8C34-4382-BF7D-C8A205B28A78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2006/metadata/properties"/>
    <ds:schemaRef ds:uri="6f846979-0e6f-42ff-8b87-e1893efeda99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F1D35A7A-CB9B-4E03-9535-722BFBC3E4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F798AC-B0BA-4052-8AD9-E6860F0123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10736</TotalTime>
  <Words>605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introduction of power limits for serving cells of UL CA</vt:lpstr>
      <vt:lpstr>Background</vt:lpstr>
      <vt:lpstr>Proposed solution by RAN4</vt:lpstr>
      <vt:lpstr>Some more details</vt:lpstr>
      <vt:lpstr>WF 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EN-DC FDD-TDD PC2</dc:title>
  <dc:creator>Ericsson</dc:creator>
  <cp:lastModifiedBy>Ericsson</cp:lastModifiedBy>
  <cp:revision>53</cp:revision>
  <dcterms:created xsi:type="dcterms:W3CDTF">2020-06-29T13:06:59Z</dcterms:created>
  <dcterms:modified xsi:type="dcterms:W3CDTF">2021-05-26T00:52:00Z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