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1" r:id="rId3"/>
    <p:sldId id="274" r:id="rId4"/>
    <p:sldId id="275" r:id="rId5"/>
    <p:sldId id="280" r:id="rId6"/>
    <p:sldId id="281" r:id="rId7"/>
    <p:sldId id="266" r:id="rId8"/>
    <p:sldId id="277" r:id="rId9"/>
    <p:sldId id="282" r:id="rId10"/>
    <p:sldId id="279" r:id="rId11"/>
    <p:sldId id="284" r:id="rId12"/>
    <p:sldId id="28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09"/>
    <p:restoredTop sz="87016" autoAdjust="0"/>
  </p:normalViewPr>
  <p:slideViewPr>
    <p:cSldViewPr snapToGrid="0">
      <p:cViewPr varScale="1">
        <p:scale>
          <a:sx n="113" d="100"/>
          <a:sy n="113" d="100"/>
        </p:scale>
        <p:origin x="62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0AC210-967F-4C6C-A801-82983652D774}" type="datetimeFigureOut">
              <a:rPr lang="zh-CN" altLang="en-US" smtClean="0"/>
              <a:t>2021/5/26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2E5156-BF4E-4D54-8A4B-67F376E7ABE8}" type="slidenum">
              <a:rPr lang="zh-CN" altLang="en-US" smtClean="0"/>
              <a:t>‹#›</a:t>
            </a:fld>
            <a:endParaRPr lang="zh-CN" altLang="en-US"/>
          </a:p>
        </p:txBody>
      </p:sp>
    </p:spTree>
    <p:extLst>
      <p:ext uri="{BB962C8B-B14F-4D97-AF65-F5344CB8AC3E}">
        <p14:creationId xmlns:p14="http://schemas.microsoft.com/office/powerpoint/2010/main" val="2368672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Ericsson: we would like</a:t>
            </a:r>
            <a:r>
              <a:rPr lang="en-US" altLang="zh-CN" baseline="0" dirty="0"/>
              <a:t> to replace opion1 to FFS.</a:t>
            </a:r>
          </a:p>
          <a:p>
            <a:r>
              <a:rPr lang="en-US" altLang="zh-CN" baseline="0" dirty="0"/>
              <a:t>Ericsson: we would like to treat it with other issues related to UL multiple antenna. Behavior of UE would indicate </a:t>
            </a:r>
            <a:r>
              <a:rPr lang="en-US" altLang="zh-CN" baseline="0" dirty="0" err="1"/>
              <a:t>TxD</a:t>
            </a:r>
            <a:r>
              <a:rPr lang="en-US" altLang="zh-CN" baseline="0" dirty="0"/>
              <a:t> and other UL capabilities. We should treat them in a package. We should avoid any impact on network.</a:t>
            </a:r>
          </a:p>
          <a:p>
            <a:r>
              <a:rPr lang="en-US" altLang="zh-CN" baseline="0" dirty="0"/>
              <a:t>Huawei: What do you mean by impacting other features for UL. For UL-MIMO, we have agreement that baseline is 23+23.</a:t>
            </a:r>
            <a:endParaRPr lang="zh-CN" altLang="en-US" dirty="0"/>
          </a:p>
        </p:txBody>
      </p:sp>
      <p:sp>
        <p:nvSpPr>
          <p:cNvPr id="4" name="灯片编号占位符 3"/>
          <p:cNvSpPr>
            <a:spLocks noGrp="1"/>
          </p:cNvSpPr>
          <p:nvPr>
            <p:ph type="sldNum" sz="quarter" idx="10"/>
          </p:nvPr>
        </p:nvSpPr>
        <p:spPr/>
        <p:txBody>
          <a:bodyPr/>
          <a:lstStyle/>
          <a:p>
            <a:fld id="{2A2E5156-BF4E-4D54-8A4B-67F376E7ABE8}" type="slidenum">
              <a:rPr lang="zh-CN" altLang="en-US" smtClean="0"/>
              <a:t>3</a:t>
            </a:fld>
            <a:endParaRPr lang="zh-CN" altLang="en-US"/>
          </a:p>
        </p:txBody>
      </p:sp>
    </p:spTree>
    <p:extLst>
      <p:ext uri="{BB962C8B-B14F-4D97-AF65-F5344CB8AC3E}">
        <p14:creationId xmlns:p14="http://schemas.microsoft.com/office/powerpoint/2010/main" val="2196743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Ericsson:</a:t>
            </a:r>
            <a:r>
              <a:rPr lang="en-US" altLang="zh-CN" baseline="0" dirty="0"/>
              <a:t> There is dependency from other issues related UE behavior. Option 2 is not exact Ericsson proposal. We can agree to introduce this indication with the UE behavior for other features are clear.</a:t>
            </a:r>
          </a:p>
          <a:p>
            <a:r>
              <a:rPr lang="en-US" altLang="zh-CN" baseline="0" dirty="0"/>
              <a:t>Vivo: for this one, we have spend a lot of time regarding SRS antenna switching. We cannot preclude UE transparent capability. Our understanding is that we do have some dependency. We can accept FFS. We can mention that we have majority views on it.</a:t>
            </a:r>
          </a:p>
          <a:p>
            <a:r>
              <a:rPr lang="en-US" altLang="zh-CN" baseline="0" dirty="0"/>
              <a:t>Ericsson: we achieved the good understanding.</a:t>
            </a:r>
            <a:endParaRPr lang="zh-CN" altLang="en-US" dirty="0"/>
          </a:p>
        </p:txBody>
      </p:sp>
      <p:sp>
        <p:nvSpPr>
          <p:cNvPr id="4" name="灯片编号占位符 3"/>
          <p:cNvSpPr>
            <a:spLocks noGrp="1"/>
          </p:cNvSpPr>
          <p:nvPr>
            <p:ph type="sldNum" sz="quarter" idx="10"/>
          </p:nvPr>
        </p:nvSpPr>
        <p:spPr/>
        <p:txBody>
          <a:bodyPr/>
          <a:lstStyle/>
          <a:p>
            <a:fld id="{2A2E5156-BF4E-4D54-8A4B-67F376E7ABE8}" type="slidenum">
              <a:rPr lang="zh-CN" altLang="en-US" smtClean="0"/>
              <a:t>4</a:t>
            </a:fld>
            <a:endParaRPr lang="zh-CN" altLang="en-US"/>
          </a:p>
        </p:txBody>
      </p:sp>
    </p:spTree>
    <p:extLst>
      <p:ext uri="{BB962C8B-B14F-4D97-AF65-F5344CB8AC3E}">
        <p14:creationId xmlns:p14="http://schemas.microsoft.com/office/powerpoint/2010/main" val="2852865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Skyworks:</a:t>
            </a:r>
            <a:r>
              <a:rPr lang="en-US" altLang="zh-CN" baseline="0" dirty="0"/>
              <a:t> I am not comfortable with Option 2. We should make some calculation for options. Add note for absolution power as condition in the slides.</a:t>
            </a:r>
          </a:p>
          <a:p>
            <a:r>
              <a:rPr lang="en-US" altLang="zh-CN" baseline="0" dirty="0"/>
              <a:t>LGE: my request is to focus on simulation results to get values. Currently only one company provided the simulation … For some case, larger MPR is needed compared to PC3.</a:t>
            </a:r>
            <a:endParaRPr lang="zh-CN" altLang="en-US" dirty="0"/>
          </a:p>
        </p:txBody>
      </p:sp>
      <p:sp>
        <p:nvSpPr>
          <p:cNvPr id="4" name="灯片编号占位符 3"/>
          <p:cNvSpPr>
            <a:spLocks noGrp="1"/>
          </p:cNvSpPr>
          <p:nvPr>
            <p:ph type="sldNum" sz="quarter" idx="10"/>
          </p:nvPr>
        </p:nvSpPr>
        <p:spPr/>
        <p:txBody>
          <a:bodyPr/>
          <a:lstStyle/>
          <a:p>
            <a:fld id="{2A2E5156-BF4E-4D54-8A4B-67F376E7ABE8}" type="slidenum">
              <a:rPr lang="zh-CN" altLang="en-US" smtClean="0"/>
              <a:t>7</a:t>
            </a:fld>
            <a:endParaRPr lang="zh-CN" altLang="en-US"/>
          </a:p>
        </p:txBody>
      </p:sp>
    </p:spTree>
    <p:extLst>
      <p:ext uri="{BB962C8B-B14F-4D97-AF65-F5344CB8AC3E}">
        <p14:creationId xmlns:p14="http://schemas.microsoft.com/office/powerpoint/2010/main" val="2795278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Ericsson: this is the</a:t>
            </a:r>
            <a:r>
              <a:rPr lang="en-US" altLang="zh-CN" baseline="0" dirty="0"/>
              <a:t> same problem for </a:t>
            </a:r>
            <a:r>
              <a:rPr lang="en-US" altLang="zh-CN" baseline="0" dirty="0" err="1"/>
              <a:t>gNB</a:t>
            </a:r>
            <a:r>
              <a:rPr lang="en-US" altLang="zh-CN" baseline="0" dirty="0"/>
              <a:t> for single port. Try to minimize.</a:t>
            </a:r>
          </a:p>
          <a:p>
            <a:r>
              <a:rPr lang="en-US" altLang="zh-CN" baseline="0" dirty="0"/>
              <a:t>ZTE: the equation is slightly changed for EC1 and EC2. EC1 and EC2 should be complex values. </a:t>
            </a:r>
          </a:p>
          <a:p>
            <a:r>
              <a:rPr lang="en-US" altLang="zh-CN" baseline="0" dirty="0"/>
              <a:t>Qualcomm: agree with </a:t>
            </a:r>
            <a:r>
              <a:rPr lang="en-US" altLang="zh-CN" baseline="0" dirty="0" err="1"/>
              <a:t>Aijun</a:t>
            </a:r>
            <a:r>
              <a:rPr lang="en-US" altLang="zh-CN" baseline="0" dirty="0"/>
              <a:t>. We should take care in the CR wording.</a:t>
            </a:r>
            <a:endParaRPr lang="zh-CN" altLang="en-US" dirty="0"/>
          </a:p>
        </p:txBody>
      </p:sp>
      <p:sp>
        <p:nvSpPr>
          <p:cNvPr id="4" name="灯片编号占位符 3"/>
          <p:cNvSpPr>
            <a:spLocks noGrp="1"/>
          </p:cNvSpPr>
          <p:nvPr>
            <p:ph type="sldNum" sz="quarter" idx="10"/>
          </p:nvPr>
        </p:nvSpPr>
        <p:spPr/>
        <p:txBody>
          <a:bodyPr/>
          <a:lstStyle/>
          <a:p>
            <a:fld id="{2A2E5156-BF4E-4D54-8A4B-67F376E7ABE8}" type="slidenum">
              <a:rPr lang="zh-CN" altLang="en-US" smtClean="0"/>
              <a:t>8</a:t>
            </a:fld>
            <a:endParaRPr lang="zh-CN" altLang="en-US"/>
          </a:p>
        </p:txBody>
      </p:sp>
    </p:spTree>
    <p:extLst>
      <p:ext uri="{BB962C8B-B14F-4D97-AF65-F5344CB8AC3E}">
        <p14:creationId xmlns:p14="http://schemas.microsoft.com/office/powerpoint/2010/main" val="407274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Ericsson: we received</a:t>
            </a:r>
            <a:r>
              <a:rPr lang="en-US" altLang="zh-CN" baseline="0" dirty="0"/>
              <a:t> some clarification on this. At least from network perspective, that will remove any virtualization. It is good to get clarification if device supports full power PA.</a:t>
            </a:r>
          </a:p>
          <a:p>
            <a:r>
              <a:rPr lang="en-US" altLang="zh-CN" baseline="0" dirty="0"/>
              <a:t>Vivo: we would like to the possibility of full power PA. We would like to keep the flexibility.</a:t>
            </a:r>
            <a:endParaRPr lang="zh-CN" altLang="en-US" dirty="0"/>
          </a:p>
        </p:txBody>
      </p:sp>
      <p:sp>
        <p:nvSpPr>
          <p:cNvPr id="4" name="灯片编号占位符 3"/>
          <p:cNvSpPr>
            <a:spLocks noGrp="1"/>
          </p:cNvSpPr>
          <p:nvPr>
            <p:ph type="sldNum" sz="quarter" idx="10"/>
          </p:nvPr>
        </p:nvSpPr>
        <p:spPr/>
        <p:txBody>
          <a:bodyPr/>
          <a:lstStyle/>
          <a:p>
            <a:fld id="{2A2E5156-BF4E-4D54-8A4B-67F376E7ABE8}" type="slidenum">
              <a:rPr lang="zh-CN" altLang="en-US" smtClean="0"/>
              <a:t>12</a:t>
            </a:fld>
            <a:endParaRPr lang="zh-CN" altLang="en-US"/>
          </a:p>
        </p:txBody>
      </p:sp>
    </p:spTree>
    <p:extLst>
      <p:ext uri="{BB962C8B-B14F-4D97-AF65-F5344CB8AC3E}">
        <p14:creationId xmlns:p14="http://schemas.microsoft.com/office/powerpoint/2010/main" val="1043045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3E3A6-B9BC-47CC-9546-703D41E72F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5C621E8-B233-477A-AC22-B517FD44F3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EF7E8F0-DF9C-4D1F-BC6D-A50E7FBC19DC}"/>
              </a:ext>
            </a:extLst>
          </p:cNvPr>
          <p:cNvSpPr>
            <a:spLocks noGrp="1"/>
          </p:cNvSpPr>
          <p:nvPr>
            <p:ph type="dt" sz="half" idx="10"/>
          </p:nvPr>
        </p:nvSpPr>
        <p:spPr/>
        <p:txBody>
          <a:bodyPr/>
          <a:lstStyle/>
          <a:p>
            <a:fld id="{85D77FA6-14F9-4F9B-BC46-8871F47A9012}" type="datetimeFigureOut">
              <a:rPr lang="en-US" smtClean="0"/>
              <a:t>5/26/2021</a:t>
            </a:fld>
            <a:endParaRPr lang="en-US"/>
          </a:p>
        </p:txBody>
      </p:sp>
      <p:sp>
        <p:nvSpPr>
          <p:cNvPr id="5" name="Footer Placeholder 4">
            <a:extLst>
              <a:ext uri="{FF2B5EF4-FFF2-40B4-BE49-F238E27FC236}">
                <a16:creationId xmlns:a16="http://schemas.microsoft.com/office/drawing/2014/main" id="{C693FA49-E975-46C1-9ADE-C168058D0D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25BB07-538A-47AF-9C83-1D5B233DE1DB}"/>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004779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7E969-82F9-4894-8F12-EF92FAA0FF3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6CD74E-AF37-4A9A-8EAE-03BAD254F3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4A1BE7-B6AA-4BD5-89A8-957CDFC4B534}"/>
              </a:ext>
            </a:extLst>
          </p:cNvPr>
          <p:cNvSpPr>
            <a:spLocks noGrp="1"/>
          </p:cNvSpPr>
          <p:nvPr>
            <p:ph type="dt" sz="half" idx="10"/>
          </p:nvPr>
        </p:nvSpPr>
        <p:spPr/>
        <p:txBody>
          <a:bodyPr/>
          <a:lstStyle/>
          <a:p>
            <a:fld id="{85D77FA6-14F9-4F9B-BC46-8871F47A9012}" type="datetimeFigureOut">
              <a:rPr lang="en-US" smtClean="0"/>
              <a:t>5/26/2021</a:t>
            </a:fld>
            <a:endParaRPr lang="en-US"/>
          </a:p>
        </p:txBody>
      </p:sp>
      <p:sp>
        <p:nvSpPr>
          <p:cNvPr id="5" name="Footer Placeholder 4">
            <a:extLst>
              <a:ext uri="{FF2B5EF4-FFF2-40B4-BE49-F238E27FC236}">
                <a16:creationId xmlns:a16="http://schemas.microsoft.com/office/drawing/2014/main" id="{AEE0E463-2A77-48B4-96FA-DCF007FC9B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93EA04-B28F-44F2-B530-7C84F5603304}"/>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9639934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7C64D4-6DAA-4EF7-9412-514349BD5E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FB29A1A-C22B-4C70-BC44-9FBAE0C099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4EA0EA-FB0F-4F20-8166-119EE680E2D3}"/>
              </a:ext>
            </a:extLst>
          </p:cNvPr>
          <p:cNvSpPr>
            <a:spLocks noGrp="1"/>
          </p:cNvSpPr>
          <p:nvPr>
            <p:ph type="dt" sz="half" idx="10"/>
          </p:nvPr>
        </p:nvSpPr>
        <p:spPr/>
        <p:txBody>
          <a:bodyPr/>
          <a:lstStyle/>
          <a:p>
            <a:fld id="{85D77FA6-14F9-4F9B-BC46-8871F47A9012}" type="datetimeFigureOut">
              <a:rPr lang="en-US" smtClean="0"/>
              <a:t>5/26/2021</a:t>
            </a:fld>
            <a:endParaRPr lang="en-US"/>
          </a:p>
        </p:txBody>
      </p:sp>
      <p:sp>
        <p:nvSpPr>
          <p:cNvPr id="5" name="Footer Placeholder 4">
            <a:extLst>
              <a:ext uri="{FF2B5EF4-FFF2-40B4-BE49-F238E27FC236}">
                <a16:creationId xmlns:a16="http://schemas.microsoft.com/office/drawing/2014/main" id="{34854A09-DF14-4BB0-8222-021F3A9FAE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8DD96C-3F61-4186-BA84-C9DDC601087D}"/>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501577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11D8E-BA83-42AB-8FA3-A4048A3218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8611A8-A400-4519-A1AF-CB78710DDB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D1E7B3-711E-49CD-85ED-56690507F1BF}"/>
              </a:ext>
            </a:extLst>
          </p:cNvPr>
          <p:cNvSpPr>
            <a:spLocks noGrp="1"/>
          </p:cNvSpPr>
          <p:nvPr>
            <p:ph type="dt" sz="half" idx="10"/>
          </p:nvPr>
        </p:nvSpPr>
        <p:spPr/>
        <p:txBody>
          <a:bodyPr/>
          <a:lstStyle/>
          <a:p>
            <a:fld id="{85D77FA6-14F9-4F9B-BC46-8871F47A9012}" type="datetimeFigureOut">
              <a:rPr lang="en-US" smtClean="0"/>
              <a:t>5/26/2021</a:t>
            </a:fld>
            <a:endParaRPr lang="en-US"/>
          </a:p>
        </p:txBody>
      </p:sp>
      <p:sp>
        <p:nvSpPr>
          <p:cNvPr id="5" name="Footer Placeholder 4">
            <a:extLst>
              <a:ext uri="{FF2B5EF4-FFF2-40B4-BE49-F238E27FC236}">
                <a16:creationId xmlns:a16="http://schemas.microsoft.com/office/drawing/2014/main" id="{C904CC46-BB0E-4369-A899-B28A3CA6A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CD804B-4208-4DCA-B826-50A8715E82DA}"/>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2106905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A4D9C-A9AB-4664-83F4-64A43F27A94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D36EDB-39DB-450F-BC19-5297BC632F1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9565AF2-0A22-4626-A14B-8093479939E8}"/>
              </a:ext>
            </a:extLst>
          </p:cNvPr>
          <p:cNvSpPr>
            <a:spLocks noGrp="1"/>
          </p:cNvSpPr>
          <p:nvPr>
            <p:ph type="dt" sz="half" idx="10"/>
          </p:nvPr>
        </p:nvSpPr>
        <p:spPr/>
        <p:txBody>
          <a:bodyPr/>
          <a:lstStyle/>
          <a:p>
            <a:fld id="{85D77FA6-14F9-4F9B-BC46-8871F47A9012}" type="datetimeFigureOut">
              <a:rPr lang="en-US" smtClean="0"/>
              <a:t>5/26/2021</a:t>
            </a:fld>
            <a:endParaRPr lang="en-US"/>
          </a:p>
        </p:txBody>
      </p:sp>
      <p:sp>
        <p:nvSpPr>
          <p:cNvPr id="5" name="Footer Placeholder 4">
            <a:extLst>
              <a:ext uri="{FF2B5EF4-FFF2-40B4-BE49-F238E27FC236}">
                <a16:creationId xmlns:a16="http://schemas.microsoft.com/office/drawing/2014/main" id="{7BB1A91D-01CA-4D53-B2BB-44C7CBD841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97ED4F-34CD-4D68-8534-FDED77F13737}"/>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3428141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A70E3-4394-4F59-AC7D-E2D0F845AB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8E039E-CAAD-433F-830D-843BAF2E71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F69FBA2-106C-44E3-A954-F6B4AEEBFFD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E186288-18C5-4BD3-B235-0C32EF82CEE6}"/>
              </a:ext>
            </a:extLst>
          </p:cNvPr>
          <p:cNvSpPr>
            <a:spLocks noGrp="1"/>
          </p:cNvSpPr>
          <p:nvPr>
            <p:ph type="dt" sz="half" idx="10"/>
          </p:nvPr>
        </p:nvSpPr>
        <p:spPr/>
        <p:txBody>
          <a:bodyPr/>
          <a:lstStyle/>
          <a:p>
            <a:fld id="{85D77FA6-14F9-4F9B-BC46-8871F47A9012}" type="datetimeFigureOut">
              <a:rPr lang="en-US" smtClean="0"/>
              <a:t>5/26/2021</a:t>
            </a:fld>
            <a:endParaRPr lang="en-US"/>
          </a:p>
        </p:txBody>
      </p:sp>
      <p:sp>
        <p:nvSpPr>
          <p:cNvPr id="6" name="Footer Placeholder 5">
            <a:extLst>
              <a:ext uri="{FF2B5EF4-FFF2-40B4-BE49-F238E27FC236}">
                <a16:creationId xmlns:a16="http://schemas.microsoft.com/office/drawing/2014/main" id="{B3FB20F3-25FA-4127-8EB0-7C5A03D035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3380FE-B97D-4976-9E9C-4CEBAFD513F2}"/>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55303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56C0D-DD28-4A7F-81D6-73856ACAF5B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CA62EE6-B6A3-4BC5-A764-5FE14EDC9B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25C2DC-A4DD-4FC3-A0A1-EE4BA1C114C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991833-E441-4C41-80C0-1B977CABA4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8344BD-BC0A-4D62-A1C9-A04A52AE21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DF92ACA-0C53-48D7-AF7C-5E50212B01E8}"/>
              </a:ext>
            </a:extLst>
          </p:cNvPr>
          <p:cNvSpPr>
            <a:spLocks noGrp="1"/>
          </p:cNvSpPr>
          <p:nvPr>
            <p:ph type="dt" sz="half" idx="10"/>
          </p:nvPr>
        </p:nvSpPr>
        <p:spPr/>
        <p:txBody>
          <a:bodyPr/>
          <a:lstStyle/>
          <a:p>
            <a:fld id="{85D77FA6-14F9-4F9B-BC46-8871F47A9012}" type="datetimeFigureOut">
              <a:rPr lang="en-US" smtClean="0"/>
              <a:t>5/26/2021</a:t>
            </a:fld>
            <a:endParaRPr lang="en-US"/>
          </a:p>
        </p:txBody>
      </p:sp>
      <p:sp>
        <p:nvSpPr>
          <p:cNvPr id="8" name="Footer Placeholder 7">
            <a:extLst>
              <a:ext uri="{FF2B5EF4-FFF2-40B4-BE49-F238E27FC236}">
                <a16:creationId xmlns:a16="http://schemas.microsoft.com/office/drawing/2014/main" id="{635BF3F7-218C-4C6F-BB3F-1A09AD1342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EB091AE-E943-4AEA-82F8-5B8EDE194076}"/>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3672731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C03A6-A176-461D-AFCD-78344C2DB7C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3B93DE9-8559-4621-BB96-8C09330092CB}"/>
              </a:ext>
            </a:extLst>
          </p:cNvPr>
          <p:cNvSpPr>
            <a:spLocks noGrp="1"/>
          </p:cNvSpPr>
          <p:nvPr>
            <p:ph type="dt" sz="half" idx="10"/>
          </p:nvPr>
        </p:nvSpPr>
        <p:spPr/>
        <p:txBody>
          <a:bodyPr/>
          <a:lstStyle/>
          <a:p>
            <a:fld id="{85D77FA6-14F9-4F9B-BC46-8871F47A9012}" type="datetimeFigureOut">
              <a:rPr lang="en-US" smtClean="0"/>
              <a:t>5/26/2021</a:t>
            </a:fld>
            <a:endParaRPr lang="en-US"/>
          </a:p>
        </p:txBody>
      </p:sp>
      <p:sp>
        <p:nvSpPr>
          <p:cNvPr id="4" name="Footer Placeholder 3">
            <a:extLst>
              <a:ext uri="{FF2B5EF4-FFF2-40B4-BE49-F238E27FC236}">
                <a16:creationId xmlns:a16="http://schemas.microsoft.com/office/drawing/2014/main" id="{C39A36E9-4BBB-4B9F-8B3C-0C251D77D14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2331A13-633C-4647-A9C5-328948240D63}"/>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2848429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3AF411-175F-4444-BA52-03B4EC37A002}"/>
              </a:ext>
            </a:extLst>
          </p:cNvPr>
          <p:cNvSpPr>
            <a:spLocks noGrp="1"/>
          </p:cNvSpPr>
          <p:nvPr>
            <p:ph type="dt" sz="half" idx="10"/>
          </p:nvPr>
        </p:nvSpPr>
        <p:spPr/>
        <p:txBody>
          <a:bodyPr/>
          <a:lstStyle/>
          <a:p>
            <a:fld id="{85D77FA6-14F9-4F9B-BC46-8871F47A9012}" type="datetimeFigureOut">
              <a:rPr lang="en-US" smtClean="0"/>
              <a:t>5/26/2021</a:t>
            </a:fld>
            <a:endParaRPr lang="en-US"/>
          </a:p>
        </p:txBody>
      </p:sp>
      <p:sp>
        <p:nvSpPr>
          <p:cNvPr id="3" name="Footer Placeholder 2">
            <a:extLst>
              <a:ext uri="{FF2B5EF4-FFF2-40B4-BE49-F238E27FC236}">
                <a16:creationId xmlns:a16="http://schemas.microsoft.com/office/drawing/2014/main" id="{AC201B43-76D4-4583-B98C-275745983DD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6B74D1-EAE8-474D-B923-6E0D5DCF87DD}"/>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4043071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9FF2D-E95E-4155-9DDF-4D22F96D14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45890FE-9490-42E8-8063-C0C2EEFEBEB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68B1D2F-7B0F-4A61-878A-40A59000C0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382E9C-0557-439E-BBC1-57BDA57C71A3}"/>
              </a:ext>
            </a:extLst>
          </p:cNvPr>
          <p:cNvSpPr>
            <a:spLocks noGrp="1"/>
          </p:cNvSpPr>
          <p:nvPr>
            <p:ph type="dt" sz="half" idx="10"/>
          </p:nvPr>
        </p:nvSpPr>
        <p:spPr/>
        <p:txBody>
          <a:bodyPr/>
          <a:lstStyle/>
          <a:p>
            <a:fld id="{85D77FA6-14F9-4F9B-BC46-8871F47A9012}" type="datetimeFigureOut">
              <a:rPr lang="en-US" smtClean="0"/>
              <a:t>5/26/2021</a:t>
            </a:fld>
            <a:endParaRPr lang="en-US"/>
          </a:p>
        </p:txBody>
      </p:sp>
      <p:sp>
        <p:nvSpPr>
          <p:cNvPr id="6" name="Footer Placeholder 5">
            <a:extLst>
              <a:ext uri="{FF2B5EF4-FFF2-40B4-BE49-F238E27FC236}">
                <a16:creationId xmlns:a16="http://schemas.microsoft.com/office/drawing/2014/main" id="{5E94AD34-21B8-4FE2-A9DF-761396AA43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0CF4DF-093E-4176-9EF4-9EAA87355FAB}"/>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159222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D9C64-D640-4789-BCF5-C03FF6C5C9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17023DB-A429-47C1-913F-1AD7D2A46B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962B66F-7DA0-46FB-8A58-4BE3D47C97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F80D5D-1BF7-4977-81A4-F69A37A92F87}"/>
              </a:ext>
            </a:extLst>
          </p:cNvPr>
          <p:cNvSpPr>
            <a:spLocks noGrp="1"/>
          </p:cNvSpPr>
          <p:nvPr>
            <p:ph type="dt" sz="half" idx="10"/>
          </p:nvPr>
        </p:nvSpPr>
        <p:spPr/>
        <p:txBody>
          <a:bodyPr/>
          <a:lstStyle/>
          <a:p>
            <a:fld id="{85D77FA6-14F9-4F9B-BC46-8871F47A9012}" type="datetimeFigureOut">
              <a:rPr lang="en-US" smtClean="0"/>
              <a:t>5/26/2021</a:t>
            </a:fld>
            <a:endParaRPr lang="en-US"/>
          </a:p>
        </p:txBody>
      </p:sp>
      <p:sp>
        <p:nvSpPr>
          <p:cNvPr id="6" name="Footer Placeholder 5">
            <a:extLst>
              <a:ext uri="{FF2B5EF4-FFF2-40B4-BE49-F238E27FC236}">
                <a16:creationId xmlns:a16="http://schemas.microsoft.com/office/drawing/2014/main" id="{D777FFE9-4F0F-47D5-88E2-8B8F8C294F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2F1111-5722-456E-AF6F-FAFE609D56A3}"/>
              </a:ext>
            </a:extLst>
          </p:cNvPr>
          <p:cNvSpPr>
            <a:spLocks noGrp="1"/>
          </p:cNvSpPr>
          <p:nvPr>
            <p:ph type="sldNum" sz="quarter" idx="12"/>
          </p:nvPr>
        </p:nvSpPr>
        <p:spPr/>
        <p:txBody>
          <a:bodyPr/>
          <a:lstStyle/>
          <a:p>
            <a:fld id="{BE1DAD3D-E604-4648-A9C7-566F700F363F}" type="slidenum">
              <a:rPr lang="en-US" smtClean="0"/>
              <a:t>‹#›</a:t>
            </a:fld>
            <a:endParaRPr lang="en-US"/>
          </a:p>
        </p:txBody>
      </p:sp>
    </p:spTree>
    <p:extLst>
      <p:ext uri="{BB962C8B-B14F-4D97-AF65-F5344CB8AC3E}">
        <p14:creationId xmlns:p14="http://schemas.microsoft.com/office/powerpoint/2010/main" val="2303029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DD8DAE-8130-4491-B28D-48BFA106A3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D341038-7069-464A-AA8D-2D350C0B6F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9F64A2-2287-4084-9621-06147C1CD3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D77FA6-14F9-4F9B-BC46-8871F47A9012}" type="datetimeFigureOut">
              <a:rPr lang="en-US" smtClean="0"/>
              <a:t>5/26/2021</a:t>
            </a:fld>
            <a:endParaRPr lang="en-US"/>
          </a:p>
        </p:txBody>
      </p:sp>
      <p:sp>
        <p:nvSpPr>
          <p:cNvPr id="5" name="Footer Placeholder 4">
            <a:extLst>
              <a:ext uri="{FF2B5EF4-FFF2-40B4-BE49-F238E27FC236}">
                <a16:creationId xmlns:a16="http://schemas.microsoft.com/office/drawing/2014/main" id="{91A9E735-EF38-4FE5-8293-9FDCCEC9A1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EF942D-225C-4526-BEF1-A744D1712C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1DAD3D-E604-4648-A9C7-566F700F363F}" type="slidenum">
              <a:rPr lang="en-US" smtClean="0"/>
              <a:t>‹#›</a:t>
            </a:fld>
            <a:endParaRPr lang="en-US"/>
          </a:p>
        </p:txBody>
      </p:sp>
    </p:spTree>
    <p:extLst>
      <p:ext uri="{BB962C8B-B14F-4D97-AF65-F5344CB8AC3E}">
        <p14:creationId xmlns:p14="http://schemas.microsoft.com/office/powerpoint/2010/main" val="6199826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1E050-588E-4ED2-968E-02254B024DC6}"/>
              </a:ext>
            </a:extLst>
          </p:cNvPr>
          <p:cNvSpPr>
            <a:spLocks noGrp="1"/>
          </p:cNvSpPr>
          <p:nvPr>
            <p:ph type="ctrTitle"/>
          </p:nvPr>
        </p:nvSpPr>
        <p:spPr>
          <a:xfrm>
            <a:off x="1524000" y="1651731"/>
            <a:ext cx="9144000" cy="2387600"/>
          </a:xfrm>
        </p:spPr>
        <p:txBody>
          <a:bodyPr>
            <a:normAutofit/>
          </a:bodyPr>
          <a:lstStyle/>
          <a:p>
            <a:r>
              <a:rPr lang="en-US" sz="4400" dirty="0"/>
              <a:t>Way Forward on NR </a:t>
            </a:r>
            <a:r>
              <a:rPr lang="en-US" sz="4400" dirty="0" err="1"/>
              <a:t>TxD</a:t>
            </a:r>
            <a:r>
              <a:rPr lang="en-US" sz="4400" dirty="0"/>
              <a:t> &amp; Power Class</a:t>
            </a:r>
          </a:p>
        </p:txBody>
      </p:sp>
      <p:sp>
        <p:nvSpPr>
          <p:cNvPr id="3" name="Subtitle 2">
            <a:extLst>
              <a:ext uri="{FF2B5EF4-FFF2-40B4-BE49-F238E27FC236}">
                <a16:creationId xmlns:a16="http://schemas.microsoft.com/office/drawing/2014/main" id="{703A2C79-E080-491D-AFCE-D17887D8002D}"/>
              </a:ext>
            </a:extLst>
          </p:cNvPr>
          <p:cNvSpPr>
            <a:spLocks noGrp="1"/>
          </p:cNvSpPr>
          <p:nvPr>
            <p:ph type="subTitle" idx="1"/>
          </p:nvPr>
        </p:nvSpPr>
        <p:spPr>
          <a:xfrm>
            <a:off x="1524000" y="4427878"/>
            <a:ext cx="9144000" cy="1655762"/>
          </a:xfrm>
        </p:spPr>
        <p:txBody>
          <a:bodyPr/>
          <a:lstStyle/>
          <a:p>
            <a:r>
              <a:rPr lang="en-US" dirty="0"/>
              <a:t>vivo</a:t>
            </a:r>
          </a:p>
        </p:txBody>
      </p:sp>
      <p:sp>
        <p:nvSpPr>
          <p:cNvPr id="4" name="TextBox 3">
            <a:extLst>
              <a:ext uri="{FF2B5EF4-FFF2-40B4-BE49-F238E27FC236}">
                <a16:creationId xmlns:a16="http://schemas.microsoft.com/office/drawing/2014/main" id="{D3005290-B47D-42A9-8855-4A6D38C26D58}"/>
              </a:ext>
            </a:extLst>
          </p:cNvPr>
          <p:cNvSpPr txBox="1"/>
          <p:nvPr/>
        </p:nvSpPr>
        <p:spPr>
          <a:xfrm>
            <a:off x="996593" y="739739"/>
            <a:ext cx="4153638" cy="646331"/>
          </a:xfrm>
          <a:prstGeom prst="rect">
            <a:avLst/>
          </a:prstGeom>
          <a:noFill/>
        </p:spPr>
        <p:txBody>
          <a:bodyPr wrap="none" rtlCol="0">
            <a:spAutoFit/>
          </a:bodyPr>
          <a:lstStyle/>
          <a:p>
            <a:r>
              <a:rPr lang="en-GB" b="1" dirty="0"/>
              <a:t>3GPP TSG-RAN WG4 Meeting # </a:t>
            </a:r>
            <a:r>
              <a:rPr lang="en-US" altLang="zh-CN" b="1" dirty="0"/>
              <a:t>#99-e</a:t>
            </a:r>
            <a:endParaRPr lang="en-GB" b="1" dirty="0"/>
          </a:p>
          <a:p>
            <a:r>
              <a:rPr lang="en-US" altLang="zh-CN" b="1" dirty="0"/>
              <a:t>Electronic Meeting, 19</a:t>
            </a:r>
            <a:r>
              <a:rPr lang="en-US" altLang="zh-CN" b="1" baseline="30000" dirty="0"/>
              <a:t>th</a:t>
            </a:r>
            <a:r>
              <a:rPr lang="zh-CN" altLang="en-US" b="1" dirty="0"/>
              <a:t> </a:t>
            </a:r>
            <a:r>
              <a:rPr lang="en-US" altLang="zh-CN" b="1" dirty="0"/>
              <a:t>–</a:t>
            </a:r>
            <a:r>
              <a:rPr lang="zh-CN" altLang="en-US" b="1" dirty="0"/>
              <a:t> </a:t>
            </a:r>
            <a:r>
              <a:rPr lang="en-US" altLang="zh-CN" b="1" dirty="0"/>
              <a:t>27</a:t>
            </a:r>
            <a:r>
              <a:rPr lang="en-US" altLang="zh-CN" b="1" baseline="30000" dirty="0"/>
              <a:t>th</a:t>
            </a:r>
            <a:r>
              <a:rPr lang="zh-CN" altLang="en-US" b="1" dirty="0"/>
              <a:t> </a:t>
            </a:r>
            <a:r>
              <a:rPr lang="en-US" altLang="zh-CN" b="1" dirty="0"/>
              <a:t>May., 2021</a:t>
            </a:r>
          </a:p>
        </p:txBody>
      </p:sp>
      <p:sp>
        <p:nvSpPr>
          <p:cNvPr id="5" name="TextBox 4">
            <a:extLst>
              <a:ext uri="{FF2B5EF4-FFF2-40B4-BE49-F238E27FC236}">
                <a16:creationId xmlns:a16="http://schemas.microsoft.com/office/drawing/2014/main" id="{13EF9F9D-EEF2-4BFC-8087-40C5A7AAF8AD}"/>
              </a:ext>
            </a:extLst>
          </p:cNvPr>
          <p:cNvSpPr txBox="1"/>
          <p:nvPr/>
        </p:nvSpPr>
        <p:spPr>
          <a:xfrm>
            <a:off x="10459092" y="893852"/>
            <a:ext cx="1276311" cy="369332"/>
          </a:xfrm>
          <a:prstGeom prst="rect">
            <a:avLst/>
          </a:prstGeom>
          <a:noFill/>
        </p:spPr>
        <p:txBody>
          <a:bodyPr wrap="none" rtlCol="0">
            <a:spAutoFit/>
          </a:bodyPr>
          <a:lstStyle/>
          <a:p>
            <a:r>
              <a:rPr lang="en-GB" b="1" dirty="0"/>
              <a:t>R4-210</a:t>
            </a:r>
            <a:r>
              <a:rPr lang="en-US" altLang="zh-CN" b="1" dirty="0" err="1"/>
              <a:t>xxxx</a:t>
            </a:r>
            <a:endParaRPr lang="en-US" dirty="0"/>
          </a:p>
        </p:txBody>
      </p:sp>
    </p:spTree>
    <p:extLst>
      <p:ext uri="{BB962C8B-B14F-4D97-AF65-F5344CB8AC3E}">
        <p14:creationId xmlns:p14="http://schemas.microsoft.com/office/powerpoint/2010/main" val="3167598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C9DCA-AD34-48EA-8E98-0E05497B313D}"/>
              </a:ext>
            </a:extLst>
          </p:cNvPr>
          <p:cNvSpPr>
            <a:spLocks noGrp="1"/>
          </p:cNvSpPr>
          <p:nvPr>
            <p:ph type="title"/>
          </p:nvPr>
        </p:nvSpPr>
        <p:spPr/>
        <p:txBody>
          <a:bodyPr>
            <a:normAutofit/>
          </a:bodyPr>
          <a:lstStyle/>
          <a:p>
            <a:r>
              <a:rPr lang="en-US" altLang="zh-CN" sz="3600" dirty="0"/>
              <a:t>Remaining</a:t>
            </a:r>
            <a:r>
              <a:rPr lang="en-GB" altLang="zh-CN" sz="3600" dirty="0"/>
              <a:t> Issues</a:t>
            </a:r>
            <a:r>
              <a:rPr lang="en-US" altLang="zh-CN" sz="3600" dirty="0"/>
              <a:t> </a:t>
            </a:r>
            <a:r>
              <a:rPr lang="en-US" sz="3600" dirty="0"/>
              <a:t>- </a:t>
            </a:r>
            <a:r>
              <a:rPr lang="en-US" sz="3600" dirty="0" err="1"/>
              <a:t>TxD</a:t>
            </a:r>
            <a:r>
              <a:rPr lang="en-US" sz="3600" dirty="0"/>
              <a:t> antenna and channel models</a:t>
            </a:r>
          </a:p>
        </p:txBody>
      </p:sp>
      <p:sp>
        <p:nvSpPr>
          <p:cNvPr id="3" name="Content Placeholder 2">
            <a:extLst>
              <a:ext uri="{FF2B5EF4-FFF2-40B4-BE49-F238E27FC236}">
                <a16:creationId xmlns:a16="http://schemas.microsoft.com/office/drawing/2014/main" id="{CA6E5A4C-12AF-4889-ADE2-A3166B901D12}"/>
              </a:ext>
            </a:extLst>
          </p:cNvPr>
          <p:cNvSpPr>
            <a:spLocks noGrp="1"/>
          </p:cNvSpPr>
          <p:nvPr>
            <p:ph idx="1"/>
          </p:nvPr>
        </p:nvSpPr>
        <p:spPr>
          <a:xfrm>
            <a:off x="838200" y="1405900"/>
            <a:ext cx="10515600" cy="4351338"/>
          </a:xfrm>
        </p:spPr>
        <p:txBody>
          <a:bodyPr>
            <a:normAutofit/>
          </a:bodyPr>
          <a:lstStyle/>
          <a:p>
            <a:pPr lvl="0"/>
            <a:r>
              <a:rPr lang="en-GB" altLang="zh-CN" dirty="0"/>
              <a:t>Proposals</a:t>
            </a:r>
            <a:endParaRPr lang="zh-CN" altLang="zh-CN" dirty="0"/>
          </a:p>
          <a:p>
            <a:pPr lvl="1"/>
            <a:r>
              <a:rPr lang="en-GB" altLang="zh-CN" dirty="0"/>
              <a:t>Option 1: No more discussion on these issues. </a:t>
            </a:r>
            <a:endParaRPr lang="zh-CN" altLang="zh-CN" dirty="0"/>
          </a:p>
          <a:p>
            <a:pPr lvl="1"/>
            <a:r>
              <a:rPr lang="en-GB" altLang="zh-CN" dirty="0"/>
              <a:t>Option 2: Further discuss the relevant antenna and channel models and their impact as part of, and prior to, concluding on conformance testing methodologies and reference receivers for </a:t>
            </a:r>
            <a:r>
              <a:rPr lang="en-GB" altLang="zh-CN" dirty="0" err="1"/>
              <a:t>TxD</a:t>
            </a:r>
            <a:r>
              <a:rPr lang="en-GB" altLang="zh-CN" dirty="0"/>
              <a:t> with conducted measurements.</a:t>
            </a:r>
            <a:endParaRPr lang="zh-CN" altLang="zh-CN" dirty="0"/>
          </a:p>
          <a:p>
            <a:pPr marL="361950" lvl="3" indent="-361950">
              <a:spcBef>
                <a:spcPts val="1200"/>
              </a:spcBef>
              <a:buFont typeface="Courier New" panose="02070309020205020404" pitchFamily="49" charset="0"/>
              <a:buChar char="o"/>
            </a:pPr>
            <a:endParaRPr lang="en-US" altLang="zh-CN" sz="2400" dirty="0"/>
          </a:p>
          <a:p>
            <a:pPr marL="361950" lvl="3" indent="-361950">
              <a:spcBef>
                <a:spcPts val="1200"/>
              </a:spcBef>
              <a:buFont typeface="Courier New" panose="02070309020205020404" pitchFamily="49" charset="0"/>
              <a:buChar char="o"/>
            </a:pPr>
            <a:r>
              <a:rPr lang="en-US" altLang="zh-CN" sz="2400" dirty="0">
                <a:solidFill>
                  <a:srgbClr val="00B050"/>
                </a:solidFill>
              </a:rPr>
              <a:t>Agreements : </a:t>
            </a:r>
          </a:p>
          <a:p>
            <a:pPr lvl="1">
              <a:lnSpc>
                <a:spcPct val="100000"/>
              </a:lnSpc>
            </a:pPr>
            <a:r>
              <a:rPr lang="en-GB" altLang="zh-CN" dirty="0">
                <a:solidFill>
                  <a:srgbClr val="00B050"/>
                </a:solidFill>
              </a:rPr>
              <a:t>Option 1</a:t>
            </a:r>
            <a:endParaRPr lang="en-US" altLang="zh-CN" strike="sngStrike" dirty="0">
              <a:solidFill>
                <a:srgbClr val="00B050"/>
              </a:solidFill>
            </a:endParaRPr>
          </a:p>
          <a:p>
            <a:pPr lvl="1"/>
            <a:endParaRPr lang="en-US" dirty="0"/>
          </a:p>
        </p:txBody>
      </p:sp>
    </p:spTree>
    <p:extLst>
      <p:ext uri="{BB962C8B-B14F-4D97-AF65-F5344CB8AC3E}">
        <p14:creationId xmlns:p14="http://schemas.microsoft.com/office/powerpoint/2010/main" val="2905408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C9DCA-AD34-48EA-8E98-0E05497B313D}"/>
              </a:ext>
            </a:extLst>
          </p:cNvPr>
          <p:cNvSpPr>
            <a:spLocks noGrp="1"/>
          </p:cNvSpPr>
          <p:nvPr>
            <p:ph type="title"/>
          </p:nvPr>
        </p:nvSpPr>
        <p:spPr/>
        <p:txBody>
          <a:bodyPr>
            <a:normAutofit/>
          </a:bodyPr>
          <a:lstStyle/>
          <a:p>
            <a:r>
              <a:rPr lang="en-US" altLang="zh-CN" sz="3600" dirty="0"/>
              <a:t>Power class related</a:t>
            </a:r>
            <a:r>
              <a:rPr lang="en-US" sz="3600" dirty="0"/>
              <a:t>- The </a:t>
            </a:r>
            <a:r>
              <a:rPr lang="en-US" sz="3600" dirty="0" err="1"/>
              <a:t>Pcmax</a:t>
            </a:r>
            <a:r>
              <a:rPr lang="en-US" sz="3600" dirty="0"/>
              <a:t> for NR for Rel-15 EN-DC</a:t>
            </a:r>
          </a:p>
        </p:txBody>
      </p:sp>
      <p:sp>
        <p:nvSpPr>
          <p:cNvPr id="3" name="Content Placeholder 2">
            <a:extLst>
              <a:ext uri="{FF2B5EF4-FFF2-40B4-BE49-F238E27FC236}">
                <a16:creationId xmlns:a16="http://schemas.microsoft.com/office/drawing/2014/main" id="{CA6E5A4C-12AF-4889-ADE2-A3166B901D12}"/>
              </a:ext>
            </a:extLst>
          </p:cNvPr>
          <p:cNvSpPr>
            <a:spLocks noGrp="1"/>
          </p:cNvSpPr>
          <p:nvPr>
            <p:ph idx="1"/>
          </p:nvPr>
        </p:nvSpPr>
        <p:spPr>
          <a:xfrm>
            <a:off x="838200" y="1405900"/>
            <a:ext cx="10515600" cy="4351338"/>
          </a:xfrm>
        </p:spPr>
        <p:txBody>
          <a:bodyPr>
            <a:normAutofit/>
          </a:bodyPr>
          <a:lstStyle/>
          <a:p>
            <a:pPr lvl="0"/>
            <a:r>
              <a:rPr lang="en-GB" altLang="zh-CN" dirty="0"/>
              <a:t>Proposals</a:t>
            </a:r>
            <a:endParaRPr lang="zh-CN" altLang="zh-CN" dirty="0"/>
          </a:p>
          <a:p>
            <a:pPr lvl="1"/>
            <a:r>
              <a:rPr lang="en-GB" altLang="zh-CN" dirty="0"/>
              <a:t>Option 1: The </a:t>
            </a:r>
            <a:r>
              <a:rPr lang="en-GB" altLang="zh-CN" dirty="0" err="1"/>
              <a:t>Pcmax</a:t>
            </a:r>
            <a:r>
              <a:rPr lang="en-GB" altLang="zh-CN" dirty="0"/>
              <a:t> for NR is modified to use the lower possible power class to decide the lower bound of the configured power. (Huawei)</a:t>
            </a:r>
            <a:endParaRPr lang="zh-CN" altLang="zh-CN" dirty="0"/>
          </a:p>
          <a:p>
            <a:pPr lvl="1"/>
            <a:r>
              <a:rPr lang="en-GB" altLang="zh-CN" dirty="0"/>
              <a:t>Option 2: The </a:t>
            </a:r>
            <a:r>
              <a:rPr lang="en-GB" altLang="zh-CN" dirty="0" err="1"/>
              <a:t>Pcmax</a:t>
            </a:r>
            <a:r>
              <a:rPr lang="en-GB" altLang="zh-CN" dirty="0"/>
              <a:t> for NR is modified according to the declared NR power capability for NSA so that the PHR becomes correct. (Ericsson)</a:t>
            </a:r>
            <a:endParaRPr lang="zh-CN" altLang="zh-CN" dirty="0"/>
          </a:p>
          <a:p>
            <a:pPr lvl="1"/>
            <a:r>
              <a:rPr lang="en-GB" altLang="zh-CN" dirty="0"/>
              <a:t>Option 3:Do not consider further refinements of </a:t>
            </a:r>
            <a:r>
              <a:rPr lang="en-GB" altLang="zh-CN" dirty="0" err="1"/>
              <a:t>Pcmax</a:t>
            </a:r>
            <a:r>
              <a:rPr lang="en-GB" altLang="zh-CN" dirty="0"/>
              <a:t> for NR. </a:t>
            </a:r>
            <a:endParaRPr lang="zh-CN" altLang="zh-CN" dirty="0"/>
          </a:p>
          <a:p>
            <a:pPr lvl="1"/>
            <a:r>
              <a:rPr lang="en-GB" altLang="zh-CN" dirty="0"/>
              <a:t>Option 4: Others</a:t>
            </a:r>
            <a:endParaRPr lang="zh-CN" altLang="zh-CN" dirty="0"/>
          </a:p>
          <a:p>
            <a:pPr marL="361950" lvl="3" indent="-361950">
              <a:spcBef>
                <a:spcPts val="1200"/>
              </a:spcBef>
              <a:buFont typeface="Courier New" panose="02070309020205020404" pitchFamily="49" charset="0"/>
              <a:buChar char="o"/>
            </a:pPr>
            <a:endParaRPr lang="en-US" altLang="zh-CN" sz="2400" dirty="0"/>
          </a:p>
          <a:p>
            <a:pPr marL="361950" lvl="3" indent="-361950">
              <a:spcBef>
                <a:spcPts val="1200"/>
              </a:spcBef>
              <a:buFont typeface="Courier New" panose="02070309020205020404" pitchFamily="49" charset="0"/>
              <a:buChar char="o"/>
            </a:pPr>
            <a:r>
              <a:rPr lang="en-US" altLang="zh-CN" sz="2400" dirty="0"/>
              <a:t>Agreements : </a:t>
            </a:r>
          </a:p>
          <a:p>
            <a:pPr lvl="1">
              <a:lnSpc>
                <a:spcPct val="100000"/>
              </a:lnSpc>
            </a:pPr>
            <a:r>
              <a:rPr lang="en-GB" altLang="zh-CN" dirty="0"/>
              <a:t>FFS</a:t>
            </a:r>
          </a:p>
          <a:p>
            <a:pPr lvl="1"/>
            <a:endParaRPr lang="en-US" dirty="0"/>
          </a:p>
        </p:txBody>
      </p:sp>
    </p:spTree>
    <p:extLst>
      <p:ext uri="{BB962C8B-B14F-4D97-AF65-F5344CB8AC3E}">
        <p14:creationId xmlns:p14="http://schemas.microsoft.com/office/powerpoint/2010/main" val="90916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C9DCA-AD34-48EA-8E98-0E05497B313D}"/>
              </a:ext>
            </a:extLst>
          </p:cNvPr>
          <p:cNvSpPr>
            <a:spLocks noGrp="1"/>
          </p:cNvSpPr>
          <p:nvPr>
            <p:ph type="title"/>
          </p:nvPr>
        </p:nvSpPr>
        <p:spPr/>
        <p:txBody>
          <a:bodyPr>
            <a:normAutofit/>
          </a:bodyPr>
          <a:lstStyle/>
          <a:p>
            <a:r>
              <a:rPr lang="en-US" altLang="zh-CN" sz="3600" dirty="0"/>
              <a:t>Power class related</a:t>
            </a:r>
            <a:r>
              <a:rPr lang="en-US" sz="3600" dirty="0"/>
              <a:t>- Fallback to 1-port Tx for SA in Rel-15</a:t>
            </a:r>
          </a:p>
        </p:txBody>
      </p:sp>
      <p:sp>
        <p:nvSpPr>
          <p:cNvPr id="3" name="Content Placeholder 2">
            <a:extLst>
              <a:ext uri="{FF2B5EF4-FFF2-40B4-BE49-F238E27FC236}">
                <a16:creationId xmlns:a16="http://schemas.microsoft.com/office/drawing/2014/main" id="{CA6E5A4C-12AF-4889-ADE2-A3166B901D12}"/>
              </a:ext>
            </a:extLst>
          </p:cNvPr>
          <p:cNvSpPr>
            <a:spLocks noGrp="1"/>
          </p:cNvSpPr>
          <p:nvPr>
            <p:ph idx="1"/>
          </p:nvPr>
        </p:nvSpPr>
        <p:spPr>
          <a:xfrm>
            <a:off x="838200" y="1405900"/>
            <a:ext cx="10515600" cy="4351338"/>
          </a:xfrm>
        </p:spPr>
        <p:txBody>
          <a:bodyPr>
            <a:normAutofit lnSpcReduction="10000"/>
          </a:bodyPr>
          <a:lstStyle/>
          <a:p>
            <a:pPr lvl="0"/>
            <a:r>
              <a:rPr lang="en-GB" altLang="zh-CN" dirty="0"/>
              <a:t>Proposals</a:t>
            </a:r>
            <a:endParaRPr lang="zh-CN" altLang="zh-CN" dirty="0"/>
          </a:p>
          <a:p>
            <a:pPr lvl="1"/>
            <a:r>
              <a:rPr lang="en-GB" altLang="zh-CN" dirty="0"/>
              <a:t>Option 1: Confirm </a:t>
            </a:r>
            <a:r>
              <a:rPr lang="en-GB" altLang="zh-CN" dirty="0" err="1"/>
              <a:t>ue-PowerClass</a:t>
            </a:r>
            <a:r>
              <a:rPr lang="en-GB" altLang="zh-CN" dirty="0"/>
              <a:t> should always be supported for 1-port transmission fall back mode for SA in Rel-15. </a:t>
            </a:r>
            <a:endParaRPr lang="zh-CN" altLang="zh-CN" dirty="0"/>
          </a:p>
          <a:p>
            <a:pPr lvl="2"/>
            <a:r>
              <a:rPr lang="en-GB" altLang="zh-CN" i="1" dirty="0"/>
              <a:t>UE do not support </a:t>
            </a:r>
            <a:r>
              <a:rPr lang="en-GB" altLang="zh-CN" i="1" dirty="0" err="1"/>
              <a:t>TxD</a:t>
            </a:r>
            <a:r>
              <a:rPr lang="en-GB" altLang="zh-CN" i="1" dirty="0"/>
              <a:t> capability would equip a full power chain</a:t>
            </a:r>
            <a:endParaRPr lang="zh-CN" altLang="zh-CN" dirty="0"/>
          </a:p>
          <a:p>
            <a:pPr lvl="2"/>
            <a:r>
              <a:rPr lang="en-GB" altLang="zh-CN" i="1" dirty="0"/>
              <a:t>For UE support </a:t>
            </a:r>
            <a:r>
              <a:rPr lang="en-GB" altLang="zh-CN" i="1" dirty="0" err="1"/>
              <a:t>TxD</a:t>
            </a:r>
            <a:r>
              <a:rPr lang="en-GB" altLang="zh-CN" i="1" dirty="0"/>
              <a:t> capability, when falls back to 1-port transmission, it is also reasonable to suppose it would use </a:t>
            </a:r>
            <a:r>
              <a:rPr lang="en-GB" altLang="zh-CN" i="1" dirty="0" err="1"/>
              <a:t>TxD</a:t>
            </a:r>
            <a:r>
              <a:rPr lang="en-GB" altLang="zh-CN" i="1" dirty="0"/>
              <a:t> to achieve </a:t>
            </a:r>
            <a:r>
              <a:rPr lang="en-GB" altLang="zh-CN" i="1" dirty="0" err="1"/>
              <a:t>ue-PowerClass</a:t>
            </a:r>
            <a:r>
              <a:rPr lang="en-GB" altLang="zh-CN" i="1" dirty="0"/>
              <a:t> in standalone mode</a:t>
            </a:r>
            <a:endParaRPr lang="zh-CN" altLang="zh-CN" dirty="0"/>
          </a:p>
          <a:p>
            <a:pPr lvl="1"/>
            <a:r>
              <a:rPr lang="en-GB" altLang="zh-CN" dirty="0"/>
              <a:t>Option 2: Others</a:t>
            </a:r>
            <a:endParaRPr lang="zh-CN" altLang="zh-CN" dirty="0"/>
          </a:p>
          <a:p>
            <a:pPr marL="361950" lvl="3" indent="-361950">
              <a:spcBef>
                <a:spcPts val="1200"/>
              </a:spcBef>
              <a:buFont typeface="Courier New" panose="02070309020205020404" pitchFamily="49" charset="0"/>
              <a:buChar char="o"/>
            </a:pPr>
            <a:endParaRPr lang="en-US" altLang="zh-CN" sz="2400" dirty="0"/>
          </a:p>
          <a:p>
            <a:pPr marL="361950" lvl="3" indent="-361950">
              <a:spcBef>
                <a:spcPts val="1200"/>
              </a:spcBef>
              <a:buFont typeface="Courier New" panose="02070309020205020404" pitchFamily="49" charset="0"/>
              <a:buChar char="o"/>
            </a:pPr>
            <a:r>
              <a:rPr lang="en-US" altLang="zh-CN" sz="2400" dirty="0"/>
              <a:t>Tentative agreements : </a:t>
            </a:r>
          </a:p>
          <a:p>
            <a:pPr lvl="1">
              <a:lnSpc>
                <a:spcPct val="100000"/>
              </a:lnSpc>
            </a:pPr>
            <a:r>
              <a:rPr lang="en-GB" altLang="zh-CN" dirty="0"/>
              <a:t>Option 1</a:t>
            </a:r>
          </a:p>
          <a:p>
            <a:pPr lvl="1">
              <a:lnSpc>
                <a:spcPct val="100000"/>
              </a:lnSpc>
            </a:pPr>
            <a:r>
              <a:rPr lang="en-US" altLang="zh-CN" dirty="0"/>
              <a:t>Discuss in next meeting whether Rel-15 CR would be introduced to clarify the understanding</a:t>
            </a:r>
            <a:endParaRPr lang="en-US" altLang="zh-CN" strike="sngStrike" dirty="0">
              <a:solidFill>
                <a:srgbClr val="FF0000"/>
              </a:solidFill>
            </a:endParaRPr>
          </a:p>
          <a:p>
            <a:pPr lvl="1"/>
            <a:endParaRPr lang="en-US" dirty="0"/>
          </a:p>
        </p:txBody>
      </p:sp>
    </p:spTree>
    <p:extLst>
      <p:ext uri="{BB962C8B-B14F-4D97-AF65-F5344CB8AC3E}">
        <p14:creationId xmlns:p14="http://schemas.microsoft.com/office/powerpoint/2010/main" val="801395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5271A-AF2F-497A-8E43-1B3A00EA8D2E}"/>
              </a:ext>
            </a:extLst>
          </p:cNvPr>
          <p:cNvSpPr>
            <a:spLocks noGrp="1"/>
          </p:cNvSpPr>
          <p:nvPr>
            <p:ph type="title"/>
          </p:nvPr>
        </p:nvSpPr>
        <p:spPr/>
        <p:txBody>
          <a:bodyPr>
            <a:normAutofit/>
          </a:bodyPr>
          <a:lstStyle/>
          <a:p>
            <a:r>
              <a:rPr lang="en-US" sz="2800" dirty="0"/>
              <a:t>LS related - Applicable power class for capability signaling in different releases</a:t>
            </a:r>
          </a:p>
        </p:txBody>
      </p:sp>
      <p:sp>
        <p:nvSpPr>
          <p:cNvPr id="3" name="Content Placeholder 2">
            <a:extLst>
              <a:ext uri="{FF2B5EF4-FFF2-40B4-BE49-F238E27FC236}">
                <a16:creationId xmlns:a16="http://schemas.microsoft.com/office/drawing/2014/main" id="{8D360BE2-FF22-46A2-AF8E-D2FFA52AC3DD}"/>
              </a:ext>
            </a:extLst>
          </p:cNvPr>
          <p:cNvSpPr>
            <a:spLocks noGrp="1"/>
          </p:cNvSpPr>
          <p:nvPr>
            <p:ph idx="1"/>
          </p:nvPr>
        </p:nvSpPr>
        <p:spPr>
          <a:xfrm>
            <a:off x="1276128" y="1578049"/>
            <a:ext cx="8516379" cy="4624610"/>
          </a:xfrm>
        </p:spPr>
        <p:txBody>
          <a:bodyPr>
            <a:normAutofit/>
          </a:bodyPr>
          <a:lstStyle/>
          <a:p>
            <a:pPr marL="361950" indent="-361950">
              <a:spcBef>
                <a:spcPts val="1200"/>
              </a:spcBef>
              <a:buFont typeface="Courier New" panose="02070309020205020404" pitchFamily="49" charset="0"/>
              <a:buChar char="o"/>
            </a:pPr>
            <a:r>
              <a:rPr lang="en-US" sz="2400" dirty="0">
                <a:solidFill>
                  <a:schemeClr val="tx1"/>
                </a:solidFill>
              </a:rPr>
              <a:t>Proposals: </a:t>
            </a:r>
          </a:p>
          <a:p>
            <a:pPr lvl="1"/>
            <a:r>
              <a:rPr lang="en-GB" altLang="zh-CN" dirty="0"/>
              <a:t>Option 1: Applies for all Power Classes for both Rel-15 and Rel-16</a:t>
            </a:r>
            <a:endParaRPr lang="zh-CN" altLang="zh-CN" dirty="0"/>
          </a:p>
          <a:p>
            <a:pPr lvl="1"/>
            <a:r>
              <a:rPr lang="en-GB" altLang="zh-CN" dirty="0"/>
              <a:t>Option 2: Applies for only PC2 for Rel-15, and for all power classes in Rel-16;</a:t>
            </a:r>
            <a:endParaRPr lang="zh-CN" altLang="zh-CN" dirty="0"/>
          </a:p>
          <a:p>
            <a:pPr lvl="1"/>
            <a:r>
              <a:rPr lang="en-GB" altLang="zh-CN" dirty="0"/>
              <a:t>Option 3: Others</a:t>
            </a:r>
            <a:endParaRPr lang="zh-CN" altLang="zh-CN" dirty="0"/>
          </a:p>
          <a:p>
            <a:pPr marL="361950" lvl="3" indent="-361950">
              <a:spcBef>
                <a:spcPts val="1200"/>
              </a:spcBef>
              <a:buFont typeface="Courier New" panose="02070309020205020404" pitchFamily="49" charset="0"/>
              <a:buChar char="o"/>
            </a:pPr>
            <a:endParaRPr lang="en-US" altLang="zh-CN" sz="2400" dirty="0"/>
          </a:p>
          <a:p>
            <a:r>
              <a:rPr lang="en-GB" altLang="zh-CN" dirty="0"/>
              <a:t>Agreement</a:t>
            </a:r>
            <a:r>
              <a:rPr lang="en-US" altLang="zh-CN" dirty="0"/>
              <a:t>(GTW)</a:t>
            </a:r>
            <a:r>
              <a:rPr lang="en-GB" altLang="zh-CN" dirty="0"/>
              <a:t>: Option 1</a:t>
            </a:r>
            <a:endParaRPr lang="zh-CN" altLang="zh-CN" dirty="0"/>
          </a:p>
          <a:p>
            <a:pPr lvl="3"/>
            <a:endParaRPr lang="zh-CN" altLang="zh-CN" sz="1000" dirty="0"/>
          </a:p>
        </p:txBody>
      </p:sp>
    </p:spTree>
    <p:extLst>
      <p:ext uri="{BB962C8B-B14F-4D97-AF65-F5344CB8AC3E}">
        <p14:creationId xmlns:p14="http://schemas.microsoft.com/office/powerpoint/2010/main" val="1811066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5271A-AF2F-497A-8E43-1B3A00EA8D2E}"/>
              </a:ext>
            </a:extLst>
          </p:cNvPr>
          <p:cNvSpPr>
            <a:spLocks noGrp="1"/>
          </p:cNvSpPr>
          <p:nvPr>
            <p:ph type="title"/>
          </p:nvPr>
        </p:nvSpPr>
        <p:spPr/>
        <p:txBody>
          <a:bodyPr/>
          <a:lstStyle/>
          <a:p>
            <a:r>
              <a:rPr lang="en-US" altLang="zh-CN" dirty="0"/>
              <a:t>LS related - Relation with full power capability</a:t>
            </a:r>
            <a:endParaRPr lang="en-US" dirty="0"/>
          </a:p>
        </p:txBody>
      </p:sp>
      <p:sp>
        <p:nvSpPr>
          <p:cNvPr id="3" name="Content Placeholder 2">
            <a:extLst>
              <a:ext uri="{FF2B5EF4-FFF2-40B4-BE49-F238E27FC236}">
                <a16:creationId xmlns:a16="http://schemas.microsoft.com/office/drawing/2014/main" id="{8D360BE2-FF22-46A2-AF8E-D2FFA52AC3DD}"/>
              </a:ext>
            </a:extLst>
          </p:cNvPr>
          <p:cNvSpPr>
            <a:spLocks noGrp="1"/>
          </p:cNvSpPr>
          <p:nvPr>
            <p:ph idx="1"/>
          </p:nvPr>
        </p:nvSpPr>
        <p:spPr>
          <a:xfrm>
            <a:off x="1399953" y="1568524"/>
            <a:ext cx="8516379" cy="4624610"/>
          </a:xfrm>
        </p:spPr>
        <p:txBody>
          <a:bodyPr>
            <a:normAutofit/>
          </a:bodyPr>
          <a:lstStyle/>
          <a:p>
            <a:pPr marL="0" indent="0">
              <a:buNone/>
            </a:pPr>
            <a:r>
              <a:rPr lang="en-GB" altLang="zh-CN" dirty="0"/>
              <a:t>Clarify the relationship between transparent </a:t>
            </a:r>
            <a:r>
              <a:rPr lang="en-GB" altLang="zh-CN" dirty="0" err="1"/>
              <a:t>TxD</a:t>
            </a:r>
            <a:r>
              <a:rPr lang="en-GB" altLang="zh-CN" dirty="0"/>
              <a:t> capability signalling and full Tx power capability</a:t>
            </a:r>
            <a:endParaRPr lang="zh-CN" altLang="zh-CN" dirty="0"/>
          </a:p>
          <a:p>
            <a:pPr lvl="0"/>
            <a:r>
              <a:rPr lang="en-GB" altLang="zh-CN" dirty="0"/>
              <a:t>Proposals</a:t>
            </a:r>
            <a:endParaRPr lang="zh-CN" altLang="zh-CN" dirty="0"/>
          </a:p>
          <a:p>
            <a:pPr lvl="1"/>
            <a:r>
              <a:rPr lang="en-GB" altLang="zh-CN" dirty="0"/>
              <a:t>Option 1: No dependency</a:t>
            </a:r>
            <a:endParaRPr lang="zh-CN" altLang="zh-CN" dirty="0"/>
          </a:p>
          <a:p>
            <a:pPr lvl="1"/>
            <a:r>
              <a:rPr lang="en-GB" altLang="zh-CN" dirty="0"/>
              <a:t>Option 2: A UE can support only one of the two capabilities </a:t>
            </a:r>
            <a:endParaRPr lang="zh-CN" altLang="zh-CN" dirty="0"/>
          </a:p>
          <a:p>
            <a:pPr lvl="1"/>
            <a:endParaRPr lang="en-US" altLang="zh-CN" sz="2400" dirty="0"/>
          </a:p>
          <a:p>
            <a:pPr marL="361950" lvl="3" indent="-361950">
              <a:spcBef>
                <a:spcPts val="1200"/>
              </a:spcBef>
              <a:buFont typeface="Courier New" panose="02070309020205020404" pitchFamily="49" charset="0"/>
              <a:buChar char="o"/>
            </a:pPr>
            <a:r>
              <a:rPr lang="en-US" altLang="zh-CN" sz="2400" dirty="0"/>
              <a:t>Agreements: </a:t>
            </a:r>
          </a:p>
          <a:p>
            <a:pPr lvl="1">
              <a:lnSpc>
                <a:spcPct val="100000"/>
              </a:lnSpc>
            </a:pPr>
            <a:r>
              <a:rPr lang="en-US" altLang="zh-CN" dirty="0"/>
              <a:t>FFS</a:t>
            </a:r>
            <a:endParaRPr lang="zh-CN" altLang="zh-CN" sz="1000" dirty="0"/>
          </a:p>
        </p:txBody>
      </p:sp>
    </p:spTree>
    <p:extLst>
      <p:ext uri="{BB962C8B-B14F-4D97-AF65-F5344CB8AC3E}">
        <p14:creationId xmlns:p14="http://schemas.microsoft.com/office/powerpoint/2010/main" val="26219614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C9DCA-AD34-48EA-8E98-0E05497B313D}"/>
              </a:ext>
            </a:extLst>
          </p:cNvPr>
          <p:cNvSpPr>
            <a:spLocks noGrp="1"/>
          </p:cNvSpPr>
          <p:nvPr>
            <p:ph type="title"/>
          </p:nvPr>
        </p:nvSpPr>
        <p:spPr/>
        <p:txBody>
          <a:bodyPr>
            <a:normAutofit/>
          </a:bodyPr>
          <a:lstStyle/>
          <a:p>
            <a:r>
              <a:rPr lang="en-US" altLang="zh-CN" sz="3600" dirty="0"/>
              <a:t>LS related - </a:t>
            </a:r>
            <a:r>
              <a:rPr lang="en-US" sz="3600" dirty="0"/>
              <a:t>Relation with SRS antenna switching</a:t>
            </a:r>
          </a:p>
        </p:txBody>
      </p:sp>
      <p:sp>
        <p:nvSpPr>
          <p:cNvPr id="3" name="Content Placeholder 2">
            <a:extLst>
              <a:ext uri="{FF2B5EF4-FFF2-40B4-BE49-F238E27FC236}">
                <a16:creationId xmlns:a16="http://schemas.microsoft.com/office/drawing/2014/main" id="{CA6E5A4C-12AF-4889-ADE2-A3166B901D12}"/>
              </a:ext>
            </a:extLst>
          </p:cNvPr>
          <p:cNvSpPr>
            <a:spLocks noGrp="1"/>
          </p:cNvSpPr>
          <p:nvPr>
            <p:ph idx="1"/>
          </p:nvPr>
        </p:nvSpPr>
        <p:spPr>
          <a:xfrm>
            <a:off x="838200" y="1405900"/>
            <a:ext cx="10515600" cy="4351338"/>
          </a:xfrm>
        </p:spPr>
        <p:txBody>
          <a:bodyPr>
            <a:normAutofit fontScale="92500" lnSpcReduction="10000"/>
          </a:bodyPr>
          <a:lstStyle/>
          <a:p>
            <a:pPr marL="0" lvl="0" indent="0">
              <a:buNone/>
            </a:pPr>
            <a:r>
              <a:rPr lang="en-GB" altLang="zh-CN" dirty="0"/>
              <a:t>Clarify the relationship between transparent </a:t>
            </a:r>
            <a:r>
              <a:rPr lang="en-GB" altLang="zh-CN" dirty="0" err="1"/>
              <a:t>TxD</a:t>
            </a:r>
            <a:r>
              <a:rPr lang="en-GB" altLang="zh-CN" dirty="0"/>
              <a:t> capability signalling and SRS antenna switching</a:t>
            </a:r>
          </a:p>
          <a:p>
            <a:pPr lvl="0"/>
            <a:r>
              <a:rPr lang="en-GB" altLang="zh-CN" dirty="0"/>
              <a:t>Proposals</a:t>
            </a:r>
            <a:endParaRPr lang="zh-CN" altLang="zh-CN" dirty="0"/>
          </a:p>
          <a:p>
            <a:pPr lvl="1"/>
            <a:r>
              <a:rPr lang="en-GB" altLang="zh-CN" dirty="0"/>
              <a:t>Option 1: No dependency</a:t>
            </a:r>
            <a:endParaRPr lang="zh-CN" altLang="zh-CN" dirty="0"/>
          </a:p>
          <a:p>
            <a:pPr lvl="1"/>
            <a:r>
              <a:rPr lang="en-GB" altLang="zh-CN" dirty="0"/>
              <a:t>Option 2: A UE that supports 1T2R antenna switching SRS should have at least one full power PA</a:t>
            </a:r>
            <a:endParaRPr lang="zh-CN" altLang="zh-CN" dirty="0"/>
          </a:p>
          <a:p>
            <a:pPr lvl="2"/>
            <a:r>
              <a:rPr lang="en-GB" altLang="zh-CN" dirty="0"/>
              <a:t>In another word, transparent </a:t>
            </a:r>
            <a:r>
              <a:rPr lang="en-GB" altLang="zh-CN" dirty="0" err="1"/>
              <a:t>TxD</a:t>
            </a:r>
            <a:r>
              <a:rPr lang="en-GB" altLang="zh-CN" dirty="0"/>
              <a:t> UE capable UE with an architecture of 23+23 for PC2, are not allowed to be 1T2R antenna switching capable </a:t>
            </a:r>
            <a:endParaRPr lang="zh-CN" altLang="zh-CN" dirty="0"/>
          </a:p>
          <a:p>
            <a:pPr lvl="1"/>
            <a:r>
              <a:rPr lang="en-GB" altLang="zh-CN" dirty="0"/>
              <a:t>Option 3: Others </a:t>
            </a:r>
            <a:endParaRPr lang="zh-CN" altLang="zh-CN" dirty="0"/>
          </a:p>
          <a:p>
            <a:pPr marL="361950" lvl="3" indent="-361950">
              <a:spcBef>
                <a:spcPts val="1200"/>
              </a:spcBef>
              <a:buFont typeface="Courier New" panose="02070309020205020404" pitchFamily="49" charset="0"/>
              <a:buChar char="o"/>
            </a:pPr>
            <a:endParaRPr lang="en-US" altLang="zh-CN" sz="2400" dirty="0"/>
          </a:p>
          <a:p>
            <a:pPr marL="361950" lvl="3" indent="-361950">
              <a:spcBef>
                <a:spcPts val="1200"/>
              </a:spcBef>
              <a:buFont typeface="Courier New" panose="02070309020205020404" pitchFamily="49" charset="0"/>
              <a:buChar char="o"/>
            </a:pPr>
            <a:r>
              <a:rPr lang="en-US" altLang="zh-CN" sz="2400" dirty="0"/>
              <a:t>Agreements: </a:t>
            </a:r>
          </a:p>
          <a:p>
            <a:pPr lvl="1">
              <a:lnSpc>
                <a:spcPct val="100000"/>
              </a:lnSpc>
            </a:pPr>
            <a:r>
              <a:rPr lang="en-US" altLang="zh-CN" dirty="0"/>
              <a:t>FFS</a:t>
            </a:r>
            <a:endParaRPr lang="zh-CN" altLang="zh-CN" sz="1000" dirty="0"/>
          </a:p>
        </p:txBody>
      </p:sp>
    </p:spTree>
    <p:extLst>
      <p:ext uri="{BB962C8B-B14F-4D97-AF65-F5344CB8AC3E}">
        <p14:creationId xmlns:p14="http://schemas.microsoft.com/office/powerpoint/2010/main" val="2315925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C9DCA-AD34-48EA-8E98-0E05497B313D}"/>
              </a:ext>
            </a:extLst>
          </p:cNvPr>
          <p:cNvSpPr>
            <a:spLocks noGrp="1"/>
          </p:cNvSpPr>
          <p:nvPr>
            <p:ph type="title"/>
          </p:nvPr>
        </p:nvSpPr>
        <p:spPr/>
        <p:txBody>
          <a:bodyPr>
            <a:normAutofit/>
          </a:bodyPr>
          <a:lstStyle/>
          <a:p>
            <a:r>
              <a:rPr lang="en-US" altLang="zh-CN" sz="3600" dirty="0"/>
              <a:t>LS related - </a:t>
            </a:r>
            <a:r>
              <a:rPr lang="en-US" sz="3600" dirty="0"/>
              <a:t>Relation with Non-codebook based transmission</a:t>
            </a:r>
          </a:p>
        </p:txBody>
      </p:sp>
      <p:sp>
        <p:nvSpPr>
          <p:cNvPr id="3" name="Content Placeholder 2">
            <a:extLst>
              <a:ext uri="{FF2B5EF4-FFF2-40B4-BE49-F238E27FC236}">
                <a16:creationId xmlns:a16="http://schemas.microsoft.com/office/drawing/2014/main" id="{CA6E5A4C-12AF-4889-ADE2-A3166B901D12}"/>
              </a:ext>
            </a:extLst>
          </p:cNvPr>
          <p:cNvSpPr>
            <a:spLocks noGrp="1"/>
          </p:cNvSpPr>
          <p:nvPr>
            <p:ph idx="1"/>
          </p:nvPr>
        </p:nvSpPr>
        <p:spPr>
          <a:xfrm>
            <a:off x="838200" y="1405900"/>
            <a:ext cx="10515600" cy="4351338"/>
          </a:xfrm>
        </p:spPr>
        <p:txBody>
          <a:bodyPr>
            <a:normAutofit/>
          </a:bodyPr>
          <a:lstStyle/>
          <a:p>
            <a:pPr marL="0" lvl="0" indent="0">
              <a:buNone/>
            </a:pPr>
            <a:r>
              <a:rPr lang="en-GB" altLang="zh-CN" dirty="0"/>
              <a:t>Clarify the relationship between transparent </a:t>
            </a:r>
            <a:r>
              <a:rPr lang="en-GB" altLang="zh-CN" dirty="0" err="1"/>
              <a:t>TxD</a:t>
            </a:r>
            <a:r>
              <a:rPr lang="en-GB" altLang="zh-CN" dirty="0"/>
              <a:t> capability signalling and non-codebook based transmission </a:t>
            </a:r>
          </a:p>
          <a:p>
            <a:pPr lvl="0"/>
            <a:r>
              <a:rPr lang="en-GB" altLang="zh-CN" dirty="0"/>
              <a:t>Proposals</a:t>
            </a:r>
            <a:endParaRPr lang="zh-CN" altLang="zh-CN" dirty="0"/>
          </a:p>
          <a:p>
            <a:pPr lvl="1"/>
            <a:r>
              <a:rPr lang="en-GB" altLang="zh-CN" dirty="0"/>
              <a:t>Option 1: No dependency</a:t>
            </a:r>
            <a:endParaRPr lang="zh-CN" altLang="zh-CN" dirty="0"/>
          </a:p>
          <a:p>
            <a:pPr lvl="1"/>
            <a:r>
              <a:rPr lang="en-GB" altLang="zh-CN" dirty="0"/>
              <a:t>Option 2: Non-codebook based UEs required full power PAs per Tx chain for power efficient operation.</a:t>
            </a:r>
            <a:endParaRPr lang="zh-CN" altLang="zh-CN" dirty="0"/>
          </a:p>
          <a:p>
            <a:pPr lvl="1"/>
            <a:r>
              <a:rPr lang="en-GB" altLang="zh-CN" dirty="0"/>
              <a:t>Option 3: Others </a:t>
            </a:r>
            <a:endParaRPr lang="zh-CN" altLang="zh-CN" dirty="0"/>
          </a:p>
          <a:p>
            <a:pPr marL="361950" lvl="3" indent="-361950">
              <a:spcBef>
                <a:spcPts val="1200"/>
              </a:spcBef>
              <a:buFont typeface="Courier New" panose="02070309020205020404" pitchFamily="49" charset="0"/>
              <a:buChar char="o"/>
            </a:pPr>
            <a:endParaRPr lang="en-US" altLang="zh-CN" sz="2400" dirty="0"/>
          </a:p>
          <a:p>
            <a:pPr marL="361950" lvl="3" indent="-361950">
              <a:spcBef>
                <a:spcPts val="1200"/>
              </a:spcBef>
              <a:buFont typeface="Courier New" panose="02070309020205020404" pitchFamily="49" charset="0"/>
              <a:buChar char="o"/>
            </a:pPr>
            <a:r>
              <a:rPr lang="en-US" altLang="zh-CN" sz="2400" dirty="0"/>
              <a:t>Agreements: </a:t>
            </a:r>
          </a:p>
          <a:p>
            <a:pPr lvl="1">
              <a:lnSpc>
                <a:spcPct val="100000"/>
              </a:lnSpc>
            </a:pPr>
            <a:r>
              <a:rPr lang="en-US" altLang="zh-CN" dirty="0"/>
              <a:t>FFS</a:t>
            </a:r>
            <a:endParaRPr lang="en-US" dirty="0"/>
          </a:p>
        </p:txBody>
      </p:sp>
    </p:spTree>
    <p:extLst>
      <p:ext uri="{BB962C8B-B14F-4D97-AF65-F5344CB8AC3E}">
        <p14:creationId xmlns:p14="http://schemas.microsoft.com/office/powerpoint/2010/main" val="3375078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C9DCA-AD34-48EA-8E98-0E05497B313D}"/>
              </a:ext>
            </a:extLst>
          </p:cNvPr>
          <p:cNvSpPr>
            <a:spLocks noGrp="1"/>
          </p:cNvSpPr>
          <p:nvPr>
            <p:ph type="title"/>
          </p:nvPr>
        </p:nvSpPr>
        <p:spPr/>
        <p:txBody>
          <a:bodyPr>
            <a:normAutofit/>
          </a:bodyPr>
          <a:lstStyle/>
          <a:p>
            <a:r>
              <a:rPr lang="en-US" altLang="zh-CN" sz="3600" dirty="0"/>
              <a:t>LS related - </a:t>
            </a:r>
            <a:r>
              <a:rPr lang="en-US" sz="3600" dirty="0"/>
              <a:t>Relation with other multi-antenna features</a:t>
            </a:r>
          </a:p>
        </p:txBody>
      </p:sp>
      <p:sp>
        <p:nvSpPr>
          <p:cNvPr id="3" name="Content Placeholder 2">
            <a:extLst>
              <a:ext uri="{FF2B5EF4-FFF2-40B4-BE49-F238E27FC236}">
                <a16:creationId xmlns:a16="http://schemas.microsoft.com/office/drawing/2014/main" id="{CA6E5A4C-12AF-4889-ADE2-A3166B901D12}"/>
              </a:ext>
            </a:extLst>
          </p:cNvPr>
          <p:cNvSpPr>
            <a:spLocks noGrp="1"/>
          </p:cNvSpPr>
          <p:nvPr>
            <p:ph idx="1"/>
          </p:nvPr>
        </p:nvSpPr>
        <p:spPr>
          <a:xfrm>
            <a:off x="838200" y="1405900"/>
            <a:ext cx="10515600" cy="4351338"/>
          </a:xfrm>
        </p:spPr>
        <p:txBody>
          <a:bodyPr>
            <a:normAutofit/>
          </a:bodyPr>
          <a:lstStyle/>
          <a:p>
            <a:pPr marL="0" lvl="0" indent="0">
              <a:buNone/>
            </a:pPr>
            <a:r>
              <a:rPr lang="en-GB" altLang="zh-CN" dirty="0"/>
              <a:t>Clarify the relationship between transparent </a:t>
            </a:r>
            <a:r>
              <a:rPr lang="en-GB" altLang="zh-CN" dirty="0" err="1"/>
              <a:t>TxD</a:t>
            </a:r>
            <a:r>
              <a:rPr lang="en-GB" altLang="zh-CN" dirty="0"/>
              <a:t> capability signalling and other multi-antenna features </a:t>
            </a:r>
          </a:p>
          <a:p>
            <a:pPr lvl="0"/>
            <a:r>
              <a:rPr lang="en-GB" altLang="zh-CN" dirty="0"/>
              <a:t>Proposals</a:t>
            </a:r>
            <a:endParaRPr lang="zh-CN" altLang="zh-CN" dirty="0"/>
          </a:p>
          <a:p>
            <a:pPr lvl="1"/>
            <a:r>
              <a:rPr lang="en-GB" altLang="zh-CN" dirty="0"/>
              <a:t>Option 1: No dependency </a:t>
            </a:r>
            <a:endParaRPr lang="zh-CN" altLang="zh-CN" dirty="0"/>
          </a:p>
          <a:p>
            <a:pPr lvl="1"/>
            <a:r>
              <a:rPr lang="en-GB" altLang="zh-CN" dirty="0"/>
              <a:t>Option 2: A </a:t>
            </a:r>
            <a:r>
              <a:rPr lang="en-GB" altLang="zh-CN" dirty="0" err="1"/>
              <a:t>TxD</a:t>
            </a:r>
            <a:r>
              <a:rPr lang="en-GB" altLang="zh-CN" dirty="0"/>
              <a:t> capable UE can indicate support for a feature only if UE </a:t>
            </a:r>
            <a:r>
              <a:rPr lang="en-GB" altLang="zh-CN" dirty="0" err="1"/>
              <a:t>behavior</a:t>
            </a:r>
            <a:r>
              <a:rPr lang="en-GB" altLang="zh-CN" dirty="0"/>
              <a:t> and performance for the feature is unaffected by </a:t>
            </a:r>
            <a:r>
              <a:rPr lang="en-GB" altLang="zh-CN" dirty="0" err="1"/>
              <a:t>TxD</a:t>
            </a:r>
            <a:r>
              <a:rPr lang="en-GB" altLang="zh-CN" dirty="0"/>
              <a:t> capability.</a:t>
            </a:r>
            <a:endParaRPr lang="zh-CN" altLang="zh-CN" dirty="0"/>
          </a:p>
          <a:p>
            <a:pPr lvl="1"/>
            <a:r>
              <a:rPr lang="en-GB" altLang="zh-CN" dirty="0"/>
              <a:t>Option 3: Others </a:t>
            </a:r>
            <a:endParaRPr lang="zh-CN" altLang="zh-CN" dirty="0"/>
          </a:p>
          <a:p>
            <a:pPr marL="361950" lvl="3" indent="-361950">
              <a:spcBef>
                <a:spcPts val="1200"/>
              </a:spcBef>
              <a:buFont typeface="Courier New" panose="02070309020205020404" pitchFamily="49" charset="0"/>
              <a:buChar char="o"/>
            </a:pPr>
            <a:endParaRPr lang="en-US" altLang="zh-CN" sz="2400" dirty="0"/>
          </a:p>
          <a:p>
            <a:pPr marL="361950" lvl="3" indent="-361950">
              <a:spcBef>
                <a:spcPts val="1200"/>
              </a:spcBef>
              <a:buFont typeface="Courier New" panose="02070309020205020404" pitchFamily="49" charset="0"/>
              <a:buChar char="o"/>
            </a:pPr>
            <a:r>
              <a:rPr lang="en-US" altLang="zh-CN" sz="2400" dirty="0"/>
              <a:t>Agreements: </a:t>
            </a:r>
          </a:p>
          <a:p>
            <a:pPr lvl="1">
              <a:lnSpc>
                <a:spcPct val="100000"/>
              </a:lnSpc>
            </a:pPr>
            <a:r>
              <a:rPr lang="en-US" altLang="zh-CN" dirty="0"/>
              <a:t>FFS</a:t>
            </a:r>
            <a:endParaRPr lang="en-US" dirty="0"/>
          </a:p>
        </p:txBody>
      </p:sp>
    </p:spTree>
    <p:extLst>
      <p:ext uri="{BB962C8B-B14F-4D97-AF65-F5344CB8AC3E}">
        <p14:creationId xmlns:p14="http://schemas.microsoft.com/office/powerpoint/2010/main" val="4236981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C9DCA-AD34-48EA-8E98-0E05497B313D}"/>
              </a:ext>
            </a:extLst>
          </p:cNvPr>
          <p:cNvSpPr>
            <a:spLocks noGrp="1"/>
          </p:cNvSpPr>
          <p:nvPr>
            <p:ph type="title"/>
          </p:nvPr>
        </p:nvSpPr>
        <p:spPr>
          <a:xfrm>
            <a:off x="970935" y="116604"/>
            <a:ext cx="10515600" cy="1325563"/>
          </a:xfrm>
        </p:spPr>
        <p:txBody>
          <a:bodyPr>
            <a:normAutofit/>
          </a:bodyPr>
          <a:lstStyle/>
          <a:p>
            <a:r>
              <a:rPr lang="en-US" altLang="zh-CN" sz="3600" dirty="0"/>
              <a:t>Remaining</a:t>
            </a:r>
            <a:r>
              <a:rPr lang="en-GB" altLang="zh-CN" sz="3600" dirty="0"/>
              <a:t> Issues</a:t>
            </a:r>
            <a:r>
              <a:rPr lang="en-US" altLang="zh-CN" sz="3600" dirty="0"/>
              <a:t> - </a:t>
            </a:r>
            <a:r>
              <a:rPr lang="en-US" sz="3600" dirty="0"/>
              <a:t>MPR</a:t>
            </a:r>
          </a:p>
        </p:txBody>
      </p:sp>
      <p:sp>
        <p:nvSpPr>
          <p:cNvPr id="3" name="Content Placeholder 2">
            <a:extLst>
              <a:ext uri="{FF2B5EF4-FFF2-40B4-BE49-F238E27FC236}">
                <a16:creationId xmlns:a16="http://schemas.microsoft.com/office/drawing/2014/main" id="{CA6E5A4C-12AF-4889-ADE2-A3166B901D12}"/>
              </a:ext>
            </a:extLst>
          </p:cNvPr>
          <p:cNvSpPr>
            <a:spLocks noGrp="1"/>
          </p:cNvSpPr>
          <p:nvPr>
            <p:ph idx="1"/>
          </p:nvPr>
        </p:nvSpPr>
        <p:spPr>
          <a:xfrm>
            <a:off x="457200" y="1169582"/>
            <a:ext cx="11238614" cy="5858539"/>
          </a:xfrm>
        </p:spPr>
        <p:txBody>
          <a:bodyPr>
            <a:normAutofit fontScale="92500" lnSpcReduction="20000"/>
          </a:bodyPr>
          <a:lstStyle/>
          <a:p>
            <a:pPr lvl="0"/>
            <a:r>
              <a:rPr lang="en-GB" altLang="zh-CN" dirty="0"/>
              <a:t>Proposals</a:t>
            </a:r>
            <a:endParaRPr lang="zh-CN" altLang="zh-CN" dirty="0"/>
          </a:p>
          <a:p>
            <a:pPr lvl="1"/>
            <a:r>
              <a:rPr lang="en-GB" altLang="zh-CN" dirty="0"/>
              <a:t>Following offset range based on 1TX was proposed. </a:t>
            </a:r>
          </a:p>
          <a:p>
            <a:pPr marL="457200" lvl="1" indent="0">
              <a:buNone/>
            </a:pPr>
            <a:endParaRPr lang="en-US" strike="sngStrike" dirty="0"/>
          </a:p>
          <a:p>
            <a:pPr marL="457200" lvl="1" indent="0">
              <a:buNone/>
            </a:pPr>
            <a:endParaRPr lang="en-US" strike="sngStrike" dirty="0"/>
          </a:p>
          <a:p>
            <a:pPr marL="457200" lvl="1" indent="0">
              <a:buNone/>
            </a:pPr>
            <a:endParaRPr lang="en-US" strike="sngStrike" dirty="0"/>
          </a:p>
          <a:p>
            <a:pPr marL="457200" lvl="1" indent="0">
              <a:buNone/>
            </a:pPr>
            <a:endParaRPr lang="en-US" strike="sngStrike" dirty="0"/>
          </a:p>
          <a:p>
            <a:pPr marL="457200" lvl="1" indent="0">
              <a:buNone/>
            </a:pPr>
            <a:endParaRPr lang="en-US" strike="sngStrike" dirty="0"/>
          </a:p>
          <a:p>
            <a:pPr marL="457200" lvl="1" indent="0">
              <a:buNone/>
            </a:pPr>
            <a:endParaRPr lang="en-US" strike="sngStrike" dirty="0"/>
          </a:p>
          <a:p>
            <a:pPr marL="457200" lvl="1" indent="0">
              <a:buNone/>
            </a:pPr>
            <a:endParaRPr lang="en-US" strike="sngStrike" dirty="0"/>
          </a:p>
          <a:p>
            <a:pPr marL="457200" lvl="1" indent="0">
              <a:buNone/>
            </a:pPr>
            <a:endParaRPr lang="en-US" strike="sngStrike" dirty="0"/>
          </a:p>
          <a:p>
            <a:pPr lvl="0"/>
            <a:r>
              <a:rPr lang="en-US" altLang="zh-CN" dirty="0"/>
              <a:t>option 1                                                                            option 2</a:t>
            </a:r>
            <a:endParaRPr lang="en-US" altLang="zh-CN" dirty="0">
              <a:solidFill>
                <a:srgbClr val="FF0000"/>
              </a:solidFill>
            </a:endParaRPr>
          </a:p>
          <a:p>
            <a:pPr lvl="2"/>
            <a:r>
              <a:rPr lang="en-GB" altLang="zh-CN" dirty="0"/>
              <a:t>Edge MPR for QPSK/16QAM  (D1):  [0.5~1.5]dB                                          	(D1):  [0.5~3.0]dB</a:t>
            </a:r>
            <a:endParaRPr lang="zh-CN" altLang="zh-CN" dirty="0"/>
          </a:p>
          <a:p>
            <a:pPr lvl="2"/>
            <a:r>
              <a:rPr lang="en-GB" altLang="zh-CN" dirty="0"/>
              <a:t>Outer MPR for QPSK/16QAM  (D2):  [0.5~1.5]dB 			(D2):  [0.5~2.5]dB </a:t>
            </a:r>
            <a:endParaRPr lang="zh-CN" altLang="zh-CN" dirty="0"/>
          </a:p>
          <a:p>
            <a:pPr lvl="2"/>
            <a:r>
              <a:rPr lang="en-GB" altLang="zh-CN" dirty="0"/>
              <a:t>Edge DFT-S MPR for 64QAM  (D3):  [0.5~1.5]dB			(D3):  [0.5~3.0]dB</a:t>
            </a:r>
            <a:endParaRPr lang="zh-CN" altLang="zh-CN" dirty="0"/>
          </a:p>
          <a:p>
            <a:pPr lvl="2"/>
            <a:r>
              <a:rPr lang="en-GB" altLang="zh-CN" dirty="0"/>
              <a:t>Outer/Inner DFT-S MPR for 64QAM  (D4):  [0.5~1.5]dB		(D4):  [0.5~2.0]dB</a:t>
            </a:r>
            <a:endParaRPr lang="zh-CN" altLang="zh-CN" dirty="0"/>
          </a:p>
          <a:p>
            <a:pPr lvl="2"/>
            <a:r>
              <a:rPr lang="en-GB" altLang="zh-CN" dirty="0"/>
              <a:t>CP-OFDM MPR for 64QAM  (D5):  [0.5~1.5]dB 			(D5):  [0.5~2.0]dB</a:t>
            </a:r>
            <a:endParaRPr lang="zh-CN" altLang="zh-CN" dirty="0"/>
          </a:p>
          <a:p>
            <a:pPr lvl="2"/>
            <a:r>
              <a:rPr lang="en-GB" altLang="zh-CN" dirty="0"/>
              <a:t>Inner (other than High order) (D6): [0~0.5]dB			(D6): [0~1.5]dB</a:t>
            </a:r>
            <a:endParaRPr lang="zh-CN" altLang="zh-CN" dirty="0"/>
          </a:p>
          <a:p>
            <a:pPr lvl="2"/>
            <a:r>
              <a:rPr lang="en-GB" altLang="zh-CN" dirty="0"/>
              <a:t>256QAM proposals marked in the table;                                       256QAM proposals marked in the table; </a:t>
            </a:r>
            <a:endParaRPr lang="zh-CN" altLang="zh-CN" dirty="0"/>
          </a:p>
          <a:p>
            <a:pPr lvl="2"/>
            <a:r>
              <a:rPr lang="en-GB" altLang="zh-CN" dirty="0"/>
              <a:t>Pi/2 BPSK currently leave unchanged                                             Pi/2 BPSK currently leave unchanged</a:t>
            </a:r>
          </a:p>
          <a:p>
            <a:pPr lvl="2"/>
            <a:endParaRPr lang="en-GB" altLang="zh-CN" sz="1500" dirty="0"/>
          </a:p>
        </p:txBody>
      </p:sp>
      <p:graphicFrame>
        <p:nvGraphicFramePr>
          <p:cNvPr id="4" name="表格 3">
            <a:extLst>
              <a:ext uri="{FF2B5EF4-FFF2-40B4-BE49-F238E27FC236}">
                <a16:creationId xmlns:a16="http://schemas.microsoft.com/office/drawing/2014/main" id="{7C7828D8-BFE3-4274-AB6D-70E1D9B52D65}"/>
              </a:ext>
            </a:extLst>
          </p:cNvPr>
          <p:cNvGraphicFramePr>
            <a:graphicFrameLocks noGrp="1"/>
          </p:cNvGraphicFramePr>
          <p:nvPr>
            <p:extLst>
              <p:ext uri="{D42A27DB-BD31-4B8C-83A1-F6EECF244321}">
                <p14:modId xmlns:p14="http://schemas.microsoft.com/office/powerpoint/2010/main" val="2814452367"/>
              </p:ext>
            </p:extLst>
          </p:nvPr>
        </p:nvGraphicFramePr>
        <p:xfrm>
          <a:off x="2916902" y="1811367"/>
          <a:ext cx="6777242" cy="2064012"/>
        </p:xfrm>
        <a:graphic>
          <a:graphicData uri="http://schemas.openxmlformats.org/drawingml/2006/table">
            <a:tbl>
              <a:tblPr firstRow="1" firstCol="1" lastRow="1" lastCol="1" bandRow="1" bandCol="1">
                <a:tableStyleId>{5C22544A-7EE6-4342-B048-85BDC9FD1C3A}</a:tableStyleId>
              </a:tblPr>
              <a:tblGrid>
                <a:gridCol w="1360639">
                  <a:extLst>
                    <a:ext uri="{9D8B030D-6E8A-4147-A177-3AD203B41FA5}">
                      <a16:colId xmlns:a16="http://schemas.microsoft.com/office/drawing/2014/main" val="4155191872"/>
                    </a:ext>
                  </a:extLst>
                </a:gridCol>
                <a:gridCol w="1360639">
                  <a:extLst>
                    <a:ext uri="{9D8B030D-6E8A-4147-A177-3AD203B41FA5}">
                      <a16:colId xmlns:a16="http://schemas.microsoft.com/office/drawing/2014/main" val="1839873726"/>
                    </a:ext>
                  </a:extLst>
                </a:gridCol>
                <a:gridCol w="1360639">
                  <a:extLst>
                    <a:ext uri="{9D8B030D-6E8A-4147-A177-3AD203B41FA5}">
                      <a16:colId xmlns:a16="http://schemas.microsoft.com/office/drawing/2014/main" val="1781622355"/>
                    </a:ext>
                  </a:extLst>
                </a:gridCol>
                <a:gridCol w="1360639">
                  <a:extLst>
                    <a:ext uri="{9D8B030D-6E8A-4147-A177-3AD203B41FA5}">
                      <a16:colId xmlns:a16="http://schemas.microsoft.com/office/drawing/2014/main" val="3161115292"/>
                    </a:ext>
                  </a:extLst>
                </a:gridCol>
                <a:gridCol w="1334686">
                  <a:extLst>
                    <a:ext uri="{9D8B030D-6E8A-4147-A177-3AD203B41FA5}">
                      <a16:colId xmlns:a16="http://schemas.microsoft.com/office/drawing/2014/main" val="3626072564"/>
                    </a:ext>
                  </a:extLst>
                </a:gridCol>
              </a:tblGrid>
              <a:tr h="185144">
                <a:tc rowSpan="2" gridSpan="2">
                  <a:txBody>
                    <a:bodyPr/>
                    <a:lstStyle/>
                    <a:p>
                      <a:pPr algn="ctr">
                        <a:spcAft>
                          <a:spcPts val="0"/>
                        </a:spcAft>
                      </a:pPr>
                      <a:r>
                        <a:rPr lang="x-none" sz="900">
                          <a:effectLst/>
                        </a:rPr>
                        <a:t>Modulation</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rowSpan="2" hMerge="1">
                  <a:txBody>
                    <a:bodyPr/>
                    <a:lstStyle/>
                    <a:p>
                      <a:endParaRPr lang="zh-CN" altLang="en-US"/>
                    </a:p>
                  </a:txBody>
                  <a:tcPr/>
                </a:tc>
                <a:tc gridSpan="3">
                  <a:txBody>
                    <a:bodyPr/>
                    <a:lstStyle/>
                    <a:p>
                      <a:pPr algn="ctr">
                        <a:spcAft>
                          <a:spcPts val="0"/>
                        </a:spcAft>
                      </a:pPr>
                      <a:r>
                        <a:rPr lang="x-none" sz="900">
                          <a:effectLst/>
                        </a:rPr>
                        <a:t>MPR (dB)</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650032983"/>
                  </a:ext>
                </a:extLst>
              </a:tr>
              <a:tr h="212572">
                <a:tc gridSpan="2" vMerge="1">
                  <a:txBody>
                    <a:bodyPr/>
                    <a:lstStyle/>
                    <a:p>
                      <a:endParaRPr lang="zh-CN" altLang="en-US"/>
                    </a:p>
                  </a:txBody>
                  <a:tcPr/>
                </a:tc>
                <a:tc hMerge="1" vMerge="1">
                  <a:txBody>
                    <a:bodyPr/>
                    <a:lstStyle/>
                    <a:p>
                      <a:endParaRPr lang="zh-CN" altLang="en-US"/>
                    </a:p>
                  </a:txBody>
                  <a:tcPr/>
                </a:tc>
                <a:tc>
                  <a:txBody>
                    <a:bodyPr/>
                    <a:lstStyle/>
                    <a:p>
                      <a:pPr algn="ctr">
                        <a:spcAft>
                          <a:spcPts val="0"/>
                        </a:spcAft>
                      </a:pPr>
                      <a:r>
                        <a:rPr lang="x-none" sz="900">
                          <a:effectLst/>
                        </a:rPr>
                        <a:t>Edge RB allocations</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Outer RB allocations</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Inner RB allocations</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94227210"/>
                  </a:ext>
                </a:extLst>
              </a:tr>
              <a:tr h="185144">
                <a:tc rowSpan="5">
                  <a:txBody>
                    <a:bodyPr/>
                    <a:lstStyle/>
                    <a:p>
                      <a:pPr algn="ctr">
                        <a:spcAft>
                          <a:spcPts val="0"/>
                        </a:spcAft>
                      </a:pPr>
                      <a:r>
                        <a:rPr lang="x-none" sz="900">
                          <a:effectLst/>
                        </a:rPr>
                        <a:t>DFT-s-OFDM </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x-none" sz="900">
                          <a:effectLst/>
                        </a:rPr>
                        <a:t>Pi/2 BPSK</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3.5</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0.5</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51059313"/>
                  </a:ext>
                </a:extLst>
              </a:tr>
              <a:tr h="185144">
                <a:tc vMerge="1">
                  <a:txBody>
                    <a:bodyPr/>
                    <a:lstStyle/>
                    <a:p>
                      <a:endParaRPr lang="zh-CN" altLang="en-US"/>
                    </a:p>
                  </a:txBody>
                  <a:tcPr/>
                </a:tc>
                <a:tc>
                  <a:txBody>
                    <a:bodyPr/>
                    <a:lstStyle/>
                    <a:p>
                      <a:pPr algn="ctr">
                        <a:spcAft>
                          <a:spcPts val="0"/>
                        </a:spcAft>
                      </a:pPr>
                      <a:r>
                        <a:rPr lang="x-none" sz="900">
                          <a:effectLst/>
                        </a:rPr>
                        <a:t>QPSK</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3.5</a:t>
                      </a:r>
                      <a:r>
                        <a:rPr lang="en-CA" sz="900">
                          <a:effectLst/>
                        </a:rPr>
                        <a:t>+D1</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a:t>
                      </a:r>
                      <a:r>
                        <a:rPr lang="en-CA" sz="900">
                          <a:effectLst/>
                        </a:rPr>
                        <a:t>1+D2</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CA" sz="900">
                          <a:effectLst/>
                        </a:rPr>
                        <a:t>0+D6</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53304689"/>
                  </a:ext>
                </a:extLst>
              </a:tr>
              <a:tr h="185144">
                <a:tc vMerge="1">
                  <a:txBody>
                    <a:bodyPr/>
                    <a:lstStyle/>
                    <a:p>
                      <a:endParaRPr lang="zh-CN" altLang="en-US"/>
                    </a:p>
                  </a:txBody>
                  <a:tcPr/>
                </a:tc>
                <a:tc>
                  <a:txBody>
                    <a:bodyPr/>
                    <a:lstStyle/>
                    <a:p>
                      <a:pPr algn="ctr">
                        <a:spcAft>
                          <a:spcPts val="0"/>
                        </a:spcAft>
                      </a:pPr>
                      <a:r>
                        <a:rPr lang="x-none" sz="900">
                          <a:effectLst/>
                        </a:rPr>
                        <a:t>16 QAM</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3.5</a:t>
                      </a:r>
                      <a:r>
                        <a:rPr lang="en-CA" sz="900">
                          <a:effectLst/>
                        </a:rPr>
                        <a:t>+D1</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a:t>
                      </a:r>
                      <a:r>
                        <a:rPr lang="en-CA" sz="900">
                          <a:effectLst/>
                        </a:rPr>
                        <a:t>2+D2</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a:t>
                      </a:r>
                      <a:r>
                        <a:rPr lang="en-CA" sz="900">
                          <a:effectLst/>
                        </a:rPr>
                        <a:t>1+D6</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02710637"/>
                  </a:ext>
                </a:extLst>
              </a:tr>
              <a:tr h="185144">
                <a:tc vMerge="1">
                  <a:txBody>
                    <a:bodyPr/>
                    <a:lstStyle/>
                    <a:p>
                      <a:endParaRPr lang="zh-CN" altLang="en-US"/>
                    </a:p>
                  </a:txBody>
                  <a:tcPr/>
                </a:tc>
                <a:tc>
                  <a:txBody>
                    <a:bodyPr/>
                    <a:lstStyle/>
                    <a:p>
                      <a:pPr algn="ctr">
                        <a:spcAft>
                          <a:spcPts val="0"/>
                        </a:spcAft>
                      </a:pPr>
                      <a:r>
                        <a:rPr lang="x-none" sz="900">
                          <a:effectLst/>
                        </a:rPr>
                        <a:t>64 QAM</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3.5</a:t>
                      </a:r>
                      <a:r>
                        <a:rPr lang="en-CA" sz="900">
                          <a:effectLst/>
                        </a:rPr>
                        <a:t>+D3</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gridSpan="2">
                  <a:txBody>
                    <a:bodyPr/>
                    <a:lstStyle/>
                    <a:p>
                      <a:pPr algn="ctr">
                        <a:spcAft>
                          <a:spcPts val="0"/>
                        </a:spcAft>
                      </a:pPr>
                      <a:r>
                        <a:rPr lang="x-none" sz="900">
                          <a:effectLst/>
                        </a:rPr>
                        <a:t>≤ </a:t>
                      </a:r>
                      <a:r>
                        <a:rPr lang="en-CA" sz="900">
                          <a:effectLst/>
                        </a:rPr>
                        <a:t>2.5+D4</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2516734240"/>
                  </a:ext>
                </a:extLst>
              </a:tr>
              <a:tr h="185144">
                <a:tc vMerge="1">
                  <a:txBody>
                    <a:bodyPr/>
                    <a:lstStyle/>
                    <a:p>
                      <a:endParaRPr lang="zh-CN" altLang="en-US"/>
                    </a:p>
                  </a:txBody>
                  <a:tcPr/>
                </a:tc>
                <a:tc>
                  <a:txBody>
                    <a:bodyPr/>
                    <a:lstStyle/>
                    <a:p>
                      <a:pPr algn="ctr">
                        <a:spcAft>
                          <a:spcPts val="0"/>
                        </a:spcAft>
                      </a:pPr>
                      <a:r>
                        <a:rPr lang="x-none" sz="900">
                          <a:effectLst/>
                        </a:rPr>
                        <a:t>256 QAM</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gridSpan="3">
                  <a:txBody>
                    <a:bodyPr/>
                    <a:lstStyle/>
                    <a:p>
                      <a:pPr algn="ctr">
                        <a:spcAft>
                          <a:spcPts val="0"/>
                        </a:spcAft>
                      </a:pPr>
                      <a:r>
                        <a:rPr lang="x-none" sz="900">
                          <a:effectLst/>
                        </a:rPr>
                        <a:t>≤ 4.5 + [1]</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840283687"/>
                  </a:ext>
                </a:extLst>
              </a:tr>
              <a:tr h="185144">
                <a:tc rowSpan="4">
                  <a:txBody>
                    <a:bodyPr/>
                    <a:lstStyle/>
                    <a:p>
                      <a:pPr algn="ctr">
                        <a:spcAft>
                          <a:spcPts val="0"/>
                        </a:spcAft>
                      </a:pPr>
                      <a:r>
                        <a:rPr lang="x-none" sz="900">
                          <a:effectLst/>
                        </a:rPr>
                        <a:t>CP-OFDM </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x-none" sz="900">
                          <a:effectLst/>
                        </a:rPr>
                        <a:t>QPSK</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3.5</a:t>
                      </a:r>
                      <a:r>
                        <a:rPr lang="en-CA" sz="900">
                          <a:effectLst/>
                        </a:rPr>
                        <a:t>+D1</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a:t>
                      </a:r>
                      <a:r>
                        <a:rPr lang="en-CA" sz="900">
                          <a:effectLst/>
                        </a:rPr>
                        <a:t>3+D2</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a:t>
                      </a:r>
                      <a:r>
                        <a:rPr lang="en-CA" sz="900">
                          <a:effectLst/>
                        </a:rPr>
                        <a:t> 1.5+D6</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97269746"/>
                  </a:ext>
                </a:extLst>
              </a:tr>
              <a:tr h="185144">
                <a:tc vMerge="1">
                  <a:txBody>
                    <a:bodyPr/>
                    <a:lstStyle/>
                    <a:p>
                      <a:endParaRPr lang="zh-CN" altLang="en-US"/>
                    </a:p>
                  </a:txBody>
                  <a:tcPr/>
                </a:tc>
                <a:tc>
                  <a:txBody>
                    <a:bodyPr/>
                    <a:lstStyle/>
                    <a:p>
                      <a:pPr algn="ctr">
                        <a:spcAft>
                          <a:spcPts val="0"/>
                        </a:spcAft>
                      </a:pPr>
                      <a:r>
                        <a:rPr lang="x-none" sz="900">
                          <a:effectLst/>
                        </a:rPr>
                        <a:t>16 QAM</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3.5</a:t>
                      </a:r>
                      <a:r>
                        <a:rPr lang="en-CA" sz="900">
                          <a:effectLst/>
                        </a:rPr>
                        <a:t>+D1</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3</a:t>
                      </a:r>
                      <a:r>
                        <a:rPr lang="en-CA" sz="900">
                          <a:effectLst/>
                        </a:rPr>
                        <a:t>+D2</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900">
                          <a:effectLst/>
                        </a:rPr>
                        <a:t>≤ </a:t>
                      </a:r>
                      <a:r>
                        <a:rPr lang="en-CA" sz="900">
                          <a:effectLst/>
                        </a:rPr>
                        <a:t>2+D6</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68806766"/>
                  </a:ext>
                </a:extLst>
              </a:tr>
              <a:tr h="185144">
                <a:tc vMerge="1">
                  <a:txBody>
                    <a:bodyPr/>
                    <a:lstStyle/>
                    <a:p>
                      <a:endParaRPr lang="zh-CN" altLang="en-US"/>
                    </a:p>
                  </a:txBody>
                  <a:tcPr/>
                </a:tc>
                <a:tc>
                  <a:txBody>
                    <a:bodyPr/>
                    <a:lstStyle/>
                    <a:p>
                      <a:pPr algn="ctr">
                        <a:spcAft>
                          <a:spcPts val="0"/>
                        </a:spcAft>
                      </a:pPr>
                      <a:r>
                        <a:rPr lang="x-none" sz="900">
                          <a:effectLst/>
                        </a:rPr>
                        <a:t>64 QAM</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gridSpan="3">
                  <a:txBody>
                    <a:bodyPr/>
                    <a:lstStyle/>
                    <a:p>
                      <a:pPr algn="ctr">
                        <a:spcAft>
                          <a:spcPts val="0"/>
                        </a:spcAft>
                      </a:pPr>
                      <a:r>
                        <a:rPr lang="x-none" sz="900">
                          <a:effectLst/>
                        </a:rPr>
                        <a:t>≤ </a:t>
                      </a:r>
                      <a:r>
                        <a:rPr lang="en-CA" sz="900">
                          <a:effectLst/>
                        </a:rPr>
                        <a:t>3.5+D5</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947850372"/>
                  </a:ext>
                </a:extLst>
              </a:tr>
              <a:tr h="185144">
                <a:tc vMerge="1">
                  <a:txBody>
                    <a:bodyPr/>
                    <a:lstStyle/>
                    <a:p>
                      <a:endParaRPr lang="zh-CN" altLang="en-US"/>
                    </a:p>
                  </a:txBody>
                  <a:tcPr/>
                </a:tc>
                <a:tc>
                  <a:txBody>
                    <a:bodyPr/>
                    <a:lstStyle/>
                    <a:p>
                      <a:pPr algn="ctr">
                        <a:spcAft>
                          <a:spcPts val="0"/>
                        </a:spcAft>
                      </a:pPr>
                      <a:r>
                        <a:rPr lang="x-none" sz="900">
                          <a:effectLst/>
                        </a:rPr>
                        <a:t>256 QAM</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gridSpan="3">
                  <a:txBody>
                    <a:bodyPr/>
                    <a:lstStyle/>
                    <a:p>
                      <a:pPr algn="ctr">
                        <a:spcAft>
                          <a:spcPts val="0"/>
                        </a:spcAft>
                      </a:pPr>
                      <a:r>
                        <a:rPr lang="x-none" sz="900" dirty="0">
                          <a:effectLst/>
                        </a:rPr>
                        <a:t>≤ </a:t>
                      </a:r>
                      <a:r>
                        <a:rPr lang="en-CA" sz="900" dirty="0">
                          <a:effectLst/>
                        </a:rPr>
                        <a:t>6.5 + [2]</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354569483"/>
                  </a:ext>
                </a:extLst>
              </a:tr>
            </a:tbl>
          </a:graphicData>
        </a:graphic>
      </p:graphicFrame>
    </p:spTree>
    <p:extLst>
      <p:ext uri="{BB962C8B-B14F-4D97-AF65-F5344CB8AC3E}">
        <p14:creationId xmlns:p14="http://schemas.microsoft.com/office/powerpoint/2010/main" val="1528415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C9DCA-AD34-48EA-8E98-0E05497B313D}"/>
              </a:ext>
            </a:extLst>
          </p:cNvPr>
          <p:cNvSpPr>
            <a:spLocks noGrp="1"/>
          </p:cNvSpPr>
          <p:nvPr>
            <p:ph type="title"/>
          </p:nvPr>
        </p:nvSpPr>
        <p:spPr/>
        <p:txBody>
          <a:bodyPr>
            <a:normAutofit/>
          </a:bodyPr>
          <a:lstStyle/>
          <a:p>
            <a:r>
              <a:rPr lang="en-US" altLang="zh-CN" sz="3600" dirty="0"/>
              <a:t>Remaining</a:t>
            </a:r>
            <a:r>
              <a:rPr lang="en-GB" altLang="zh-CN" sz="3600" dirty="0"/>
              <a:t> Issues</a:t>
            </a:r>
            <a:r>
              <a:rPr lang="en-US" sz="3600" dirty="0"/>
              <a:t> -  </a:t>
            </a:r>
            <a:r>
              <a:rPr lang="en-US" sz="3600" dirty="0" err="1"/>
              <a:t>TxD</a:t>
            </a:r>
            <a:r>
              <a:rPr lang="en-US" sz="3600" dirty="0"/>
              <a:t> EVM spectrum flatness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A6E5A4C-12AF-4889-ADE2-A3166B901D12}"/>
                  </a:ext>
                </a:extLst>
              </p:cNvPr>
              <p:cNvSpPr>
                <a:spLocks noGrp="1"/>
              </p:cNvSpPr>
              <p:nvPr>
                <p:ph idx="1"/>
              </p:nvPr>
            </p:nvSpPr>
            <p:spPr>
              <a:xfrm>
                <a:off x="838200" y="1405900"/>
                <a:ext cx="10515600" cy="4351338"/>
              </a:xfrm>
            </p:spPr>
            <p:txBody>
              <a:bodyPr>
                <a:normAutofit/>
              </a:bodyPr>
              <a:lstStyle/>
              <a:p>
                <a:pPr lvl="0"/>
                <a:r>
                  <a:rPr lang="en-GB" altLang="zh-CN" dirty="0"/>
                  <a:t>Proposals</a:t>
                </a:r>
                <a:endParaRPr lang="zh-CN" altLang="zh-CN" dirty="0"/>
              </a:p>
              <a:p>
                <a:pPr lvl="1"/>
                <a:r>
                  <a:rPr lang="en-GB" altLang="zh-CN" dirty="0"/>
                  <a:t>Based on R4-2108793 with the following updated equation for composite equalizer:</a:t>
                </a:r>
              </a:p>
              <a:p>
                <a:pPr lvl="1"/>
                <a:endParaRPr lang="en-GB" altLang="zh-CN" dirty="0"/>
              </a:p>
              <a:p>
                <a:pPr marL="457200" lvl="1" indent="0">
                  <a:buNone/>
                </a:pPr>
                <a14:m>
                  <m:oMathPara xmlns:m="http://schemas.openxmlformats.org/officeDocument/2006/math">
                    <m:oMathParaPr>
                      <m:jc m:val="centerGroup"/>
                    </m:oMathParaPr>
                    <m:oMath xmlns:m="http://schemas.openxmlformats.org/officeDocument/2006/math">
                      <m:r>
                        <a:rPr lang="en-GB" altLang="zh-CN" i="1">
                          <a:latin typeface="Cambria Math" panose="02040503050406030204" pitchFamily="18" charset="0"/>
                        </a:rPr>
                        <m:t>𝐸𝐶</m:t>
                      </m:r>
                      <m:r>
                        <a:rPr lang="en-GB" altLang="zh-CN" i="1">
                          <a:latin typeface="Cambria Math" panose="02040503050406030204" pitchFamily="18" charset="0"/>
                        </a:rPr>
                        <m:t>(</m:t>
                      </m:r>
                      <m:r>
                        <a:rPr lang="en-GB" altLang="zh-CN" i="1">
                          <a:latin typeface="Cambria Math" panose="02040503050406030204" pitchFamily="18" charset="0"/>
                        </a:rPr>
                        <m:t>𝑓</m:t>
                      </m:r>
                      <m:r>
                        <a:rPr lang="en-GB" altLang="zh-CN" i="1">
                          <a:latin typeface="Cambria Math" panose="02040503050406030204" pitchFamily="18" charset="0"/>
                        </a:rPr>
                        <m:t>)=</m:t>
                      </m:r>
                      <m:f>
                        <m:fPr>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GB" altLang="zh-CN" i="1">
                                  <a:latin typeface="Cambria Math" panose="02040503050406030204" pitchFamily="18" charset="0"/>
                                </a:rPr>
                                <m:t>𝑃</m:t>
                              </m:r>
                            </m:e>
                            <m:sub>
                              <m:r>
                                <a:rPr lang="en-GB" altLang="zh-CN" i="1">
                                  <a:latin typeface="Cambria Math" panose="02040503050406030204" pitchFamily="18" charset="0"/>
                                </a:rPr>
                                <m:t>1</m:t>
                              </m:r>
                            </m:sub>
                          </m:sSub>
                          <m:sSub>
                            <m:sSubPr>
                              <m:ctrlPr>
                                <a:rPr lang="zh-CN" altLang="zh-CN" i="1">
                                  <a:latin typeface="Cambria Math" panose="02040503050406030204" pitchFamily="18" charset="0"/>
                                </a:rPr>
                              </m:ctrlPr>
                            </m:sSubPr>
                            <m:e>
                              <m:r>
                                <a:rPr lang="en-GB" altLang="zh-CN" i="1">
                                  <a:latin typeface="Cambria Math" panose="02040503050406030204" pitchFamily="18" charset="0"/>
                                </a:rPr>
                                <m:t> ∙|</m:t>
                              </m:r>
                              <m:r>
                                <a:rPr lang="en-GB" altLang="zh-CN" i="1">
                                  <a:latin typeface="Cambria Math" panose="02040503050406030204" pitchFamily="18" charset="0"/>
                                </a:rPr>
                                <m:t>𝐸𝐶</m:t>
                              </m:r>
                            </m:e>
                            <m:sub>
                              <m:r>
                                <a:rPr lang="en-GB" altLang="zh-CN" i="1">
                                  <a:latin typeface="Cambria Math" panose="02040503050406030204" pitchFamily="18" charset="0"/>
                                </a:rPr>
                                <m:t>1</m:t>
                              </m:r>
                            </m:sub>
                          </m:sSub>
                          <m:d>
                            <m:dPr>
                              <m:ctrlPr>
                                <a:rPr lang="zh-CN" altLang="zh-CN" i="1">
                                  <a:latin typeface="Cambria Math" panose="02040503050406030204" pitchFamily="18" charset="0"/>
                                </a:rPr>
                              </m:ctrlPr>
                            </m:dPr>
                            <m:e>
                              <m:r>
                                <a:rPr lang="en-GB" altLang="zh-CN" i="1">
                                  <a:latin typeface="Cambria Math" panose="02040503050406030204" pitchFamily="18" charset="0"/>
                                </a:rPr>
                                <m:t>𝑓</m:t>
                              </m:r>
                            </m:e>
                          </m:d>
                          <m:r>
                            <a:rPr lang="en-GB" altLang="zh-CN" i="1">
                              <a:latin typeface="Cambria Math" panose="02040503050406030204" pitchFamily="18" charset="0"/>
                            </a:rPr>
                            <m:t>|+</m:t>
                          </m:r>
                          <m:sSub>
                            <m:sSubPr>
                              <m:ctrlPr>
                                <a:rPr lang="zh-CN" altLang="zh-CN" i="1">
                                  <a:latin typeface="Cambria Math" panose="02040503050406030204" pitchFamily="18" charset="0"/>
                                </a:rPr>
                              </m:ctrlPr>
                            </m:sSubPr>
                            <m:e>
                              <m:sSub>
                                <m:sSubPr>
                                  <m:ctrlPr>
                                    <a:rPr lang="zh-CN" altLang="zh-CN" i="1">
                                      <a:latin typeface="Cambria Math" panose="02040503050406030204" pitchFamily="18" charset="0"/>
                                    </a:rPr>
                                  </m:ctrlPr>
                                </m:sSubPr>
                                <m:e>
                                  <m:r>
                                    <a:rPr lang="en-GB" altLang="zh-CN" i="1">
                                      <a:latin typeface="Cambria Math" panose="02040503050406030204" pitchFamily="18" charset="0"/>
                                    </a:rPr>
                                    <m:t>𝑃</m:t>
                                  </m:r>
                                </m:e>
                                <m:sub>
                                  <m:r>
                                    <a:rPr lang="en-GB" altLang="zh-CN" i="1">
                                      <a:latin typeface="Cambria Math" panose="02040503050406030204" pitchFamily="18" charset="0"/>
                                    </a:rPr>
                                    <m:t>2</m:t>
                                  </m:r>
                                </m:sub>
                              </m:sSub>
                              <m:r>
                                <a:rPr lang="en-GB" altLang="zh-CN" i="1">
                                  <a:latin typeface="Cambria Math" panose="02040503050406030204" pitchFamily="18" charset="0"/>
                                </a:rPr>
                                <m:t> ∙|</m:t>
                              </m:r>
                              <m:r>
                                <a:rPr lang="en-GB" altLang="zh-CN" i="1">
                                  <a:latin typeface="Cambria Math" panose="02040503050406030204" pitchFamily="18" charset="0"/>
                                </a:rPr>
                                <m:t>𝐸𝐶</m:t>
                              </m:r>
                            </m:e>
                            <m:sub>
                              <m:r>
                                <a:rPr lang="en-GB" altLang="zh-CN" i="1">
                                  <a:latin typeface="Cambria Math" panose="02040503050406030204" pitchFamily="18" charset="0"/>
                                </a:rPr>
                                <m:t>2</m:t>
                              </m:r>
                            </m:sub>
                          </m:sSub>
                          <m:r>
                            <a:rPr lang="en-GB" altLang="zh-CN" i="1">
                              <a:latin typeface="Cambria Math" panose="02040503050406030204" pitchFamily="18" charset="0"/>
                            </a:rPr>
                            <m:t>(</m:t>
                          </m:r>
                          <m:r>
                            <a:rPr lang="en-GB" altLang="zh-CN" i="1">
                              <a:latin typeface="Cambria Math" panose="02040503050406030204" pitchFamily="18" charset="0"/>
                            </a:rPr>
                            <m:t>𝑓</m:t>
                          </m:r>
                          <m:r>
                            <a:rPr lang="en-GB" altLang="zh-CN" i="1">
                              <a:latin typeface="Cambria Math" panose="02040503050406030204" pitchFamily="18" charset="0"/>
                            </a:rPr>
                            <m:t>)|</m:t>
                          </m:r>
                        </m:num>
                        <m:den>
                          <m:sSub>
                            <m:sSubPr>
                              <m:ctrlPr>
                                <a:rPr lang="zh-CN" altLang="zh-CN" i="1">
                                  <a:latin typeface="Cambria Math" panose="02040503050406030204" pitchFamily="18" charset="0"/>
                                </a:rPr>
                              </m:ctrlPr>
                            </m:sSubPr>
                            <m:e>
                              <m:r>
                                <a:rPr lang="en-GB" altLang="zh-CN" i="1">
                                  <a:latin typeface="Cambria Math" panose="02040503050406030204" pitchFamily="18" charset="0"/>
                                </a:rPr>
                                <m:t>𝑃</m:t>
                              </m:r>
                            </m:e>
                            <m:sub>
                              <m:r>
                                <a:rPr lang="en-GB" altLang="zh-CN" i="1">
                                  <a:latin typeface="Cambria Math" panose="02040503050406030204" pitchFamily="18" charset="0"/>
                                </a:rPr>
                                <m:t>1</m:t>
                              </m:r>
                            </m:sub>
                          </m:sSub>
                          <m:r>
                            <a:rPr lang="en-GB" altLang="zh-CN" i="1">
                              <a:latin typeface="Cambria Math" panose="02040503050406030204" pitchFamily="18" charset="0"/>
                            </a:rPr>
                            <m:t>+</m:t>
                          </m:r>
                          <m:sSub>
                            <m:sSubPr>
                              <m:ctrlPr>
                                <a:rPr lang="zh-CN" altLang="zh-CN" i="1">
                                  <a:latin typeface="Cambria Math" panose="02040503050406030204" pitchFamily="18" charset="0"/>
                                </a:rPr>
                              </m:ctrlPr>
                            </m:sSubPr>
                            <m:e>
                              <m:r>
                                <a:rPr lang="en-GB" altLang="zh-CN" i="1">
                                  <a:latin typeface="Cambria Math" panose="02040503050406030204" pitchFamily="18" charset="0"/>
                                </a:rPr>
                                <m:t>𝑃</m:t>
                              </m:r>
                            </m:e>
                            <m:sub>
                              <m:r>
                                <a:rPr lang="en-GB" altLang="zh-CN" i="1">
                                  <a:latin typeface="Cambria Math" panose="02040503050406030204" pitchFamily="18" charset="0"/>
                                </a:rPr>
                                <m:t>2</m:t>
                              </m:r>
                            </m:sub>
                          </m:sSub>
                        </m:den>
                      </m:f>
                    </m:oMath>
                  </m:oMathPara>
                </a14:m>
                <a:endParaRPr lang="zh-CN" altLang="zh-CN" dirty="0"/>
              </a:p>
              <a:p>
                <a:pPr marL="361950" lvl="3" indent="-361950">
                  <a:spcBef>
                    <a:spcPts val="1200"/>
                  </a:spcBef>
                  <a:buFont typeface="Courier New" panose="02070309020205020404" pitchFamily="49" charset="0"/>
                  <a:buChar char="o"/>
                </a:pPr>
                <a:endParaRPr lang="en-US" altLang="zh-CN" sz="2400" dirty="0"/>
              </a:p>
              <a:p>
                <a:pPr marL="361950" lvl="3" indent="-361950">
                  <a:spcBef>
                    <a:spcPts val="1200"/>
                  </a:spcBef>
                  <a:buFont typeface="Courier New" panose="02070309020205020404" pitchFamily="49" charset="0"/>
                  <a:buChar char="o"/>
                </a:pPr>
                <a:r>
                  <a:rPr lang="en-US" altLang="zh-CN" sz="2400" dirty="0">
                    <a:solidFill>
                      <a:srgbClr val="00B050"/>
                    </a:solidFill>
                  </a:rPr>
                  <a:t>Agreements : </a:t>
                </a:r>
              </a:p>
              <a:p>
                <a:pPr lvl="1">
                  <a:lnSpc>
                    <a:spcPct val="100000"/>
                  </a:lnSpc>
                </a:pPr>
                <a:r>
                  <a:rPr lang="en-US" altLang="zh-CN" dirty="0">
                    <a:solidFill>
                      <a:srgbClr val="00B050"/>
                    </a:solidFill>
                  </a:rPr>
                  <a:t>Agreed</a:t>
                </a:r>
                <a:endParaRPr lang="en-US" dirty="0"/>
              </a:p>
            </p:txBody>
          </p:sp>
        </mc:Choice>
        <mc:Fallback xmlns="">
          <p:sp>
            <p:nvSpPr>
              <p:cNvPr id="3" name="Content Placeholder 2">
                <a:extLst>
                  <a:ext uri="{FF2B5EF4-FFF2-40B4-BE49-F238E27FC236}">
                    <a16:creationId xmlns="" xmlns:a16="http://schemas.microsoft.com/office/drawing/2014/main" xmlns:a14="http://schemas.microsoft.com/office/drawing/2010/main" id="{CA6E5A4C-12AF-4889-ADE2-A3166B901D12}"/>
                  </a:ext>
                </a:extLst>
              </p:cNvPr>
              <p:cNvSpPr>
                <a:spLocks noGrp="1" noRot="1" noChangeAspect="1" noMove="1" noResize="1" noEditPoints="1" noAdjustHandles="1" noChangeArrowheads="1" noChangeShapeType="1" noTextEdit="1"/>
              </p:cNvSpPr>
              <p:nvPr>
                <p:ph idx="1"/>
              </p:nvPr>
            </p:nvSpPr>
            <p:spPr>
              <a:xfrm>
                <a:off x="838200" y="1405900"/>
                <a:ext cx="10515600" cy="4351338"/>
              </a:xfrm>
              <a:blipFill rotWithShape="0">
                <a:blip r:embed="rId3"/>
                <a:stretch>
                  <a:fillRect l="-1043" t="-238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4931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C9DCA-AD34-48EA-8E98-0E05497B313D}"/>
              </a:ext>
            </a:extLst>
          </p:cNvPr>
          <p:cNvSpPr>
            <a:spLocks noGrp="1"/>
          </p:cNvSpPr>
          <p:nvPr>
            <p:ph type="title"/>
          </p:nvPr>
        </p:nvSpPr>
        <p:spPr/>
        <p:txBody>
          <a:bodyPr>
            <a:normAutofit/>
          </a:bodyPr>
          <a:lstStyle/>
          <a:p>
            <a:r>
              <a:rPr lang="en-US" altLang="zh-CN" sz="3600" dirty="0"/>
              <a:t>Remaining</a:t>
            </a:r>
            <a:r>
              <a:rPr lang="en-GB" altLang="zh-CN" sz="3600" dirty="0"/>
              <a:t> Issues</a:t>
            </a:r>
            <a:r>
              <a:rPr lang="en-US" altLang="zh-CN" sz="3600" dirty="0"/>
              <a:t> </a:t>
            </a:r>
            <a:r>
              <a:rPr lang="en-US" sz="3600" dirty="0"/>
              <a:t>- Testing related issues</a:t>
            </a:r>
          </a:p>
        </p:txBody>
      </p:sp>
      <p:sp>
        <p:nvSpPr>
          <p:cNvPr id="3" name="Content Placeholder 2">
            <a:extLst>
              <a:ext uri="{FF2B5EF4-FFF2-40B4-BE49-F238E27FC236}">
                <a16:creationId xmlns:a16="http://schemas.microsoft.com/office/drawing/2014/main" id="{CA6E5A4C-12AF-4889-ADE2-A3166B901D12}"/>
              </a:ext>
            </a:extLst>
          </p:cNvPr>
          <p:cNvSpPr>
            <a:spLocks noGrp="1"/>
          </p:cNvSpPr>
          <p:nvPr>
            <p:ph idx="1"/>
          </p:nvPr>
        </p:nvSpPr>
        <p:spPr>
          <a:xfrm>
            <a:off x="838200" y="1405900"/>
            <a:ext cx="10515600" cy="4351338"/>
          </a:xfrm>
        </p:spPr>
        <p:txBody>
          <a:bodyPr>
            <a:normAutofit/>
          </a:bodyPr>
          <a:lstStyle/>
          <a:p>
            <a:pPr lvl="0"/>
            <a:r>
              <a:rPr lang="en-GB" altLang="zh-CN" dirty="0"/>
              <a:t>Proposals</a:t>
            </a:r>
            <a:endParaRPr lang="zh-CN" altLang="zh-CN" dirty="0"/>
          </a:p>
          <a:p>
            <a:pPr lvl="1"/>
            <a:r>
              <a:rPr lang="en-GB" altLang="zh-CN" dirty="0"/>
              <a:t>Option 1: Leave these discussions to RAN5 and not pursue them before agreement of RAN4 CR.</a:t>
            </a:r>
            <a:endParaRPr lang="zh-CN" altLang="zh-CN" dirty="0"/>
          </a:p>
          <a:p>
            <a:pPr lvl="1"/>
            <a:r>
              <a:rPr lang="en-GB" altLang="zh-CN" dirty="0"/>
              <a:t>Option 2: Continue discussion in RAN4.</a:t>
            </a:r>
            <a:endParaRPr lang="zh-CN" altLang="zh-CN" dirty="0"/>
          </a:p>
          <a:p>
            <a:pPr marL="361950" lvl="3" indent="-361950">
              <a:spcBef>
                <a:spcPts val="1200"/>
              </a:spcBef>
              <a:buFont typeface="Courier New" panose="02070309020205020404" pitchFamily="49" charset="0"/>
              <a:buChar char="o"/>
            </a:pPr>
            <a:endParaRPr lang="en-US" altLang="zh-CN" sz="2400" dirty="0"/>
          </a:p>
          <a:p>
            <a:pPr marL="361950" lvl="3" indent="-361950">
              <a:spcBef>
                <a:spcPts val="1200"/>
              </a:spcBef>
              <a:buFont typeface="Courier New" panose="02070309020205020404" pitchFamily="49" charset="0"/>
              <a:buChar char="o"/>
            </a:pPr>
            <a:r>
              <a:rPr lang="en-US" altLang="zh-CN" sz="2400" dirty="0">
                <a:solidFill>
                  <a:srgbClr val="00B050"/>
                </a:solidFill>
              </a:rPr>
              <a:t>Agreements : </a:t>
            </a:r>
          </a:p>
          <a:p>
            <a:pPr lvl="1">
              <a:lnSpc>
                <a:spcPct val="100000"/>
              </a:lnSpc>
            </a:pPr>
            <a:r>
              <a:rPr lang="en-GB" altLang="zh-CN" dirty="0">
                <a:solidFill>
                  <a:srgbClr val="00B050"/>
                </a:solidFill>
              </a:rPr>
              <a:t>Option 1</a:t>
            </a:r>
            <a:endParaRPr lang="en-US" altLang="zh-CN" strike="sngStrike" dirty="0">
              <a:solidFill>
                <a:srgbClr val="00B050"/>
              </a:solidFill>
            </a:endParaRPr>
          </a:p>
          <a:p>
            <a:pPr lvl="1"/>
            <a:endParaRPr lang="en-US" dirty="0"/>
          </a:p>
        </p:txBody>
      </p:sp>
    </p:spTree>
    <p:extLst>
      <p:ext uri="{BB962C8B-B14F-4D97-AF65-F5344CB8AC3E}">
        <p14:creationId xmlns:p14="http://schemas.microsoft.com/office/powerpoint/2010/main" val="31080030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922</TotalTime>
  <Words>1264</Words>
  <Application>Microsoft Office PowerPoint</Application>
  <PresentationFormat>宽屏</PresentationFormat>
  <Paragraphs>163</Paragraphs>
  <Slides>12</Slides>
  <Notes>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vt:i4>
      </vt:variant>
    </vt:vector>
  </HeadingPairs>
  <TitlesOfParts>
    <vt:vector size="22" baseType="lpstr">
      <vt:lpstr>等线</vt:lpstr>
      <vt:lpstr>等线 Light</vt:lpstr>
      <vt:lpstr>宋体</vt:lpstr>
      <vt:lpstr>Arial</vt:lpstr>
      <vt:lpstr>Calibri</vt:lpstr>
      <vt:lpstr>Calibri Light</vt:lpstr>
      <vt:lpstr>Cambria Math</vt:lpstr>
      <vt:lpstr>Courier New</vt:lpstr>
      <vt:lpstr>Times New Roman</vt:lpstr>
      <vt:lpstr>Office Theme</vt:lpstr>
      <vt:lpstr>Way Forward on NR TxD &amp; Power Class</vt:lpstr>
      <vt:lpstr>LS related - Applicable power class for capability signaling in different releases</vt:lpstr>
      <vt:lpstr>LS related - Relation with full power capability</vt:lpstr>
      <vt:lpstr>LS related - Relation with SRS antenna switching</vt:lpstr>
      <vt:lpstr>LS related - Relation with Non-codebook based transmission</vt:lpstr>
      <vt:lpstr>LS related - Relation with other multi-antenna features</vt:lpstr>
      <vt:lpstr>Remaining Issues - MPR</vt:lpstr>
      <vt:lpstr>Remaining Issues -  TxD EVM spectrum flatness</vt:lpstr>
      <vt:lpstr>Remaining Issues - Testing related issues</vt:lpstr>
      <vt:lpstr>Remaining Issues - TxD antenna and channel models</vt:lpstr>
      <vt:lpstr>Power class related- The Pcmax for NR for Rel-15 EN-DC</vt:lpstr>
      <vt:lpstr>Power class related- Fallback to 1-port Tx for SA in Rel-15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Enabling Transparent TxD in Rel-16</dc:title>
  <dc:creator>Qualcomm User</dc:creator>
  <cp:lastModifiedBy>Sanjun Feng(vivo)</cp:lastModifiedBy>
  <cp:revision>90</cp:revision>
  <dcterms:created xsi:type="dcterms:W3CDTF">2020-05-30T01:52:32Z</dcterms:created>
  <dcterms:modified xsi:type="dcterms:W3CDTF">2021-05-26T07:04:47Z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C:\Users\h0809.wang\AppData\Local\Temp\Temp1_R4-2008465.zip\R4-2008465 WF on Enabling Transparent TxD in Rel-16 V2.pptx</vt:lpwstr>
  </property>
  <property fmtid="{D5CDD505-2E9C-101B-9397-08002B2CF9AE}" pid="4" name="_2015_ms_pID_725343">
    <vt:lpwstr>(3)vZvBQrRdlJdC5ZT69rHVH8GR3B5MMLXgxra2GJNJS+cko+0qmesEyFDHXgbmWrwAdWuwaJI+
n3PWtZapIoCr5Tg7XlUY6ilnuwOq2sUbn/u2KRU5gsJlHJ1evxZzBji6mK/RlmhnQ0dGlt4k
TkCYdLpLA7aJTZtFufJa42xbUnDQPnUDBaEOigrSWiggIBIJRc8rZONh8LWAG8DNUMtl1VW9
1e8TvAJpVPkBmBPDzG</vt:lpwstr>
  </property>
  <property fmtid="{D5CDD505-2E9C-101B-9397-08002B2CF9AE}" pid="5" name="_2015_ms_pID_7253431">
    <vt:lpwstr>yLMWF0151Snhgl9pf1h0cgRNDeYnWNGtQxaGo5bwOqtycop36vbqD0
RxbTI5mp0lg+hLXlFMJ85gbKFkaIYmfKfL1OU7kNZUPbYm/5ezjlE63jN0/pFFB5SVgHdypg
qTZge6sTBmXxq/SFKaoWzOWvl5vHj8F3uFjQDzboFv10hoHMf7XGg1MplHWY4Kg/Usf4fO+/
DgsN2N3OPlytDg6IdoboyfsNNM+e+7DZT6x1</vt:lpwstr>
  </property>
  <property fmtid="{D5CDD505-2E9C-101B-9397-08002B2CF9AE}" pid="6" name="_2015_ms_pID_7253432">
    <vt:lpwstr>Cg==</vt:lpwstr>
  </property>
</Properties>
</file>