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77" r:id="rId3"/>
    <p:sldId id="283" r:id="rId4"/>
    <p:sldId id="276" r:id="rId5"/>
    <p:sldId id="284" r:id="rId6"/>
    <p:sldId id="278" r:id="rId7"/>
    <p:sldId id="279" r:id="rId8"/>
    <p:sldId id="285" r:id="rId9"/>
    <p:sldId id="28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53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AEA7F-FA68-4D07-8D83-065F9C5531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48748AC-641C-42CD-B6E2-8C0970956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104435E-65FD-49DE-82E6-E0331C3E086C}"/>
              </a:ext>
            </a:extLst>
          </p:cNvPr>
          <p:cNvSpPr>
            <a:spLocks noGrp="1"/>
          </p:cNvSpPr>
          <p:nvPr>
            <p:ph type="dt" sz="half" idx="10"/>
          </p:nvPr>
        </p:nvSpPr>
        <p:spPr/>
        <p:txBody>
          <a:bodyPr/>
          <a:lstStyle/>
          <a:p>
            <a:fld id="{ACB7FFA9-04B8-4D05-BE5F-CBDC3A509381}" type="datetimeFigureOut">
              <a:rPr lang="en-GB" smtClean="0"/>
              <a:t>03/02/2021</a:t>
            </a:fld>
            <a:endParaRPr lang="en-GB"/>
          </a:p>
        </p:txBody>
      </p:sp>
      <p:sp>
        <p:nvSpPr>
          <p:cNvPr id="5" name="Footer Placeholder 4">
            <a:extLst>
              <a:ext uri="{FF2B5EF4-FFF2-40B4-BE49-F238E27FC236}">
                <a16:creationId xmlns:a16="http://schemas.microsoft.com/office/drawing/2014/main" id="{8EE79818-CB9B-420C-BF04-80A97D70F1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F9DEBA-2A2D-417B-8D71-0355D84DA867}"/>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091617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4869A-635C-4C93-851D-20217393511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CD06F88-5193-47D4-83EA-BFC01CA25D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DDD68BE-58C4-48F4-9A7E-9787A356C5E5}"/>
              </a:ext>
            </a:extLst>
          </p:cNvPr>
          <p:cNvSpPr>
            <a:spLocks noGrp="1"/>
          </p:cNvSpPr>
          <p:nvPr>
            <p:ph type="dt" sz="half" idx="10"/>
          </p:nvPr>
        </p:nvSpPr>
        <p:spPr/>
        <p:txBody>
          <a:bodyPr/>
          <a:lstStyle/>
          <a:p>
            <a:fld id="{ACB7FFA9-04B8-4D05-BE5F-CBDC3A509381}" type="datetimeFigureOut">
              <a:rPr lang="en-GB" smtClean="0"/>
              <a:t>03/02/2021</a:t>
            </a:fld>
            <a:endParaRPr lang="en-GB"/>
          </a:p>
        </p:txBody>
      </p:sp>
      <p:sp>
        <p:nvSpPr>
          <p:cNvPr id="5" name="Footer Placeholder 4">
            <a:extLst>
              <a:ext uri="{FF2B5EF4-FFF2-40B4-BE49-F238E27FC236}">
                <a16:creationId xmlns:a16="http://schemas.microsoft.com/office/drawing/2014/main" id="{5F7BA6D1-8EBF-4D74-97B0-BF864C9C4C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E9BAC1-2E93-4D46-9022-A167260D7D30}"/>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034375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8CCBC6-9802-40D3-A007-7FC6A8956C3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FED2CA0-49BB-44A0-BD44-ACB879869C9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B5146-0EC3-467A-B905-9CD5FB3AB1FE}"/>
              </a:ext>
            </a:extLst>
          </p:cNvPr>
          <p:cNvSpPr>
            <a:spLocks noGrp="1"/>
          </p:cNvSpPr>
          <p:nvPr>
            <p:ph type="dt" sz="half" idx="10"/>
          </p:nvPr>
        </p:nvSpPr>
        <p:spPr/>
        <p:txBody>
          <a:bodyPr/>
          <a:lstStyle/>
          <a:p>
            <a:fld id="{ACB7FFA9-04B8-4D05-BE5F-CBDC3A509381}" type="datetimeFigureOut">
              <a:rPr lang="en-GB" smtClean="0"/>
              <a:t>03/02/2021</a:t>
            </a:fld>
            <a:endParaRPr lang="en-GB"/>
          </a:p>
        </p:txBody>
      </p:sp>
      <p:sp>
        <p:nvSpPr>
          <p:cNvPr id="5" name="Footer Placeholder 4">
            <a:extLst>
              <a:ext uri="{FF2B5EF4-FFF2-40B4-BE49-F238E27FC236}">
                <a16:creationId xmlns:a16="http://schemas.microsoft.com/office/drawing/2014/main" id="{1FF9855B-EE66-4302-92C4-8C854F4E83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BBA31D-E8AB-4C5F-A3EB-74384923659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641854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6EBD3-117D-4EC7-B8ED-4D6DD3C0B9C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EDF7C4C-8BB3-45B1-B526-F424110E83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50285DA-F648-4CB8-88AA-C578AAFB1D0A}"/>
              </a:ext>
            </a:extLst>
          </p:cNvPr>
          <p:cNvSpPr>
            <a:spLocks noGrp="1"/>
          </p:cNvSpPr>
          <p:nvPr>
            <p:ph type="dt" sz="half" idx="10"/>
          </p:nvPr>
        </p:nvSpPr>
        <p:spPr/>
        <p:txBody>
          <a:bodyPr/>
          <a:lstStyle/>
          <a:p>
            <a:fld id="{ACB7FFA9-04B8-4D05-BE5F-CBDC3A509381}" type="datetimeFigureOut">
              <a:rPr lang="en-GB" smtClean="0"/>
              <a:t>03/02/2021</a:t>
            </a:fld>
            <a:endParaRPr lang="en-GB"/>
          </a:p>
        </p:txBody>
      </p:sp>
      <p:sp>
        <p:nvSpPr>
          <p:cNvPr id="5" name="Footer Placeholder 4">
            <a:extLst>
              <a:ext uri="{FF2B5EF4-FFF2-40B4-BE49-F238E27FC236}">
                <a16:creationId xmlns:a16="http://schemas.microsoft.com/office/drawing/2014/main" id="{7802238D-FDA6-434F-9E41-3BCD78155EC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3E2F39A-88EB-430D-AC96-D9BF8F6FD70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3938439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46286-F566-4853-8331-85D24B701A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2A02F5E-D441-4CB5-A433-5603C97883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D58933-7E73-41C3-B137-677FD7EE9CD1}"/>
              </a:ext>
            </a:extLst>
          </p:cNvPr>
          <p:cNvSpPr>
            <a:spLocks noGrp="1"/>
          </p:cNvSpPr>
          <p:nvPr>
            <p:ph type="dt" sz="half" idx="10"/>
          </p:nvPr>
        </p:nvSpPr>
        <p:spPr/>
        <p:txBody>
          <a:bodyPr/>
          <a:lstStyle/>
          <a:p>
            <a:fld id="{ACB7FFA9-04B8-4D05-BE5F-CBDC3A509381}" type="datetimeFigureOut">
              <a:rPr lang="en-GB" smtClean="0"/>
              <a:t>03/02/2021</a:t>
            </a:fld>
            <a:endParaRPr lang="en-GB"/>
          </a:p>
        </p:txBody>
      </p:sp>
      <p:sp>
        <p:nvSpPr>
          <p:cNvPr id="5" name="Footer Placeholder 4">
            <a:extLst>
              <a:ext uri="{FF2B5EF4-FFF2-40B4-BE49-F238E27FC236}">
                <a16:creationId xmlns:a16="http://schemas.microsoft.com/office/drawing/2014/main" id="{896E5F24-813D-4AD7-9D90-AFB21CF45D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3E68B9-2A8C-452F-AE67-E082684AB113}"/>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3243817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C675E-AAD0-402B-9982-E89AB88E7ED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E14D44-1E62-42F3-9A26-F71F321E960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D09BC4C-97C7-4AF1-A7FE-1E4823C5A6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543B25E-BD99-49F1-A341-9B463BB7EA2B}"/>
              </a:ext>
            </a:extLst>
          </p:cNvPr>
          <p:cNvSpPr>
            <a:spLocks noGrp="1"/>
          </p:cNvSpPr>
          <p:nvPr>
            <p:ph type="dt" sz="half" idx="10"/>
          </p:nvPr>
        </p:nvSpPr>
        <p:spPr/>
        <p:txBody>
          <a:bodyPr/>
          <a:lstStyle/>
          <a:p>
            <a:fld id="{ACB7FFA9-04B8-4D05-BE5F-CBDC3A509381}" type="datetimeFigureOut">
              <a:rPr lang="en-GB" smtClean="0"/>
              <a:t>03/02/2021</a:t>
            </a:fld>
            <a:endParaRPr lang="en-GB"/>
          </a:p>
        </p:txBody>
      </p:sp>
      <p:sp>
        <p:nvSpPr>
          <p:cNvPr id="6" name="Footer Placeholder 5">
            <a:extLst>
              <a:ext uri="{FF2B5EF4-FFF2-40B4-BE49-F238E27FC236}">
                <a16:creationId xmlns:a16="http://schemas.microsoft.com/office/drawing/2014/main" id="{CAC10B19-B701-4FE7-825F-BD2264C1724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772387A-52DA-4C7C-84B7-601FD547B13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167218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AE537-62B8-43F6-96AF-EF074A9671C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CD9EDCE-F931-4208-9FE4-865068C510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1A2063-2AAF-4186-A499-D5EA029908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26E581C-93AF-4A8C-AF61-7C17E9D7AF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3A68CF-C210-4BBD-8D81-316D8D7B86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DF7792E-59E2-481A-BC5C-1B03E6FE35E3}"/>
              </a:ext>
            </a:extLst>
          </p:cNvPr>
          <p:cNvSpPr>
            <a:spLocks noGrp="1"/>
          </p:cNvSpPr>
          <p:nvPr>
            <p:ph type="dt" sz="half" idx="10"/>
          </p:nvPr>
        </p:nvSpPr>
        <p:spPr/>
        <p:txBody>
          <a:bodyPr/>
          <a:lstStyle/>
          <a:p>
            <a:fld id="{ACB7FFA9-04B8-4D05-BE5F-CBDC3A509381}" type="datetimeFigureOut">
              <a:rPr lang="en-GB" smtClean="0"/>
              <a:t>03/02/2021</a:t>
            </a:fld>
            <a:endParaRPr lang="en-GB"/>
          </a:p>
        </p:txBody>
      </p:sp>
      <p:sp>
        <p:nvSpPr>
          <p:cNvPr id="8" name="Footer Placeholder 7">
            <a:extLst>
              <a:ext uri="{FF2B5EF4-FFF2-40B4-BE49-F238E27FC236}">
                <a16:creationId xmlns:a16="http://schemas.microsoft.com/office/drawing/2014/main" id="{164FC241-0067-4F56-B2AF-5244E478A3A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A9AC938-01B1-45A2-A4FA-19D302095FA7}"/>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792281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43177-3A02-411D-AAFF-8EA7FDA58BD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BA7D0D6-580B-4EB6-AE8D-092FB64EDCC4}"/>
              </a:ext>
            </a:extLst>
          </p:cNvPr>
          <p:cNvSpPr>
            <a:spLocks noGrp="1"/>
          </p:cNvSpPr>
          <p:nvPr>
            <p:ph type="dt" sz="half" idx="10"/>
          </p:nvPr>
        </p:nvSpPr>
        <p:spPr/>
        <p:txBody>
          <a:bodyPr/>
          <a:lstStyle/>
          <a:p>
            <a:fld id="{ACB7FFA9-04B8-4D05-BE5F-CBDC3A509381}" type="datetimeFigureOut">
              <a:rPr lang="en-GB" smtClean="0"/>
              <a:t>03/02/2021</a:t>
            </a:fld>
            <a:endParaRPr lang="en-GB"/>
          </a:p>
        </p:txBody>
      </p:sp>
      <p:sp>
        <p:nvSpPr>
          <p:cNvPr id="4" name="Footer Placeholder 3">
            <a:extLst>
              <a:ext uri="{FF2B5EF4-FFF2-40B4-BE49-F238E27FC236}">
                <a16:creationId xmlns:a16="http://schemas.microsoft.com/office/drawing/2014/main" id="{0378668A-1B95-4500-ACDD-D83DE404872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B49DEF9-FE7C-456B-B389-C1D1394CEDCE}"/>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876027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7E6236-40B4-4139-A53F-F7E1292348B0}"/>
              </a:ext>
            </a:extLst>
          </p:cNvPr>
          <p:cNvSpPr>
            <a:spLocks noGrp="1"/>
          </p:cNvSpPr>
          <p:nvPr>
            <p:ph type="dt" sz="half" idx="10"/>
          </p:nvPr>
        </p:nvSpPr>
        <p:spPr/>
        <p:txBody>
          <a:bodyPr/>
          <a:lstStyle/>
          <a:p>
            <a:fld id="{ACB7FFA9-04B8-4D05-BE5F-CBDC3A509381}" type="datetimeFigureOut">
              <a:rPr lang="en-GB" smtClean="0"/>
              <a:t>03/02/2021</a:t>
            </a:fld>
            <a:endParaRPr lang="en-GB"/>
          </a:p>
        </p:txBody>
      </p:sp>
      <p:sp>
        <p:nvSpPr>
          <p:cNvPr id="3" name="Footer Placeholder 2">
            <a:extLst>
              <a:ext uri="{FF2B5EF4-FFF2-40B4-BE49-F238E27FC236}">
                <a16:creationId xmlns:a16="http://schemas.microsoft.com/office/drawing/2014/main" id="{152DDA9D-47F5-4B9F-A78A-F1F428D9A8C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25FDECD-8C08-4DCE-B94E-B228B798007D}"/>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00174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53E3A-5AFB-4044-B829-C95A5DBCE7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B23BB98-1AD6-4461-81FE-A7555EC22F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BB239E1-F033-43BD-A7EF-9D5930CE2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709955-F1F7-436C-910C-8C27969B9D2E}"/>
              </a:ext>
            </a:extLst>
          </p:cNvPr>
          <p:cNvSpPr>
            <a:spLocks noGrp="1"/>
          </p:cNvSpPr>
          <p:nvPr>
            <p:ph type="dt" sz="half" idx="10"/>
          </p:nvPr>
        </p:nvSpPr>
        <p:spPr/>
        <p:txBody>
          <a:bodyPr/>
          <a:lstStyle/>
          <a:p>
            <a:fld id="{ACB7FFA9-04B8-4D05-BE5F-CBDC3A509381}" type="datetimeFigureOut">
              <a:rPr lang="en-GB" smtClean="0"/>
              <a:t>03/02/2021</a:t>
            </a:fld>
            <a:endParaRPr lang="en-GB"/>
          </a:p>
        </p:txBody>
      </p:sp>
      <p:sp>
        <p:nvSpPr>
          <p:cNvPr id="6" name="Footer Placeholder 5">
            <a:extLst>
              <a:ext uri="{FF2B5EF4-FFF2-40B4-BE49-F238E27FC236}">
                <a16:creationId xmlns:a16="http://schemas.microsoft.com/office/drawing/2014/main" id="{B9C63F27-C379-448F-9861-98E5AE97415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18CBCB4-2F3F-4442-A34A-B6EF5E01762A}"/>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408307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A0D3C-B5AD-49D0-976B-534EA82A53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25313C8-CCD6-415D-B260-5A2F8A36BF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9CB185C-EC73-45C0-A44D-6ACF1FD089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8D8C7F-09B7-47E7-BF2D-02A51FC8A6B8}"/>
              </a:ext>
            </a:extLst>
          </p:cNvPr>
          <p:cNvSpPr>
            <a:spLocks noGrp="1"/>
          </p:cNvSpPr>
          <p:nvPr>
            <p:ph type="dt" sz="half" idx="10"/>
          </p:nvPr>
        </p:nvSpPr>
        <p:spPr/>
        <p:txBody>
          <a:bodyPr/>
          <a:lstStyle/>
          <a:p>
            <a:fld id="{ACB7FFA9-04B8-4D05-BE5F-CBDC3A509381}" type="datetimeFigureOut">
              <a:rPr lang="en-GB" smtClean="0"/>
              <a:t>03/02/2021</a:t>
            </a:fld>
            <a:endParaRPr lang="en-GB"/>
          </a:p>
        </p:txBody>
      </p:sp>
      <p:sp>
        <p:nvSpPr>
          <p:cNvPr id="6" name="Footer Placeholder 5">
            <a:extLst>
              <a:ext uri="{FF2B5EF4-FFF2-40B4-BE49-F238E27FC236}">
                <a16:creationId xmlns:a16="http://schemas.microsoft.com/office/drawing/2014/main" id="{6687C590-C0BA-4D4B-89BB-144BCFFEA41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3B87519-FC46-4DEE-9FBA-D03F0552DD80}"/>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081382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2200FA-0D3F-4DE8-8863-103A04340B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703E0A4-E9A7-4CD7-99C1-2DFDD11862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C5D042-5810-42BC-87CB-0F2C16749B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B7FFA9-04B8-4D05-BE5F-CBDC3A509381}" type="datetimeFigureOut">
              <a:rPr lang="en-GB" smtClean="0"/>
              <a:t>03/02/2021</a:t>
            </a:fld>
            <a:endParaRPr lang="en-GB"/>
          </a:p>
        </p:txBody>
      </p:sp>
      <p:sp>
        <p:nvSpPr>
          <p:cNvPr id="5" name="Footer Placeholder 4">
            <a:extLst>
              <a:ext uri="{FF2B5EF4-FFF2-40B4-BE49-F238E27FC236}">
                <a16:creationId xmlns:a16="http://schemas.microsoft.com/office/drawing/2014/main" id="{AC7CE5DC-093A-4191-97A3-7E236D3EDB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27E519-A8C1-4961-B135-04025852F5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17B0A9-3FF0-4E84-BE0D-67FA08669B7B}" type="slidenum">
              <a:rPr lang="en-GB" smtClean="0"/>
              <a:t>‹#›</a:t>
            </a:fld>
            <a:endParaRPr lang="en-GB"/>
          </a:p>
        </p:txBody>
      </p:sp>
    </p:spTree>
    <p:extLst>
      <p:ext uri="{BB962C8B-B14F-4D97-AF65-F5344CB8AC3E}">
        <p14:creationId xmlns:p14="http://schemas.microsoft.com/office/powerpoint/2010/main" val="4108263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966823"/>
            <a:ext cx="9144000" cy="1543140"/>
          </a:xfrm>
        </p:spPr>
        <p:txBody>
          <a:bodyPr>
            <a:normAutofit/>
          </a:bodyPr>
          <a:lstStyle/>
          <a:p>
            <a:r>
              <a:rPr lang="en-GB" sz="4000" b="1" dirty="0">
                <a:latin typeface="+mn-lt"/>
              </a:rPr>
              <a:t>WF on Test cases for MR-DC Idle mode CA measurements</a:t>
            </a:r>
            <a:endParaRPr lang="ja-JP" altLang="en-US" sz="4000" dirty="0">
              <a:latin typeface="+mn-lt"/>
            </a:endParaRPr>
          </a:p>
        </p:txBody>
      </p:sp>
      <p:sp>
        <p:nvSpPr>
          <p:cNvPr id="3" name="サブタイトル 2"/>
          <p:cNvSpPr>
            <a:spLocks noGrp="1"/>
          </p:cNvSpPr>
          <p:nvPr>
            <p:ph type="subTitle" idx="1"/>
          </p:nvPr>
        </p:nvSpPr>
        <p:spPr/>
        <p:txBody>
          <a:bodyPr/>
          <a:lstStyle/>
          <a:p>
            <a:r>
              <a:rPr lang="en-US" altLang="ja-JP" dirty="0">
                <a:solidFill>
                  <a:schemeClr val="tx1"/>
                </a:solidFill>
              </a:rPr>
              <a:t>Nokia, Nokia Shanghai Bell</a:t>
            </a:r>
          </a:p>
        </p:txBody>
      </p:sp>
      <p:sp>
        <p:nvSpPr>
          <p:cNvPr id="4" name="テキスト ボックス 3"/>
          <p:cNvSpPr txBox="1"/>
          <p:nvPr/>
        </p:nvSpPr>
        <p:spPr>
          <a:xfrm>
            <a:off x="1631505" y="188640"/>
            <a:ext cx="439460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800" b="1" i="0" u="none" strike="noStrike" kern="1200" cap="none" spc="0" normalizeH="0" baseline="0" noProof="0" dirty="0">
                <a:ln>
                  <a:noFill/>
                </a:ln>
                <a:solidFill>
                  <a:prstClr val="black"/>
                </a:solidFill>
                <a:effectLst/>
                <a:uLnTx/>
                <a:uFillTx/>
                <a:latin typeface="Calibri"/>
                <a:ea typeface="+mn-ea"/>
                <a:cs typeface="+mn-cs"/>
              </a:rPr>
              <a:t>3GPP TSG-RAN4 Meeting #98e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1" i="0" u="none" strike="noStrike" kern="1200" cap="none" spc="0" normalizeH="0" baseline="0" noProof="0" dirty="0">
                <a:ln>
                  <a:noFill/>
                </a:ln>
                <a:solidFill>
                  <a:prstClr val="black"/>
                </a:solidFill>
                <a:effectLst/>
                <a:uLnTx/>
                <a:uFillTx/>
                <a:latin typeface="Calibri"/>
                <a:ea typeface="+mn-ea"/>
                <a:cs typeface="+mn-cs"/>
              </a:rPr>
              <a:t>E-meeting, January 25</a:t>
            </a:r>
            <a:r>
              <a:rPr kumimoji="1" lang="en-US" sz="1800" b="1" i="0" u="none" strike="noStrike" kern="1200" cap="none" spc="0" normalizeH="0" baseline="30000" noProof="0" dirty="0">
                <a:ln>
                  <a:noFill/>
                </a:ln>
                <a:solidFill>
                  <a:prstClr val="black"/>
                </a:solidFill>
                <a:effectLst/>
                <a:uLnTx/>
                <a:uFillTx/>
                <a:latin typeface="Calibri"/>
                <a:ea typeface="+mn-ea"/>
                <a:cs typeface="+mn-cs"/>
              </a:rPr>
              <a:t>th</a:t>
            </a:r>
            <a:r>
              <a:rPr kumimoji="1" lang="en-US" sz="1800" b="1" i="0" u="none" strike="noStrike" kern="1200" cap="none" spc="0" normalizeH="0" baseline="0" noProof="0" dirty="0">
                <a:ln>
                  <a:noFill/>
                </a:ln>
                <a:solidFill>
                  <a:prstClr val="black"/>
                </a:solidFill>
                <a:effectLst/>
                <a:uLnTx/>
                <a:uFillTx/>
                <a:latin typeface="Calibri"/>
                <a:ea typeface="+mn-ea"/>
                <a:cs typeface="+mn-cs"/>
              </a:rPr>
              <a:t> – February 5</a:t>
            </a:r>
            <a:r>
              <a:rPr kumimoji="1" lang="en-US" sz="1800" b="1" i="0" u="none" strike="noStrike" kern="1200" cap="none" spc="0" normalizeH="0" baseline="30000" noProof="0" dirty="0">
                <a:ln>
                  <a:noFill/>
                </a:ln>
                <a:solidFill>
                  <a:prstClr val="black"/>
                </a:solidFill>
                <a:effectLst/>
                <a:uLnTx/>
                <a:uFillTx/>
                <a:latin typeface="Calibri"/>
                <a:ea typeface="+mn-ea"/>
                <a:cs typeface="+mn-cs"/>
              </a:rPr>
              <a:t>th</a:t>
            </a:r>
            <a:r>
              <a:rPr kumimoji="1" lang="en-US" sz="1800" b="1" i="0" u="none" strike="noStrike" kern="1200" cap="none" spc="0" normalizeH="0" baseline="0" noProof="0" dirty="0">
                <a:ln>
                  <a:noFill/>
                </a:ln>
                <a:solidFill>
                  <a:prstClr val="black"/>
                </a:solidFill>
                <a:effectLst/>
                <a:uLnTx/>
                <a:uFillTx/>
                <a:latin typeface="Calibri"/>
                <a:ea typeface="+mn-ea"/>
                <a:cs typeface="+mn-cs"/>
              </a:rPr>
              <a:t>, 2020</a:t>
            </a:r>
          </a:p>
        </p:txBody>
      </p:sp>
      <p:sp>
        <p:nvSpPr>
          <p:cNvPr id="5" name="正方形/長方形 4"/>
          <p:cNvSpPr/>
          <p:nvPr/>
        </p:nvSpPr>
        <p:spPr>
          <a:xfrm>
            <a:off x="7392144" y="188640"/>
            <a:ext cx="3067372" cy="646331"/>
          </a:xfrm>
          <a:prstGeom prst="rect">
            <a:avLst/>
          </a:prstGeom>
        </p:spPr>
        <p:txBody>
          <a:bodyPr wrap="square">
            <a:spAutoFit/>
          </a:bodyPr>
          <a:lstStyle/>
          <a:p>
            <a:pPr lvl="0" algn="r">
              <a:defRPr/>
            </a:pPr>
            <a:r>
              <a:rPr kumimoji="1" lang="en-US" altLang="ja-JP" b="1" dirty="0">
                <a:solidFill>
                  <a:prstClr val="black"/>
                </a:solidFill>
                <a:ea typeface="ＭＳ Ｐゴシック" panose="020B0600070205080204" pitchFamily="34" charset="-128"/>
              </a:rPr>
              <a:t>R4-210</a:t>
            </a:r>
            <a:r>
              <a:rPr lang="en-GB" b="1" dirty="0"/>
              <a:t>3547</a:t>
            </a:r>
            <a:endPar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Document for:</a:t>
            </a:r>
            <a:r>
              <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	Approval</a:t>
            </a:r>
            <a:endPar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072791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rmAutofit fontScale="90000"/>
          </a:bodyPr>
          <a:lstStyle/>
          <a:p>
            <a:r>
              <a:rPr lang="fi-FI" dirty="0" err="1"/>
              <a:t>Test</a:t>
            </a:r>
            <a:r>
              <a:rPr lang="fi-FI" dirty="0"/>
              <a:t> case </a:t>
            </a:r>
            <a:r>
              <a:rPr lang="fi-FI" dirty="0" err="1"/>
              <a:t>list</a:t>
            </a:r>
            <a:r>
              <a:rPr lang="fi-FI" dirty="0"/>
              <a:t> for </a:t>
            </a:r>
            <a:r>
              <a:rPr lang="en-GB" dirty="0"/>
              <a:t>[210] LTE_NR_DC_CA_RRM_1</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fi-FI" dirty="0" err="1"/>
              <a:t>Baseline</a:t>
            </a:r>
            <a:r>
              <a:rPr lang="fi-FI" dirty="0"/>
              <a:t> </a:t>
            </a:r>
            <a:r>
              <a:rPr lang="fi-FI" dirty="0" err="1"/>
              <a:t>agreements</a:t>
            </a:r>
            <a:r>
              <a:rPr lang="fi-FI" dirty="0"/>
              <a:t> for </a:t>
            </a:r>
            <a:r>
              <a:rPr lang="fi-FI" dirty="0" err="1"/>
              <a:t>the</a:t>
            </a:r>
            <a:r>
              <a:rPr lang="fi-FI" dirty="0"/>
              <a:t> </a:t>
            </a:r>
            <a:r>
              <a:rPr lang="fi-FI" dirty="0" err="1"/>
              <a:t>test</a:t>
            </a:r>
            <a:r>
              <a:rPr lang="fi-FI" dirty="0"/>
              <a:t> </a:t>
            </a:r>
            <a:r>
              <a:rPr lang="fi-FI" dirty="0" err="1"/>
              <a:t>cases</a:t>
            </a:r>
            <a:r>
              <a:rPr lang="fi-FI" dirty="0"/>
              <a:t> to </a:t>
            </a:r>
            <a:r>
              <a:rPr lang="fi-FI" dirty="0" err="1"/>
              <a:t>be</a:t>
            </a:r>
            <a:r>
              <a:rPr lang="fi-FI" dirty="0"/>
              <a:t> </a:t>
            </a:r>
            <a:r>
              <a:rPr lang="fi-FI" dirty="0" err="1"/>
              <a:t>developed</a:t>
            </a:r>
            <a:r>
              <a:rPr lang="fi-FI" dirty="0"/>
              <a:t> </a:t>
            </a:r>
            <a:r>
              <a:rPr lang="fi-FI" dirty="0" err="1"/>
              <a:t>were</a:t>
            </a:r>
            <a:r>
              <a:rPr lang="fi-FI" dirty="0"/>
              <a:t> </a:t>
            </a:r>
            <a:r>
              <a:rPr lang="fi-FI" dirty="0" err="1"/>
              <a:t>agreed</a:t>
            </a:r>
            <a:r>
              <a:rPr lang="fi-FI" dirty="0"/>
              <a:t> in RAN4#97.</a:t>
            </a:r>
          </a:p>
          <a:p>
            <a:pPr lvl="1"/>
            <a:r>
              <a:rPr lang="fi-FI" dirty="0">
                <a:highlight>
                  <a:srgbClr val="00FF00"/>
                </a:highlight>
              </a:rPr>
              <a:t>WF R4-2017358</a:t>
            </a:r>
          </a:p>
          <a:p>
            <a:r>
              <a:rPr lang="fi-FI" dirty="0" err="1"/>
              <a:t>Based</a:t>
            </a:r>
            <a:r>
              <a:rPr lang="fi-FI" dirty="0"/>
              <a:t> on </a:t>
            </a:r>
            <a:r>
              <a:rPr lang="fi-FI" dirty="0" err="1"/>
              <a:t>the</a:t>
            </a:r>
            <a:r>
              <a:rPr lang="fi-FI" dirty="0"/>
              <a:t> WF R4-2017358 </a:t>
            </a:r>
            <a:r>
              <a:rPr lang="fi-FI" dirty="0" err="1"/>
              <a:t>the</a:t>
            </a:r>
            <a:r>
              <a:rPr lang="fi-FI" dirty="0"/>
              <a:t> TC </a:t>
            </a:r>
            <a:r>
              <a:rPr lang="fi-FI" dirty="0" err="1"/>
              <a:t>list</a:t>
            </a:r>
            <a:r>
              <a:rPr lang="fi-FI" dirty="0"/>
              <a:t> on </a:t>
            </a:r>
            <a:r>
              <a:rPr lang="fi-FI" dirty="0" err="1"/>
              <a:t>the</a:t>
            </a:r>
            <a:r>
              <a:rPr lang="fi-FI" dirty="0"/>
              <a:t> </a:t>
            </a:r>
            <a:r>
              <a:rPr lang="fi-FI" dirty="0" err="1"/>
              <a:t>following</a:t>
            </a:r>
            <a:r>
              <a:rPr lang="fi-FI" dirty="0"/>
              <a:t> </a:t>
            </a:r>
            <a:r>
              <a:rPr lang="fi-FI" dirty="0" err="1"/>
              <a:t>page</a:t>
            </a:r>
            <a:r>
              <a:rPr lang="fi-FI" dirty="0"/>
              <a:t> 3 </a:t>
            </a:r>
            <a:r>
              <a:rPr lang="fi-FI" dirty="0" err="1"/>
              <a:t>has</a:t>
            </a:r>
            <a:r>
              <a:rPr lang="fi-FI" dirty="0"/>
              <a:t> </a:t>
            </a:r>
            <a:r>
              <a:rPr lang="fi-FI" dirty="0" err="1"/>
              <a:t>been</a:t>
            </a:r>
            <a:r>
              <a:rPr lang="fi-FI" dirty="0"/>
              <a:t> </a:t>
            </a:r>
            <a:r>
              <a:rPr lang="fi-FI" dirty="0" err="1"/>
              <a:t>proposed</a:t>
            </a:r>
            <a:r>
              <a:rPr lang="fi-FI" dirty="0"/>
              <a:t>.</a:t>
            </a:r>
          </a:p>
          <a:p>
            <a:pPr lvl="1"/>
            <a:r>
              <a:rPr lang="fi-FI" dirty="0" err="1"/>
              <a:t>This</a:t>
            </a:r>
            <a:r>
              <a:rPr lang="fi-FI" dirty="0"/>
              <a:t> </a:t>
            </a:r>
            <a:r>
              <a:rPr lang="fi-FI" dirty="0" err="1"/>
              <a:t>test</a:t>
            </a:r>
            <a:r>
              <a:rPr lang="fi-FI" dirty="0"/>
              <a:t> case </a:t>
            </a:r>
            <a:r>
              <a:rPr lang="fi-FI" dirty="0" err="1"/>
              <a:t>list</a:t>
            </a:r>
            <a:r>
              <a:rPr lang="fi-FI" dirty="0"/>
              <a:t> is a </a:t>
            </a:r>
            <a:r>
              <a:rPr lang="fi-FI" dirty="0" err="1"/>
              <a:t>modified</a:t>
            </a:r>
            <a:r>
              <a:rPr lang="fi-FI" dirty="0"/>
              <a:t> version and </a:t>
            </a:r>
            <a:r>
              <a:rPr lang="fi-FI" dirty="0" err="1"/>
              <a:t>shared</a:t>
            </a:r>
            <a:r>
              <a:rPr lang="fi-FI" dirty="0"/>
              <a:t> on </a:t>
            </a:r>
            <a:r>
              <a:rPr lang="fi-FI" dirty="0" err="1"/>
              <a:t>email</a:t>
            </a:r>
            <a:r>
              <a:rPr lang="fi-FI" dirty="0"/>
              <a:t> </a:t>
            </a:r>
            <a:r>
              <a:rPr lang="fi-FI" dirty="0" err="1"/>
              <a:t>reflector</a:t>
            </a:r>
            <a:r>
              <a:rPr lang="fi-FI" dirty="0"/>
              <a:t> </a:t>
            </a:r>
            <a:r>
              <a:rPr lang="fi-FI" dirty="0" err="1"/>
              <a:t>prior</a:t>
            </a:r>
            <a:r>
              <a:rPr lang="fi-FI" dirty="0"/>
              <a:t> to RAN4#98</a:t>
            </a:r>
          </a:p>
          <a:p>
            <a:r>
              <a:rPr lang="en-GB" dirty="0"/>
              <a:t>Based on 2</a:t>
            </a:r>
            <a:r>
              <a:rPr lang="en-GB" baseline="30000" dirty="0"/>
              <a:t>nd</a:t>
            </a:r>
            <a:r>
              <a:rPr lang="en-GB" dirty="0"/>
              <a:t> round discussions the proposed test case list is: </a:t>
            </a:r>
          </a:p>
          <a:p>
            <a:pPr lvl="1"/>
            <a:r>
              <a:rPr lang="en-GB" dirty="0"/>
              <a:t>TBA [agreed/not agreed]</a:t>
            </a:r>
          </a:p>
        </p:txBody>
      </p:sp>
    </p:spTree>
    <p:extLst>
      <p:ext uri="{BB962C8B-B14F-4D97-AF65-F5344CB8AC3E}">
        <p14:creationId xmlns:p14="http://schemas.microsoft.com/office/powerpoint/2010/main" val="2640306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rmAutofit/>
          </a:bodyPr>
          <a:lstStyle/>
          <a:p>
            <a:r>
              <a:rPr lang="en-GB" dirty="0"/>
              <a:t>Test cases for MD-DC EMR</a:t>
            </a:r>
          </a:p>
        </p:txBody>
      </p:sp>
      <p:graphicFrame>
        <p:nvGraphicFramePr>
          <p:cNvPr id="4" name="Table 4">
            <a:extLst>
              <a:ext uri="{FF2B5EF4-FFF2-40B4-BE49-F238E27FC236}">
                <a16:creationId xmlns:a16="http://schemas.microsoft.com/office/drawing/2014/main" id="{CD068DF8-DBE2-4BCA-A68A-10D754D7F45E}"/>
              </a:ext>
            </a:extLst>
          </p:cNvPr>
          <p:cNvGraphicFramePr>
            <a:graphicFrameLocks noGrp="1"/>
          </p:cNvGraphicFramePr>
          <p:nvPr>
            <p:ph idx="1"/>
            <p:extLst>
              <p:ext uri="{D42A27DB-BD31-4B8C-83A1-F6EECF244321}">
                <p14:modId xmlns:p14="http://schemas.microsoft.com/office/powerpoint/2010/main" val="1635153979"/>
              </p:ext>
            </p:extLst>
          </p:nvPr>
        </p:nvGraphicFramePr>
        <p:xfrm>
          <a:off x="838200" y="1014743"/>
          <a:ext cx="10515600" cy="5699760"/>
        </p:xfrm>
        <a:graphic>
          <a:graphicData uri="http://schemas.openxmlformats.org/drawingml/2006/table">
            <a:tbl>
              <a:tblPr firstRow="1" bandRow="1">
                <a:tableStyleId>{5C22544A-7EE6-4342-B048-85BDC9FD1C3A}</a:tableStyleId>
              </a:tblPr>
              <a:tblGrid>
                <a:gridCol w="464389">
                  <a:extLst>
                    <a:ext uri="{9D8B030D-6E8A-4147-A177-3AD203B41FA5}">
                      <a16:colId xmlns:a16="http://schemas.microsoft.com/office/drawing/2014/main" val="4101136008"/>
                    </a:ext>
                  </a:extLst>
                </a:gridCol>
                <a:gridCol w="828136">
                  <a:extLst>
                    <a:ext uri="{9D8B030D-6E8A-4147-A177-3AD203B41FA5}">
                      <a16:colId xmlns:a16="http://schemas.microsoft.com/office/drawing/2014/main" val="2120526977"/>
                    </a:ext>
                  </a:extLst>
                </a:gridCol>
                <a:gridCol w="1043796">
                  <a:extLst>
                    <a:ext uri="{9D8B030D-6E8A-4147-A177-3AD203B41FA5}">
                      <a16:colId xmlns:a16="http://schemas.microsoft.com/office/drawing/2014/main" val="2483208002"/>
                    </a:ext>
                  </a:extLst>
                </a:gridCol>
                <a:gridCol w="1052422">
                  <a:extLst>
                    <a:ext uri="{9D8B030D-6E8A-4147-A177-3AD203B41FA5}">
                      <a16:colId xmlns:a16="http://schemas.microsoft.com/office/drawing/2014/main" val="1473649196"/>
                    </a:ext>
                  </a:extLst>
                </a:gridCol>
                <a:gridCol w="1078302">
                  <a:extLst>
                    <a:ext uri="{9D8B030D-6E8A-4147-A177-3AD203B41FA5}">
                      <a16:colId xmlns:a16="http://schemas.microsoft.com/office/drawing/2014/main" val="1131217064"/>
                    </a:ext>
                  </a:extLst>
                </a:gridCol>
                <a:gridCol w="1147313">
                  <a:extLst>
                    <a:ext uri="{9D8B030D-6E8A-4147-A177-3AD203B41FA5}">
                      <a16:colId xmlns:a16="http://schemas.microsoft.com/office/drawing/2014/main" val="1107957973"/>
                    </a:ext>
                  </a:extLst>
                </a:gridCol>
                <a:gridCol w="3586792">
                  <a:extLst>
                    <a:ext uri="{9D8B030D-6E8A-4147-A177-3AD203B41FA5}">
                      <a16:colId xmlns:a16="http://schemas.microsoft.com/office/drawing/2014/main" val="702316041"/>
                    </a:ext>
                  </a:extLst>
                </a:gridCol>
                <a:gridCol w="1314450">
                  <a:extLst>
                    <a:ext uri="{9D8B030D-6E8A-4147-A177-3AD203B41FA5}">
                      <a16:colId xmlns:a16="http://schemas.microsoft.com/office/drawing/2014/main" val="178686173"/>
                    </a:ext>
                  </a:extLst>
                </a:gridCol>
              </a:tblGrid>
              <a:tr h="370840">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TC#</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err="1">
                          <a:solidFill>
                            <a:srgbClr val="000000"/>
                          </a:solidFill>
                          <a:effectLst/>
                          <a:latin typeface="Calibri" panose="020F0502020204030204" pitchFamily="34" charset="0"/>
                          <a:ea typeface="Calibri" panose="020F0502020204030204" pitchFamily="34" charset="0"/>
                        </a:rPr>
                        <a:t>Pcell</a:t>
                      </a:r>
                      <a:r>
                        <a:rPr lang="en-US" sz="1100" dirty="0">
                          <a:solidFill>
                            <a:srgbClr val="000000"/>
                          </a:solidFill>
                          <a:effectLst/>
                          <a:latin typeface="Calibri" panose="020F0502020204030204" pitchFamily="34" charset="0"/>
                          <a:ea typeface="Calibri" panose="020F0502020204030204" pitchFamily="34" charset="0"/>
                        </a:rPr>
                        <a:t> and serving carrier in idle mode</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err="1">
                          <a:solidFill>
                            <a:srgbClr val="000000"/>
                          </a:solidFill>
                          <a:effectLst/>
                          <a:latin typeface="Calibri" panose="020F0502020204030204" pitchFamily="34" charset="0"/>
                          <a:ea typeface="Calibri" panose="020F0502020204030204" pitchFamily="34" charset="0"/>
                        </a:rPr>
                        <a:t>PSCell</a:t>
                      </a:r>
                      <a:r>
                        <a:rPr lang="en-US" sz="1100" dirty="0">
                          <a:solidFill>
                            <a:srgbClr val="000000"/>
                          </a:solidFill>
                          <a:effectLst/>
                          <a:latin typeface="Calibri" panose="020F0502020204030204" pitchFamily="34" charset="0"/>
                          <a:ea typeface="Calibri" panose="020F0502020204030204" pitchFamily="34" charset="0"/>
                        </a:rPr>
                        <a:t> and target carrier for early measurements</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Cell status for cell measured for early measurements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Beam level reporting configured for early measurements?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s-</a:t>
                      </a:r>
                      <a:r>
                        <a:rPr lang="en-US" sz="1100" dirty="0" err="1">
                          <a:solidFill>
                            <a:srgbClr val="000000"/>
                          </a:solidFill>
                          <a:effectLst/>
                          <a:latin typeface="Calibri" panose="020F0502020204030204" pitchFamily="34" charset="0"/>
                          <a:ea typeface="Calibri" panose="020F0502020204030204" pitchFamily="34" charset="0"/>
                        </a:rPr>
                        <a:t>NonIntraSearch</a:t>
                      </a:r>
                      <a:r>
                        <a:rPr lang="en-US" sz="1100" dirty="0">
                          <a:solidFill>
                            <a:srgbClr val="000000"/>
                          </a:solidFill>
                          <a:effectLst/>
                          <a:latin typeface="Calibri" panose="020F0502020204030204" pitchFamily="34" charset="0"/>
                          <a:ea typeface="Calibri" panose="020F0502020204030204" pitchFamily="34" charset="0"/>
                        </a:rPr>
                        <a:t> configured?</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TC Summary description</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Company</a:t>
                      </a:r>
                      <a:endParaRPr lang="en-GB"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1327327832"/>
                  </a:ext>
                </a:extLst>
              </a:tr>
              <a:tr h="370840">
                <a:tc>
                  <a:txBody>
                    <a:bodyPr/>
                    <a:lstStyle/>
                    <a:p>
                      <a:r>
                        <a:rPr lang="fi-FI" sz="1100" dirty="0"/>
                        <a:t>1</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New Cell</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no</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no</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UE in connected mode with Pcell only, UE configured with early measurement reporting with 1 FR1 carrier which has not been configured in connected mode, Connection is released, </a:t>
                      </a:r>
                      <a:r>
                        <a:rPr lang="en-US" sz="1100">
                          <a:solidFill>
                            <a:srgbClr val="00B050"/>
                          </a:solidFill>
                          <a:effectLst/>
                          <a:latin typeface="Calibri" panose="020F0502020204030204" pitchFamily="34" charset="0"/>
                          <a:ea typeface="Calibri" panose="020F0502020204030204" pitchFamily="34" charset="0"/>
                        </a:rPr>
                        <a:t>New cell is turned on,</a:t>
                      </a:r>
                      <a:r>
                        <a:rPr lang="en-US" sz="1100">
                          <a:effectLst/>
                          <a:latin typeface="Calibri" panose="020F0502020204030204" pitchFamily="34" charset="0"/>
                          <a:ea typeface="Calibri" panose="020F0502020204030204" pitchFamily="34" charset="0"/>
                        </a:rPr>
                        <a:t> </a:t>
                      </a:r>
                      <a:r>
                        <a:rPr lang="en-US" sz="1100">
                          <a:solidFill>
                            <a:srgbClr val="000000"/>
                          </a:solidFill>
                          <a:effectLst/>
                          <a:latin typeface="Calibri" panose="020F0502020204030204" pitchFamily="34" charset="0"/>
                          <a:ea typeface="Calibri" panose="020F0502020204030204" pitchFamily="34" charset="0"/>
                        </a:rPr>
                        <a:t>UE is in Idle mode with time allowing enough measurement time, Connection setup within T331, Network requests early measurement report.</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Apple</a:t>
                      </a:r>
                      <a:endParaRPr lang="en-GB" dirty="0"/>
                    </a:p>
                  </a:txBody>
                  <a:tcPr/>
                </a:tc>
                <a:extLst>
                  <a:ext uri="{0D108BD9-81ED-4DB2-BD59-A6C34878D82A}">
                    <a16:rowId xmlns:a16="http://schemas.microsoft.com/office/drawing/2014/main" val="3096315940"/>
                  </a:ext>
                </a:extLst>
              </a:tr>
              <a:tr h="370840">
                <a:tc>
                  <a:txBody>
                    <a:bodyPr/>
                    <a:lstStyle/>
                    <a:p>
                      <a:r>
                        <a:rPr lang="fi-FI" sz="1100" dirty="0"/>
                        <a:t>2</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FR2</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Known cell</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no</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UE in connected mode with PCell (FR1) and </a:t>
                      </a:r>
                      <a:r>
                        <a:rPr lang="en-US" sz="1100" dirty="0" err="1">
                          <a:solidFill>
                            <a:srgbClr val="000000"/>
                          </a:solidFill>
                          <a:effectLst/>
                          <a:latin typeface="Calibri" panose="020F0502020204030204" pitchFamily="34" charset="0"/>
                          <a:ea typeface="Calibri" panose="020F0502020204030204" pitchFamily="34" charset="0"/>
                        </a:rPr>
                        <a:t>PSCell</a:t>
                      </a:r>
                      <a:r>
                        <a:rPr lang="en-US" sz="1100" dirty="0">
                          <a:solidFill>
                            <a:srgbClr val="000000"/>
                          </a:solidFill>
                          <a:effectLst/>
                          <a:latin typeface="Calibri" panose="020F0502020204030204" pitchFamily="34" charset="0"/>
                          <a:ea typeface="Calibri" panose="020F0502020204030204" pitchFamily="34" charset="0"/>
                        </a:rPr>
                        <a:t> (FR2), UE configured with early measurement reporting with </a:t>
                      </a:r>
                      <a:r>
                        <a:rPr lang="en-US" sz="1100" dirty="0" err="1">
                          <a:solidFill>
                            <a:srgbClr val="000000"/>
                          </a:solidFill>
                          <a:effectLst/>
                          <a:latin typeface="Calibri" panose="020F0502020204030204" pitchFamily="34" charset="0"/>
                          <a:ea typeface="Calibri" panose="020F0502020204030204" pitchFamily="34" charset="0"/>
                        </a:rPr>
                        <a:t>PSCell</a:t>
                      </a:r>
                      <a:r>
                        <a:rPr lang="en-US" sz="1100" dirty="0">
                          <a:solidFill>
                            <a:srgbClr val="000000"/>
                          </a:solidFill>
                          <a:effectLst/>
                          <a:latin typeface="Calibri" panose="020F0502020204030204" pitchFamily="34" charset="0"/>
                          <a:ea typeface="Calibri" panose="020F0502020204030204" pitchFamily="34" charset="0"/>
                        </a:rPr>
                        <a:t> carrier, Connection is released, UE is in Idle mode, Change </a:t>
                      </a:r>
                      <a:r>
                        <a:rPr lang="en-US" sz="1100" dirty="0" err="1">
                          <a:solidFill>
                            <a:srgbClr val="000000"/>
                          </a:solidFill>
                          <a:effectLst/>
                          <a:latin typeface="Calibri" panose="020F0502020204030204" pitchFamily="34" charset="0"/>
                          <a:ea typeface="Calibri" panose="020F0502020204030204" pitchFamily="34" charset="0"/>
                        </a:rPr>
                        <a:t>Rxlevel</a:t>
                      </a:r>
                      <a:r>
                        <a:rPr lang="en-US" sz="1100" dirty="0">
                          <a:solidFill>
                            <a:srgbClr val="000000"/>
                          </a:solidFill>
                          <a:effectLst/>
                          <a:latin typeface="Calibri" panose="020F0502020204030204" pitchFamily="34" charset="0"/>
                          <a:ea typeface="Calibri" panose="020F0502020204030204" pitchFamily="34" charset="0"/>
                        </a:rPr>
                        <a:t> of FR2 cell, Connection setup within T331, Network requests early measurement report.</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Nokia</a:t>
                      </a:r>
                      <a:endParaRPr lang="en-GB" sz="1100" dirty="0"/>
                    </a:p>
                  </a:txBody>
                  <a:tcPr/>
                </a:tc>
                <a:extLst>
                  <a:ext uri="{0D108BD9-81ED-4DB2-BD59-A6C34878D82A}">
                    <a16:rowId xmlns:a16="http://schemas.microsoft.com/office/drawing/2014/main" val="1181816874"/>
                  </a:ext>
                </a:extLst>
              </a:tr>
              <a:tr h="370840">
                <a:tc>
                  <a:txBody>
                    <a:bodyPr/>
                    <a:lstStyle/>
                    <a:p>
                      <a:r>
                        <a:rPr lang="fi-FI" sz="1100" dirty="0"/>
                        <a:t>3</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LTE</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Known cell</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N/A</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UE in connected mode with PCell (FR1) and LTE PSCell, UE is configured with early measurement reporting with LTE PSCell carrier, Connection is released, UE is in idle mode, Change Rxlevel of LTE cell, Connection setup within T331, network requests early measurement report.</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Nokia</a:t>
                      </a:r>
                      <a:endParaRPr lang="en-GB" sz="1100" dirty="0"/>
                    </a:p>
                  </a:txBody>
                  <a:tcPr/>
                </a:tc>
                <a:extLst>
                  <a:ext uri="{0D108BD9-81ED-4DB2-BD59-A6C34878D82A}">
                    <a16:rowId xmlns:a16="http://schemas.microsoft.com/office/drawing/2014/main" val="1593593695"/>
                  </a:ext>
                </a:extLst>
              </a:tr>
              <a:tr h="370840">
                <a:tc>
                  <a:txBody>
                    <a:bodyPr/>
                    <a:lstStyle/>
                    <a:p>
                      <a:r>
                        <a:rPr lang="fi-FI" sz="1100" dirty="0"/>
                        <a:t>4</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LTE</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chemeClr val="tx1"/>
                          </a:solidFill>
                          <a:effectLst/>
                          <a:latin typeface="Calibri" panose="020F0502020204030204" pitchFamily="34" charset="0"/>
                          <a:ea typeface="Calibri" panose="020F0502020204030204" pitchFamily="34" charset="0"/>
                        </a:rPr>
                        <a:t>New Cell</a:t>
                      </a:r>
                      <a:endParaRPr lang="en-GB" sz="1100" dirty="0">
                        <a:solidFill>
                          <a:schemeClr val="tx1"/>
                        </a:solidFill>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UE in connected mode with LTE PCell and NR PSCell (FR1), UE is configured with early measurement reporting with NR PSCell carrier, Connection is released, UE is in Idle mode, </a:t>
                      </a:r>
                      <a:r>
                        <a:rPr lang="en-US" sz="1100">
                          <a:solidFill>
                            <a:srgbClr val="00B050"/>
                          </a:solidFill>
                          <a:effectLst/>
                          <a:latin typeface="Calibri" panose="020F0502020204030204" pitchFamily="34" charset="0"/>
                          <a:ea typeface="Calibri" panose="020F0502020204030204" pitchFamily="34" charset="0"/>
                        </a:rPr>
                        <a:t>New cell is turned on,</a:t>
                      </a:r>
                      <a:r>
                        <a:rPr lang="en-US" sz="1100">
                          <a:effectLst/>
                          <a:latin typeface="Calibri" panose="020F0502020204030204" pitchFamily="34" charset="0"/>
                          <a:ea typeface="Calibri" panose="020F0502020204030204" pitchFamily="34" charset="0"/>
                        </a:rPr>
                        <a:t> </a:t>
                      </a:r>
                      <a:r>
                        <a:rPr lang="en-US" sz="1100">
                          <a:solidFill>
                            <a:srgbClr val="000000"/>
                          </a:solidFill>
                          <a:effectLst/>
                          <a:latin typeface="Calibri" panose="020F0502020204030204" pitchFamily="34" charset="0"/>
                          <a:ea typeface="Calibri" panose="020F0502020204030204" pitchFamily="34" charset="0"/>
                        </a:rPr>
                        <a:t>Change Rxlevel of NR FR1 cell, Connection setup within T331, network requests early measurement report.</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err="1"/>
                        <a:t>Huawei</a:t>
                      </a:r>
                      <a:endParaRPr lang="en-GB" sz="1100" dirty="0"/>
                    </a:p>
                  </a:txBody>
                  <a:tcPr/>
                </a:tc>
                <a:extLst>
                  <a:ext uri="{0D108BD9-81ED-4DB2-BD59-A6C34878D82A}">
                    <a16:rowId xmlns:a16="http://schemas.microsoft.com/office/drawing/2014/main" val="696742577"/>
                  </a:ext>
                </a:extLst>
              </a:tr>
              <a:tr h="370840">
                <a:tc>
                  <a:txBody>
                    <a:bodyPr/>
                    <a:lstStyle/>
                    <a:p>
                      <a:r>
                        <a:rPr lang="fi-FI" sz="1100" dirty="0"/>
                        <a:t>5</a:t>
                      </a:r>
                      <a:endParaRPr lang="en-GB" sz="1100" dirty="0"/>
                    </a:p>
                  </a:txBody>
                  <a:tcPr/>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LTE</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NR FR2</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New Cell</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no</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no</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UE in connected mode with LTE PCell only, UE is configured with early measurement reporting with NR FR2 carrier which has not been configured in connected mode, Connection is released, </a:t>
                      </a:r>
                      <a:r>
                        <a:rPr lang="en-US" sz="1100" dirty="0">
                          <a:solidFill>
                            <a:srgbClr val="00B050"/>
                          </a:solidFill>
                          <a:effectLst/>
                          <a:latin typeface="Calibri" panose="020F0502020204030204" pitchFamily="34" charset="0"/>
                          <a:ea typeface="Calibri" panose="020F0502020204030204" pitchFamily="34" charset="0"/>
                        </a:rPr>
                        <a:t>New cell is turned on,</a:t>
                      </a:r>
                      <a:r>
                        <a:rPr lang="en-US" sz="1100" dirty="0">
                          <a:effectLst/>
                          <a:latin typeface="Calibri" panose="020F0502020204030204" pitchFamily="34" charset="0"/>
                          <a:ea typeface="Calibri" panose="020F0502020204030204" pitchFamily="34" charset="0"/>
                        </a:rPr>
                        <a:t> </a:t>
                      </a:r>
                      <a:r>
                        <a:rPr lang="en-US" sz="1100" dirty="0">
                          <a:solidFill>
                            <a:srgbClr val="000000"/>
                          </a:solidFill>
                          <a:effectLst/>
                          <a:latin typeface="Calibri" panose="020F0502020204030204" pitchFamily="34" charset="0"/>
                          <a:ea typeface="Calibri" panose="020F0502020204030204" pitchFamily="34" charset="0"/>
                        </a:rPr>
                        <a:t>UE is in Idle mode allowing enough measurement time, Connection setup within T331, network request early measurement report.</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Ericsson</a:t>
                      </a:r>
                      <a:endParaRPr lang="en-GB" sz="1100" dirty="0"/>
                    </a:p>
                  </a:txBody>
                  <a:tcPr/>
                </a:tc>
                <a:extLst>
                  <a:ext uri="{0D108BD9-81ED-4DB2-BD59-A6C34878D82A}">
                    <a16:rowId xmlns:a16="http://schemas.microsoft.com/office/drawing/2014/main" val="2959259652"/>
                  </a:ext>
                </a:extLst>
              </a:tr>
            </a:tbl>
          </a:graphicData>
        </a:graphic>
      </p:graphicFrame>
    </p:spTree>
    <p:extLst>
      <p:ext uri="{BB962C8B-B14F-4D97-AF65-F5344CB8AC3E}">
        <p14:creationId xmlns:p14="http://schemas.microsoft.com/office/powerpoint/2010/main" val="1127825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3200" dirty="0"/>
              <a:t>Measurement performance test cases for SS-RSRP and SS-RSRQ</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fi-FI" dirty="0" err="1"/>
              <a:t>During</a:t>
            </a:r>
            <a:r>
              <a:rPr lang="fi-FI" dirty="0"/>
              <a:t> 1st </a:t>
            </a:r>
            <a:r>
              <a:rPr lang="fi-FI" dirty="0" err="1"/>
              <a:t>round</a:t>
            </a:r>
            <a:r>
              <a:rPr lang="fi-FI" dirty="0"/>
              <a:t> </a:t>
            </a:r>
            <a:r>
              <a:rPr lang="fi-FI" dirty="0" err="1"/>
              <a:t>discussions</a:t>
            </a:r>
            <a:r>
              <a:rPr lang="fi-FI" dirty="0"/>
              <a:t> </a:t>
            </a:r>
            <a:r>
              <a:rPr lang="fi-FI" dirty="0" err="1"/>
              <a:t>following</a:t>
            </a:r>
            <a:r>
              <a:rPr lang="fi-FI" dirty="0"/>
              <a:t> is </a:t>
            </a:r>
            <a:r>
              <a:rPr lang="fi-FI" dirty="0" err="1"/>
              <a:t>agreed</a:t>
            </a:r>
            <a:r>
              <a:rPr lang="fi-FI" dirty="0"/>
              <a:t>:</a:t>
            </a:r>
          </a:p>
          <a:p>
            <a:pPr lvl="1"/>
            <a:r>
              <a:rPr lang="en-GB" dirty="0">
                <a:highlight>
                  <a:srgbClr val="00FF00"/>
                </a:highlight>
              </a:rPr>
              <a:t>Define measurement performance test cases for SS-RSRP and SS-RSRQ measurement accuracies for LTE-NR_DC_CA</a:t>
            </a:r>
          </a:p>
          <a:p>
            <a:pPr lvl="2"/>
            <a:r>
              <a:rPr lang="en-GB" dirty="0">
                <a:highlight>
                  <a:srgbClr val="00FF00"/>
                </a:highlight>
              </a:rPr>
              <a:t>Measurement period and accuracy shall be verified in the same test.</a:t>
            </a:r>
          </a:p>
          <a:p>
            <a:endParaRPr lang="en-GB" dirty="0"/>
          </a:p>
        </p:txBody>
      </p:sp>
    </p:spTree>
    <p:extLst>
      <p:ext uri="{BB962C8B-B14F-4D97-AF65-F5344CB8AC3E}">
        <p14:creationId xmlns:p14="http://schemas.microsoft.com/office/powerpoint/2010/main" val="2080139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3200" dirty="0"/>
              <a:t>Topic #1: Measurement performance for SS-RSRP and SS-RSRQ</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b="1" u="sng" dirty="0"/>
              <a:t>Issue 2-4-1: </a:t>
            </a:r>
            <a:r>
              <a:rPr lang="en-GB" dirty="0"/>
              <a:t>Measurement performance for SS-RSRP and SS-RSRQ</a:t>
            </a:r>
          </a:p>
          <a:p>
            <a:pPr lvl="1"/>
            <a:r>
              <a:rPr lang="en-GB" dirty="0"/>
              <a:t>Proposals</a:t>
            </a:r>
          </a:p>
          <a:p>
            <a:pPr lvl="2"/>
            <a:r>
              <a:rPr lang="en-GB" dirty="0"/>
              <a:t>Option 1: </a:t>
            </a:r>
            <a:r>
              <a:rPr lang="en-US" dirty="0"/>
              <a:t>Include the needed test settings in the test case to enable that measurement performance requirements can be tested against agreed accuracies.</a:t>
            </a:r>
            <a:endParaRPr lang="en-GB" dirty="0"/>
          </a:p>
          <a:p>
            <a:pPr lvl="2"/>
            <a:r>
              <a:rPr lang="en-GB" dirty="0"/>
              <a:t>Option 2: </a:t>
            </a:r>
            <a:r>
              <a:rPr lang="en-US" dirty="0"/>
              <a:t>Other</a:t>
            </a:r>
          </a:p>
          <a:p>
            <a:pPr lvl="1"/>
            <a:endParaRPr lang="en-US" dirty="0"/>
          </a:p>
          <a:p>
            <a:pPr lvl="1"/>
            <a:r>
              <a:rPr lang="en-US" dirty="0"/>
              <a:t>Agreement: More discussion is needed	</a:t>
            </a:r>
            <a:endParaRPr lang="en-GB" dirty="0"/>
          </a:p>
        </p:txBody>
      </p:sp>
    </p:spTree>
    <p:extLst>
      <p:ext uri="{BB962C8B-B14F-4D97-AF65-F5344CB8AC3E}">
        <p14:creationId xmlns:p14="http://schemas.microsoft.com/office/powerpoint/2010/main" val="13747245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3600" dirty="0"/>
              <a:t>Topic #2: Measurement performance test coverage</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b="1" u="sng" dirty="0"/>
              <a:t>Issue 2-5-1: </a:t>
            </a:r>
            <a:r>
              <a:rPr lang="en-GB" dirty="0"/>
              <a:t>Measurement performance test coverage.</a:t>
            </a:r>
          </a:p>
          <a:p>
            <a:pPr lvl="1"/>
            <a:r>
              <a:rPr lang="en-GB" dirty="0"/>
              <a:t>Proposals</a:t>
            </a:r>
          </a:p>
          <a:p>
            <a:pPr lvl="2"/>
            <a:r>
              <a:rPr lang="en-GB" dirty="0">
                <a:highlight>
                  <a:srgbClr val="00FF00"/>
                </a:highlight>
              </a:rPr>
              <a:t>Option 1: </a:t>
            </a:r>
            <a:r>
              <a:rPr lang="en-US" dirty="0">
                <a:highlight>
                  <a:srgbClr val="00FF00"/>
                </a:highlight>
              </a:rPr>
              <a:t>Follow the test case list for serving cell and measured target cell. Hence, include measurement performance on all test cases.</a:t>
            </a:r>
            <a:endParaRPr lang="en-GB" dirty="0">
              <a:highlight>
                <a:srgbClr val="00FF00"/>
              </a:highlight>
            </a:endParaRPr>
          </a:p>
          <a:p>
            <a:pPr lvl="2"/>
            <a:r>
              <a:rPr lang="en-GB" dirty="0"/>
              <a:t>Option 2: </a:t>
            </a:r>
            <a:r>
              <a:rPr lang="en-US" dirty="0"/>
              <a:t>Other</a:t>
            </a:r>
          </a:p>
          <a:p>
            <a:pPr lvl="1"/>
            <a:endParaRPr lang="en-US" dirty="0"/>
          </a:p>
          <a:p>
            <a:pPr lvl="1"/>
            <a:r>
              <a:rPr lang="en-US" dirty="0">
                <a:highlight>
                  <a:srgbClr val="00FF00"/>
                </a:highlight>
              </a:rPr>
              <a:t>Agreement: Option 1 is agreed</a:t>
            </a:r>
            <a:endParaRPr lang="en-GB" dirty="0">
              <a:highlight>
                <a:srgbClr val="00FF00"/>
              </a:highlight>
            </a:endParaRPr>
          </a:p>
          <a:p>
            <a:pPr lvl="1"/>
            <a:endParaRPr lang="en-GB" dirty="0"/>
          </a:p>
          <a:p>
            <a:pPr lvl="2"/>
            <a:endParaRPr lang="en-GB" sz="2800" dirty="0">
              <a:highlight>
                <a:srgbClr val="00FF00"/>
              </a:highlight>
            </a:endParaRPr>
          </a:p>
        </p:txBody>
      </p:sp>
    </p:spTree>
    <p:extLst>
      <p:ext uri="{BB962C8B-B14F-4D97-AF65-F5344CB8AC3E}">
        <p14:creationId xmlns:p14="http://schemas.microsoft.com/office/powerpoint/2010/main" val="3272777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3200" dirty="0"/>
              <a:t>Topic #3: Measurement performance test of RSRP and RSRQ</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b="1" u="sng" dirty="0"/>
              <a:t>Issue 2-6-1: </a:t>
            </a:r>
            <a:r>
              <a:rPr lang="en-GB" dirty="0"/>
              <a:t>Measurement performance test of RSRP and RSRQ.</a:t>
            </a:r>
          </a:p>
          <a:p>
            <a:pPr lvl="1"/>
            <a:r>
              <a:rPr lang="en-GB" dirty="0"/>
              <a:t>Proposals</a:t>
            </a:r>
          </a:p>
          <a:p>
            <a:pPr lvl="2"/>
            <a:r>
              <a:rPr lang="en-GB" dirty="0">
                <a:highlight>
                  <a:srgbClr val="00FF00"/>
                </a:highlight>
              </a:rPr>
              <a:t>Option 1: </a:t>
            </a:r>
            <a:r>
              <a:rPr lang="en-US" dirty="0">
                <a:highlight>
                  <a:srgbClr val="00FF00"/>
                </a:highlight>
              </a:rPr>
              <a:t>Test measurement performance of (SS-)RSRP and (SS-)RSRQ in each test case.</a:t>
            </a:r>
            <a:endParaRPr lang="en-GB" dirty="0">
              <a:highlight>
                <a:srgbClr val="00FF00"/>
              </a:highlight>
            </a:endParaRPr>
          </a:p>
          <a:p>
            <a:pPr lvl="2"/>
            <a:r>
              <a:rPr lang="en-GB" dirty="0"/>
              <a:t>Option 2: </a:t>
            </a:r>
            <a:r>
              <a:rPr lang="en-US" dirty="0"/>
              <a:t>Other</a:t>
            </a:r>
          </a:p>
          <a:p>
            <a:pPr lvl="2"/>
            <a:endParaRPr lang="en-US" dirty="0"/>
          </a:p>
          <a:p>
            <a:pPr lvl="1"/>
            <a:r>
              <a:rPr lang="en-US" dirty="0">
                <a:highlight>
                  <a:srgbClr val="00FF00"/>
                </a:highlight>
              </a:rPr>
              <a:t>Agreement: Option 1 is agreed</a:t>
            </a:r>
            <a:endParaRPr lang="en-GB" dirty="0">
              <a:highlight>
                <a:srgbClr val="00FF00"/>
              </a:highlight>
            </a:endParaRPr>
          </a:p>
          <a:p>
            <a:pPr lvl="2" hangingPunct="0"/>
            <a:endParaRPr lang="en-US" dirty="0"/>
          </a:p>
          <a:p>
            <a:pPr lvl="2" hangingPunct="0"/>
            <a:endParaRPr lang="en-GB" dirty="0"/>
          </a:p>
        </p:txBody>
      </p:sp>
    </p:spTree>
    <p:extLst>
      <p:ext uri="{BB962C8B-B14F-4D97-AF65-F5344CB8AC3E}">
        <p14:creationId xmlns:p14="http://schemas.microsoft.com/office/powerpoint/2010/main" val="3575566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4000" dirty="0"/>
              <a:t>Way Forward</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dirty="0"/>
              <a:t>During RAN4#98 following aspect related to measurement performance testing is left open:</a:t>
            </a:r>
          </a:p>
          <a:p>
            <a:pPr lvl="1"/>
            <a:r>
              <a:rPr lang="en-GB" dirty="0"/>
              <a:t>Issue 2-4-1: Measurement performance for SS-RSRP and SS-RSRQ</a:t>
            </a:r>
          </a:p>
          <a:p>
            <a:pPr lvl="2"/>
            <a:r>
              <a:rPr lang="en-GB" dirty="0"/>
              <a:t>Open Issue:</a:t>
            </a:r>
          </a:p>
          <a:p>
            <a:pPr lvl="3"/>
            <a:r>
              <a:rPr lang="en-GB" dirty="0"/>
              <a:t>Currently measurement performance requirements are tested in specific test cases. Similar measurement performance needs to be included in the core test cases to ensure that measurement performance is tested.</a:t>
            </a:r>
          </a:p>
          <a:p>
            <a:pPr lvl="1"/>
            <a:r>
              <a:rPr lang="en-GB" dirty="0"/>
              <a:t>Companies should provide input on how to ensure that the test cases also enable testing measurement performance for (SS-)RSRP and (SS-)RSRQ.</a:t>
            </a:r>
          </a:p>
          <a:p>
            <a:pPr lvl="2"/>
            <a:r>
              <a:rPr lang="en-GB" dirty="0"/>
              <a:t>Proposals</a:t>
            </a:r>
          </a:p>
          <a:p>
            <a:pPr lvl="3"/>
            <a:r>
              <a:rPr lang="en-GB" dirty="0"/>
              <a:t>Option 1: </a:t>
            </a:r>
            <a:r>
              <a:rPr lang="en-US" dirty="0"/>
              <a:t>Include the needed test settings in the test case to enable that measurement performance requirements can be tested against agreed accuracies.</a:t>
            </a:r>
            <a:endParaRPr lang="en-GB" dirty="0"/>
          </a:p>
          <a:p>
            <a:pPr lvl="3"/>
            <a:r>
              <a:rPr lang="en-GB" dirty="0"/>
              <a:t>Option 2: </a:t>
            </a:r>
            <a:r>
              <a:rPr lang="en-US" dirty="0"/>
              <a:t>Other</a:t>
            </a:r>
          </a:p>
          <a:p>
            <a:pPr lvl="1"/>
            <a:endParaRPr lang="en-US" dirty="0"/>
          </a:p>
        </p:txBody>
      </p:sp>
    </p:spTree>
    <p:extLst>
      <p:ext uri="{BB962C8B-B14F-4D97-AF65-F5344CB8AC3E}">
        <p14:creationId xmlns:p14="http://schemas.microsoft.com/office/powerpoint/2010/main" val="2224929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4000" dirty="0"/>
              <a:t>For RAN4#98bis</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dirty="0"/>
              <a:t>Test cases endorsed in RAN4#98e will be collected in a Big Draft CR, which after e-mail endorsement will serve as baseline for future work.</a:t>
            </a:r>
          </a:p>
          <a:p>
            <a:r>
              <a:rPr lang="en-GB" dirty="0"/>
              <a:t>This Big CR should be as baseline for further work on the test cases.</a:t>
            </a:r>
          </a:p>
          <a:p>
            <a:endParaRPr lang="en-US" dirty="0"/>
          </a:p>
        </p:txBody>
      </p:sp>
    </p:spTree>
    <p:extLst>
      <p:ext uri="{BB962C8B-B14F-4D97-AF65-F5344CB8AC3E}">
        <p14:creationId xmlns:p14="http://schemas.microsoft.com/office/powerpoint/2010/main" val="22528175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9581</TotalTime>
  <Words>865</Words>
  <Application>Microsoft Office PowerPoint</Application>
  <PresentationFormat>Widescreen</PresentationFormat>
  <Paragraphs>99</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WF on Test cases for MR-DC Idle mode CA measurements</vt:lpstr>
      <vt:lpstr>Test case list for [210] LTE_NR_DC_CA_RRM_1</vt:lpstr>
      <vt:lpstr>Test cases for MD-DC EMR</vt:lpstr>
      <vt:lpstr>Measurement performance test cases for SS-RSRP and SS-RSRQ</vt:lpstr>
      <vt:lpstr>Topic #1: Measurement performance for SS-RSRP and SS-RSRQ</vt:lpstr>
      <vt:lpstr>Topic #2: Measurement performance test coverage</vt:lpstr>
      <vt:lpstr>Topic #3: Measurement performance test of RSRP and RSRQ</vt:lpstr>
      <vt:lpstr>Way Forward</vt:lpstr>
      <vt:lpstr>For RAN4#98bis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Test cases for MR-DC Idle mode CA measurements</dc:title>
  <dc:creator>Nokia</dc:creator>
  <cp:lastModifiedBy>Moderator (Nokia)</cp:lastModifiedBy>
  <cp:revision>27</cp:revision>
  <dcterms:created xsi:type="dcterms:W3CDTF">2020-11-10T12:49:21Z</dcterms:created>
  <dcterms:modified xsi:type="dcterms:W3CDTF">2021-02-03T23:21:59Z</dcterms:modified>
</cp:coreProperties>
</file>