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48" r:id="rId1"/>
  </p:sldMasterIdLst>
  <p:sldIdLst>
    <p:sldId id="256" r:id="rId2"/>
    <p:sldId id="263" r:id="rId3"/>
    <p:sldId id="265" r:id="rId4"/>
    <p:sldId id="264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8" autoAdjust="0"/>
    <p:restoredTop sz="94660"/>
  </p:normalViewPr>
  <p:slideViewPr>
    <p:cSldViewPr snapToGrid="0">
      <p:cViewPr varScale="1">
        <p:scale>
          <a:sx n="55" d="100"/>
          <a:sy n="55" d="100"/>
        </p:scale>
        <p:origin x="-132" y="-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xmlns="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xmlns="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xmlns="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xmlns="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xmlns="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xmlns="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xmlns="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xmlns="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xmlns="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xmlns="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xmlns="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xmlns="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pPr/>
              <a:t>2021/2/5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transient period</a:t>
            </a:r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xmlns="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Moderator (</a:t>
            </a:r>
            <a:r>
              <a:rPr lang="en-US" altLang="ja-JP" sz="3200" dirty="0"/>
              <a:t>CMCC</a:t>
            </a:r>
            <a:r>
              <a:rPr kumimoji="1" lang="en-US" altLang="ja-JP" sz="32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DFD2372-F3D5-4A79-80CE-2B028376EA52}"/>
              </a:ext>
            </a:extLst>
          </p:cNvPr>
          <p:cNvSpPr txBox="1"/>
          <p:nvPr/>
        </p:nvSpPr>
        <p:spPr>
          <a:xfrm>
            <a:off x="98439" y="-28284"/>
            <a:ext cx="4135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#98-e</a:t>
            </a:r>
          </a:p>
          <a:p>
            <a:r>
              <a:rPr lang="en-US" b="1" dirty="0"/>
              <a:t>25 Jan. – 5 Feb. 2021</a:t>
            </a:r>
          </a:p>
          <a:p>
            <a:r>
              <a:rPr lang="en-US" b="1" dirty="0"/>
              <a:t>Electronic meeting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337387D3-A9C4-44CC-9049-38D5934BE842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R4-2103361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281" y="400613"/>
            <a:ext cx="10515600" cy="4862764"/>
          </a:xfrm>
        </p:spPr>
        <p:txBody>
          <a:bodyPr>
            <a:noAutofit/>
          </a:bodyPr>
          <a:lstStyle/>
          <a:p>
            <a:r>
              <a:rPr lang="en-GB" altLang="zh-CN" sz="2000" b="1" u="sng" dirty="0"/>
              <a:t>Issue 1-1-1 :CR on introduction of shorter Transient Period Capability</a:t>
            </a:r>
            <a:endParaRPr lang="zh-CN" altLang="zh-CN" sz="2000" dirty="0"/>
          </a:p>
          <a:p>
            <a:pPr lvl="0"/>
            <a:r>
              <a:rPr lang="en-GB" altLang="zh-CN" sz="2000" dirty="0"/>
              <a:t>Agreements:</a:t>
            </a:r>
            <a:endParaRPr lang="zh-CN" altLang="zh-CN" sz="2000" dirty="0"/>
          </a:p>
          <a:p>
            <a:pPr lvl="1"/>
            <a:r>
              <a:rPr lang="en-GB" altLang="zh-CN" sz="2000" dirty="0"/>
              <a:t>Type 1 transient period placement in 2684 is agreed</a:t>
            </a:r>
            <a:endParaRPr lang="zh-CN" altLang="zh-CN" sz="2000" dirty="0"/>
          </a:p>
          <a:p>
            <a:pPr lvl="1"/>
            <a:r>
              <a:rPr lang="en-GB" altLang="zh-CN" sz="2000" dirty="0"/>
              <a:t>EVM measurement exclusion period needs to be agreed with type 1 placement as a package</a:t>
            </a:r>
            <a:endParaRPr lang="zh-CN" altLang="zh-CN" sz="2000" dirty="0"/>
          </a:p>
          <a:p>
            <a:pPr lvl="0"/>
            <a:r>
              <a:rPr lang="en-GB" altLang="zh-CN" sz="2000" dirty="0"/>
              <a:t>Proposals for EVM measurement exclusion period</a:t>
            </a:r>
            <a:r>
              <a:rPr lang="zh-CN" altLang="zh-CN" sz="2000" dirty="0"/>
              <a:t>：</a:t>
            </a:r>
            <a:endParaRPr lang="en-US" altLang="zh-CN" sz="2000" dirty="0"/>
          </a:p>
          <a:p>
            <a:pPr lvl="0"/>
            <a:endParaRPr lang="zh-CN" altLang="zh-CN" sz="2400" dirty="0"/>
          </a:p>
          <a:p>
            <a:pPr lvl="0"/>
            <a:endParaRPr lang="en-GB" altLang="zh-CN" dirty="0"/>
          </a:p>
          <a:p>
            <a:pPr lvl="0"/>
            <a:endParaRPr lang="en-GB" altLang="zh-CN" dirty="0"/>
          </a:p>
          <a:p>
            <a:pPr lvl="0"/>
            <a:endParaRPr lang="en-GB" altLang="zh-CN" dirty="0"/>
          </a:p>
          <a:p>
            <a:pPr lvl="0"/>
            <a:endParaRPr lang="en-GB" altLang="zh-CN" dirty="0"/>
          </a:p>
          <a:p>
            <a:pPr lvl="0"/>
            <a:endParaRPr lang="en-GB" altLang="zh-CN" dirty="0"/>
          </a:p>
          <a:p>
            <a:pPr lvl="0"/>
            <a:r>
              <a:rPr lang="en-GB" altLang="zh-CN" dirty="0"/>
              <a:t>WF:</a:t>
            </a:r>
          </a:p>
          <a:p>
            <a:pPr lvl="1"/>
            <a:r>
              <a:rPr lang="en-GB" altLang="zh-CN" sz="1600" dirty="0"/>
              <a:t>SCS option 1 is agreed, under the condition that in </a:t>
            </a:r>
            <a:r>
              <a:rPr lang="en-GB" altLang="zh-CN" sz="1600" dirty="0" err="1"/>
              <a:t>IoDT</a:t>
            </a:r>
            <a:r>
              <a:rPr lang="en-GB" altLang="zh-CN" sz="1600" dirty="0"/>
              <a:t> testing, the UE indicates it can’t support 30kHz SCS for a band.</a:t>
            </a:r>
          </a:p>
          <a:p>
            <a:pPr lvl="1"/>
            <a:r>
              <a:rPr lang="en-GB" altLang="zh-CN" sz="1600" dirty="0" err="1"/>
              <a:t>Tpstart</a:t>
            </a:r>
            <a:r>
              <a:rPr lang="en-GB" altLang="zh-CN" sz="1600" dirty="0"/>
              <a:t> are put in brackets. </a:t>
            </a:r>
            <a:r>
              <a:rPr lang="en-GB" altLang="zh-CN" sz="1600" dirty="0" err="1"/>
              <a:t>Tpstart</a:t>
            </a:r>
            <a:r>
              <a:rPr lang="en-GB" altLang="zh-CN" sz="1600" dirty="0"/>
              <a:t> only applies to the case where the transient period is placed over two consecutive symbols</a:t>
            </a:r>
            <a:endParaRPr lang="zh-CN" altLang="zh-CN" sz="1600" dirty="0"/>
          </a:p>
        </p:txBody>
      </p: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1796685"/>
              </p:ext>
            </p:extLst>
          </p:nvPr>
        </p:nvGraphicFramePr>
        <p:xfrm>
          <a:off x="1798532" y="2242375"/>
          <a:ext cx="8392977" cy="2595538"/>
        </p:xfrm>
        <a:graphic>
          <a:graphicData uri="http://schemas.openxmlformats.org/drawingml/2006/table">
            <a:tbl>
              <a:tblPr/>
              <a:tblGrid>
                <a:gridCol w="9158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73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086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616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79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815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274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Reported transient capability (us)</a:t>
                      </a:r>
                      <a:endParaRPr lang="zh-CN" sz="900" b="1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EVM definition</a:t>
                      </a:r>
                      <a:endParaRPr lang="zh-CN" sz="900" b="1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 err="1">
                          <a:latin typeface="Arial"/>
                          <a:ea typeface="MS Mincho"/>
                          <a:cs typeface="Times New Roman"/>
                        </a:rPr>
                        <a:t>tp</a:t>
                      </a:r>
                      <a:r>
                        <a:rPr lang="en-GB" sz="900" b="1" kern="100" baseline="-25000" dirty="0" err="1">
                          <a:latin typeface="Arial"/>
                          <a:ea typeface="MS Mincho"/>
                          <a:cs typeface="Times New Roman"/>
                        </a:rPr>
                        <a:t>start</a:t>
                      </a: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 (µs)</a:t>
                      </a:r>
                      <a:endParaRPr lang="zh-CN" sz="900" b="1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SCS </a:t>
                      </a:r>
                      <a:r>
                        <a:rPr lang="en-US" sz="1100" b="1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altLang="zh-CN" sz="1100" b="1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option1)</a:t>
                      </a:r>
                      <a:endParaRPr lang="zh-CN" sz="1100" b="1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b="1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SCS (option2)</a:t>
                      </a:r>
                      <a:endParaRPr lang="zh-CN" sz="1100" b="1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US" altLang="zh-CN" sz="1100" b="1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SCS (option3)</a:t>
                      </a:r>
                      <a:endParaRPr kumimoji="1" lang="zh-CN" altLang="zh-CN" sz="1100" b="1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2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-0.5</a:t>
                      </a:r>
                      <a:endParaRPr lang="zh-CN" sz="9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30kHz is default unless it is not supported and in this case 15kHz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highlight>
                          <a:srgbClr val="00FF00"/>
                        </a:highlight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30kHz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30kHz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60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4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-1</a:t>
                      </a:r>
                      <a:endParaRPr lang="zh-CN" sz="9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15kHz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highlight>
                          <a:srgbClr val="00FF00"/>
                        </a:highlight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30kHz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7</a:t>
                      </a:r>
                      <a:endParaRPr lang="zh-CN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-2</a:t>
                      </a:r>
                      <a:endParaRPr lang="zh-CN" sz="9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highlight>
                            <a:srgbClr val="00FF00"/>
                          </a:highlight>
                          <a:latin typeface="Arial"/>
                          <a:ea typeface="MS Mincho"/>
                          <a:cs typeface="Times New Roman"/>
                        </a:rPr>
                        <a:t>15kHz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highlight>
                          <a:srgbClr val="00FF00"/>
                        </a:highlight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en-GB" sz="11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Times New Roman"/>
                        </a:rPr>
                        <a:t>15kHz</a:t>
                      </a:r>
                      <a:endParaRPr kumimoji="1" lang="zh-CN" sz="11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90309">
                <a:tc gridSpan="6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Arial"/>
                        </a:rPr>
                        <a:t>NOTE 1:    ,,and are defined in Annex F</a:t>
                      </a:r>
                      <a:endParaRPr lang="zh-CN" sz="1000" kern="100" dirty="0">
                        <a:latin typeface="Times New Roman"/>
                        <a:ea typeface="MS Mincho"/>
                        <a:cs typeface="Arial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Arial"/>
                        </a:rPr>
                        <a:t>NOTE 2:    is the EVM for a symbol right after a transition;  is the EVM for a symbol right before a transition</a:t>
                      </a:r>
                      <a:endParaRPr lang="zh-CN" sz="1000" kern="100" dirty="0">
                        <a:latin typeface="Times New Roman"/>
                        <a:ea typeface="MS Mincho"/>
                        <a:cs typeface="Arial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Arial"/>
                        </a:rPr>
                        <a:t>NOTE 3: </a:t>
                      </a:r>
                      <a:r>
                        <a:rPr lang="en-GB" sz="900" kern="100" dirty="0" err="1">
                          <a:latin typeface="Arial"/>
                          <a:ea typeface="MS Mincho"/>
                          <a:cs typeface="Arial"/>
                        </a:rPr>
                        <a:t>tp</a:t>
                      </a:r>
                      <a:r>
                        <a:rPr lang="en-GB" sz="900" kern="100" baseline="-25000" dirty="0" err="1">
                          <a:latin typeface="Arial"/>
                          <a:ea typeface="MS Mincho"/>
                          <a:cs typeface="Arial"/>
                        </a:rPr>
                        <a:t>start</a:t>
                      </a:r>
                      <a:r>
                        <a:rPr lang="en-GB" sz="900" kern="100" dirty="0">
                          <a:latin typeface="Arial"/>
                          <a:ea typeface="MS Mincho"/>
                          <a:cs typeface="Arial"/>
                        </a:rPr>
                        <a:t> denotes the start position of the EVM exclusion window as shown in Annex F.4</a:t>
                      </a:r>
                      <a:endParaRPr lang="zh-CN" sz="1000" kern="100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3120" name="Picture 4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4566" y="3650440"/>
            <a:ext cx="1676400" cy="149225"/>
          </a:xfrm>
          <a:prstGeom prst="rect">
            <a:avLst/>
          </a:prstGeom>
          <a:noFill/>
        </p:spPr>
      </p:pic>
      <p:pic>
        <p:nvPicPr>
          <p:cNvPr id="3119" name="Picture 4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4569" y="3065923"/>
            <a:ext cx="1565275" cy="149225"/>
          </a:xfrm>
          <a:prstGeom prst="rect">
            <a:avLst/>
          </a:prstGeom>
          <a:noFill/>
        </p:spPr>
      </p:pic>
      <p:pic>
        <p:nvPicPr>
          <p:cNvPr id="3118" name="Picture 4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69845" y="3222180"/>
            <a:ext cx="1676400" cy="149225"/>
          </a:xfrm>
          <a:prstGeom prst="rect">
            <a:avLst/>
          </a:prstGeom>
          <a:noFill/>
        </p:spPr>
      </p:pic>
      <p:pic>
        <p:nvPicPr>
          <p:cNvPr id="3117" name="Picture 4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6652" y="2660811"/>
            <a:ext cx="1565275" cy="149225"/>
          </a:xfrm>
          <a:prstGeom prst="rect">
            <a:avLst/>
          </a:prstGeom>
          <a:noFill/>
        </p:spPr>
      </p:pic>
      <p:pic>
        <p:nvPicPr>
          <p:cNvPr id="3116" name="Picture 4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69846" y="2874942"/>
            <a:ext cx="1676400" cy="1492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17626" y="4942262"/>
            <a:ext cx="1469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Table 1</a:t>
            </a:r>
            <a:endParaRPr lang="zh-CN" altLang="en-US" sz="1200" b="1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2950" y="3467100"/>
            <a:ext cx="1549400" cy="149225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606425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225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0728"/>
            <a:ext cx="10515600" cy="4843623"/>
          </a:xfrm>
        </p:spPr>
        <p:txBody>
          <a:bodyPr>
            <a:normAutofit/>
          </a:bodyPr>
          <a:lstStyle/>
          <a:p>
            <a:r>
              <a:rPr lang="en-US" altLang="zh-CN" b="1" u="sng" dirty="0"/>
              <a:t> </a:t>
            </a:r>
            <a:r>
              <a:rPr lang="en-GB" altLang="zh-CN" b="1" u="sng" dirty="0"/>
              <a:t>Issue 1-2-6 EVM budget for symbol where the transient occurs </a:t>
            </a:r>
            <a:endParaRPr lang="zh-CN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256QAM: [5%], or [8%],</a:t>
            </a:r>
            <a:endParaRPr lang="zh-CN" altLang="zh-CN" dirty="0"/>
          </a:p>
          <a:p>
            <a:pPr lvl="1"/>
            <a:r>
              <a:rPr lang="en-GB" altLang="zh-CN" dirty="0"/>
              <a:t>64QAM: [15%], or [10%], </a:t>
            </a:r>
          </a:p>
          <a:p>
            <a:pPr marL="457200" lvl="1" indent="0">
              <a:buNone/>
            </a:pPr>
            <a:endParaRPr lang="en-GB" altLang="zh-CN" dirty="0"/>
          </a:p>
          <a:p>
            <a:pPr marL="457200" lvl="1" indent="0">
              <a:buNone/>
            </a:pPr>
            <a:endParaRPr lang="zh-CN" altLang="zh-CN" dirty="0"/>
          </a:p>
          <a:p>
            <a:pPr lvl="0"/>
            <a:endParaRPr lang="en-GB" altLang="zh-CN" dirty="0"/>
          </a:p>
          <a:p>
            <a:pPr lvl="0"/>
            <a:r>
              <a:rPr lang="en-GB" altLang="zh-CN" dirty="0"/>
              <a:t>WF </a:t>
            </a:r>
            <a:endParaRPr lang="zh-CN" altLang="zh-CN" dirty="0"/>
          </a:p>
          <a:p>
            <a:pPr lvl="1"/>
            <a:r>
              <a:rPr lang="en-GB" altLang="zh-CN" i="1" dirty="0">
                <a:highlight>
                  <a:srgbClr val="00FF00"/>
                </a:highlight>
              </a:rPr>
              <a:t>64QAM: [10%]</a:t>
            </a:r>
            <a:endParaRPr lang="zh-CN" altLang="zh-CN" dirty="0">
              <a:highlight>
                <a:srgbClr val="00FF00"/>
              </a:highlight>
            </a:endParaRPr>
          </a:p>
          <a:p>
            <a:pPr lvl="1"/>
            <a:r>
              <a:rPr lang="en-GB" altLang="zh-CN" i="1" dirty="0">
                <a:highlight>
                  <a:srgbClr val="00FF00"/>
                </a:highlight>
              </a:rPr>
              <a:t>256QAM: </a:t>
            </a:r>
            <a:r>
              <a:rPr lang="en-GB" altLang="zh-CN" i="1" dirty="0">
                <a:solidFill>
                  <a:srgbClr val="FF0000"/>
                </a:solidFill>
                <a:highlight>
                  <a:srgbClr val="00FF00"/>
                </a:highlight>
              </a:rPr>
              <a:t>[8%]</a:t>
            </a:r>
            <a:endParaRPr lang="en-US" altLang="ja-JP" sz="9600" dirty="0">
              <a:solidFill>
                <a:srgbClr val="FF0000"/>
              </a:solidFill>
              <a:highlight>
                <a:srgbClr val="00FF00"/>
              </a:highlight>
            </a:endParaRPr>
          </a:p>
        </p:txBody>
      </p:sp>
      <p:graphicFrame>
        <p:nvGraphicFramePr>
          <p:cNvPr id="4" name="表格 18">
            <a:extLst>
              <a:ext uri="{FF2B5EF4-FFF2-40B4-BE49-F238E27FC236}">
                <a16:creationId xmlns:a16="http://schemas.microsoft.com/office/drawing/2014/main" xmlns="" id="{8F0F8601-C133-194A-8B29-2B5C222106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725713"/>
              </p:ext>
            </p:extLst>
          </p:nvPr>
        </p:nvGraphicFramePr>
        <p:xfrm>
          <a:off x="3706684" y="3365934"/>
          <a:ext cx="4314825" cy="893210"/>
        </p:xfrm>
        <a:graphic>
          <a:graphicData uri="http://schemas.openxmlformats.org/drawingml/2006/table">
            <a:tbl>
              <a:tblPr/>
              <a:tblGrid>
                <a:gridCol w="20669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05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73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83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MS Mincho"/>
                          <a:cs typeface="Times New Roman"/>
                        </a:rPr>
                        <a:t/>
                      </a:r>
                      <a:br>
                        <a:rPr lang="en-GB" sz="1400" b="1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1400" b="1" kern="100" dirty="0">
                          <a:latin typeface="Arial"/>
                          <a:ea typeface="MS Mincho"/>
                          <a:cs typeface="Times New Roman"/>
                        </a:rPr>
                        <a:t>Parameter</a:t>
                      </a:r>
                      <a:endParaRPr lang="zh-CN" sz="1400" b="1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MS Mincho"/>
                          <a:cs typeface="Times New Roman"/>
                        </a:rPr>
                        <a:t>Unit</a:t>
                      </a:r>
                      <a:endParaRPr lang="zh-CN" sz="14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>
                          <a:latin typeface="Arial"/>
                          <a:ea typeface="MS Mincho"/>
                          <a:cs typeface="Times New Roman"/>
                        </a:rPr>
                        <a:t>Average EVM Level</a:t>
                      </a:r>
                      <a:endParaRPr lang="zh-CN" sz="1400" b="1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MS Mincho"/>
                          <a:cs typeface="Times New Roman"/>
                        </a:rPr>
                        <a:t>64</a:t>
                      </a:r>
                      <a:r>
                        <a:rPr lang="en-GB" sz="1400" kern="100">
                          <a:latin typeface="Arial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400" kern="100">
                          <a:latin typeface="Arial"/>
                          <a:ea typeface="MS Mincho"/>
                          <a:cs typeface="Times New Roman"/>
                        </a:rPr>
                        <a:t>QAM </a:t>
                      </a:r>
                      <a:endParaRPr lang="zh-CN" sz="14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MS Mincho"/>
                          <a:cs typeface="v5.0.0"/>
                        </a:rPr>
                        <a:t>%</a:t>
                      </a:r>
                      <a:endParaRPr lang="zh-CN" sz="14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v5.0.0"/>
                        </a:rPr>
                        <a:t>[10]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75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MS Mincho"/>
                          <a:cs typeface="Times New Roman"/>
                        </a:rPr>
                        <a:t>256 QAM</a:t>
                      </a:r>
                      <a:endParaRPr lang="zh-CN" sz="1400" kern="100" dirty="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MS Mincho"/>
                          <a:cs typeface="v5.0.0"/>
                        </a:rPr>
                        <a:t>%</a:t>
                      </a:r>
                      <a:endParaRPr lang="zh-CN" sz="1400" kern="100"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solidFill>
                            <a:srgbClr val="FF0000"/>
                          </a:solidFill>
                          <a:latin typeface="Arial"/>
                          <a:ea typeface="MS Mincho"/>
                          <a:cs typeface="v5.0.0"/>
                        </a:rPr>
                        <a:t>[5-8]</a:t>
                      </a:r>
                      <a:endParaRPr lang="zh-CN" sz="1400" kern="100" dirty="0">
                        <a:solidFill>
                          <a:srgbClr val="FF0000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08661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43623"/>
          </a:xfrm>
        </p:spPr>
        <p:txBody>
          <a:bodyPr>
            <a:normAutofit/>
          </a:bodyPr>
          <a:lstStyle/>
          <a:p>
            <a:r>
              <a:rPr lang="en-GB" b="1" u="sng" dirty="0"/>
              <a:t>Issue 1-2-2: Whether 20dB power change can represent the maximum power change in the network, if not, whether TE can provide the test condition for the maximum power change </a:t>
            </a:r>
            <a:endParaRPr lang="en-US" dirty="0"/>
          </a:p>
          <a:p>
            <a:pPr lvl="0"/>
            <a:r>
              <a:rPr lang="en-GB" dirty="0"/>
              <a:t>Proposals</a:t>
            </a:r>
            <a:endParaRPr lang="en-US" dirty="0"/>
          </a:p>
          <a:p>
            <a:pPr lvl="1"/>
            <a:r>
              <a:rPr lang="en-GB" dirty="0"/>
              <a:t>Option 1: 20 dB power step is reasonable for on-on power change.</a:t>
            </a:r>
            <a:endParaRPr lang="en-US" dirty="0"/>
          </a:p>
          <a:p>
            <a:pPr lvl="1"/>
            <a:r>
              <a:rPr lang="en-GB" dirty="0"/>
              <a:t>Option 2: 55dB Large power change range case cannot be ignored.</a:t>
            </a:r>
            <a:endParaRPr lang="en-US" dirty="0"/>
          </a:p>
          <a:p>
            <a:pPr lvl="0"/>
            <a:r>
              <a:rPr lang="en-GB" dirty="0"/>
              <a:t>WF</a:t>
            </a:r>
            <a:endParaRPr lang="en-US" dirty="0"/>
          </a:p>
          <a:p>
            <a:pPr lvl="1"/>
            <a:r>
              <a:rPr lang="en-GB" dirty="0">
                <a:highlight>
                  <a:srgbClr val="00FF00"/>
                </a:highlight>
              </a:rPr>
              <a:t>Option 1. 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At the same time, one company presented real network data showing 55dB power change was observed in some cases. Option 1 is agreed considering the limitation of TE capability.</a:t>
            </a:r>
            <a:endParaRPr lang="en-US" dirty="0">
              <a:highlight>
                <a:srgbClr val="00FF00"/>
              </a:highlight>
            </a:endParaRPr>
          </a:p>
          <a:p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xmlns="" val="612355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4347</TotalTime>
  <Words>330</Words>
  <Application>Microsoft Office PowerPoint</Application>
  <PresentationFormat>自定义</PresentationFormat>
  <Paragraphs>71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テーマ</vt:lpstr>
      <vt:lpstr>WF on transient period 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cmcc</cp:lastModifiedBy>
  <cp:revision>78</cp:revision>
  <dcterms:created xsi:type="dcterms:W3CDTF">2020-11-04T06:34:52Z</dcterms:created>
  <dcterms:modified xsi:type="dcterms:W3CDTF">2021-02-04T16:28:17Z</dcterms:modified>
</cp:coreProperties>
</file>