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67" r:id="rId2"/>
    <p:sldId id="265" r:id="rId3"/>
    <p:sldId id="266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19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74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EF642-4CF8-4486-ABB3-BE7AF924B375}" type="datetimeFigureOut">
              <a:rPr lang="en-CA" smtClean="0"/>
              <a:t>2021-02-02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D89EB-F403-4B5E-9D83-A7BF165B48A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297839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EF642-4CF8-4486-ABB3-BE7AF924B375}" type="datetimeFigureOut">
              <a:rPr lang="en-CA" smtClean="0"/>
              <a:t>2021-02-02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D89EB-F403-4B5E-9D83-A7BF165B48A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033899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EF642-4CF8-4486-ABB3-BE7AF924B375}" type="datetimeFigureOut">
              <a:rPr lang="en-CA" smtClean="0"/>
              <a:t>2021-02-02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D89EB-F403-4B5E-9D83-A7BF165B48A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04363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EF642-4CF8-4486-ABB3-BE7AF924B375}" type="datetimeFigureOut">
              <a:rPr lang="en-CA" smtClean="0"/>
              <a:t>2021-02-02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D89EB-F403-4B5E-9D83-A7BF165B48A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74662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EF642-4CF8-4486-ABB3-BE7AF924B375}" type="datetimeFigureOut">
              <a:rPr lang="en-CA" smtClean="0"/>
              <a:t>2021-02-02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D89EB-F403-4B5E-9D83-A7BF165B48A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81819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EF642-4CF8-4486-ABB3-BE7AF924B375}" type="datetimeFigureOut">
              <a:rPr lang="en-CA" smtClean="0"/>
              <a:t>2021-02-02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D89EB-F403-4B5E-9D83-A7BF165B48A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147860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EF642-4CF8-4486-ABB3-BE7AF924B375}" type="datetimeFigureOut">
              <a:rPr lang="en-CA" smtClean="0"/>
              <a:t>2021-02-02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D89EB-F403-4B5E-9D83-A7BF165B48A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268913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EF642-4CF8-4486-ABB3-BE7AF924B375}" type="datetimeFigureOut">
              <a:rPr lang="en-CA" smtClean="0"/>
              <a:t>2021-02-02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D89EB-F403-4B5E-9D83-A7BF165B48A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00103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EF642-4CF8-4486-ABB3-BE7AF924B375}" type="datetimeFigureOut">
              <a:rPr lang="en-CA" smtClean="0"/>
              <a:t>2021-02-02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D89EB-F403-4B5E-9D83-A7BF165B48A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8963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EF642-4CF8-4486-ABB3-BE7AF924B375}" type="datetimeFigureOut">
              <a:rPr lang="en-CA" smtClean="0"/>
              <a:t>2021-02-02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D89EB-F403-4B5E-9D83-A7BF165B48A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21350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EF642-4CF8-4486-ABB3-BE7AF924B375}" type="datetimeFigureOut">
              <a:rPr lang="en-CA" smtClean="0"/>
              <a:t>2021-02-02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D89EB-F403-4B5E-9D83-A7BF165B48A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05990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7EF642-4CF8-4486-ABB3-BE7AF924B375}" type="datetimeFigureOut">
              <a:rPr lang="en-CA" smtClean="0"/>
              <a:t>2021-02-02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5D89EB-F403-4B5E-9D83-A7BF165B48A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61693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EBA20-D21D-444F-BADA-263C4C0B21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Way Forward on BCS reporting and support to intra-band EN-DC band combinations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8097141-88F7-4588-BF5A-6658122B67D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Bell Mobility</a:t>
            </a:r>
          </a:p>
        </p:txBody>
      </p:sp>
    </p:spTree>
    <p:extLst>
      <p:ext uri="{BB962C8B-B14F-4D97-AF65-F5344CB8AC3E}">
        <p14:creationId xmlns:p14="http://schemas.microsoft.com/office/powerpoint/2010/main" val="2160968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3016973"/>
              </p:ext>
            </p:extLst>
          </p:nvPr>
        </p:nvGraphicFramePr>
        <p:xfrm>
          <a:off x="518160" y="765386"/>
          <a:ext cx="10957560" cy="4592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56840">
                  <a:extLst>
                    <a:ext uri="{9D8B030D-6E8A-4147-A177-3AD203B41FA5}">
                      <a16:colId xmlns:a16="http://schemas.microsoft.com/office/drawing/2014/main" val="29581159"/>
                    </a:ext>
                  </a:extLst>
                </a:gridCol>
                <a:gridCol w="5300720">
                  <a:extLst>
                    <a:ext uri="{9D8B030D-6E8A-4147-A177-3AD203B41FA5}">
                      <a16:colId xmlns:a16="http://schemas.microsoft.com/office/drawing/2014/main" val="14219568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CA" sz="1050" dirty="0"/>
                        <a:t>Background</a:t>
                      </a:r>
                      <a:r>
                        <a:rPr lang="en-CA" sz="1050" baseline="0" dirty="0"/>
                        <a:t> information</a:t>
                      </a:r>
                      <a:endParaRPr lang="en-CA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RAN2 IE description from </a:t>
                      </a:r>
                      <a:r>
                        <a:rPr lang="en-CA" sz="700" dirty="0"/>
                        <a:t> </a:t>
                      </a:r>
                      <a:r>
                        <a:rPr lang="en-CA" sz="1050" dirty="0"/>
                        <a:t>38.306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30491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IE “</a:t>
                      </a:r>
                      <a:r>
                        <a:rPr lang="en-GB" sz="105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supportedBandwidthCombinationSetIntraENDC</a:t>
                      </a: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” was added into 38/306/38.331 version 15.9.0 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05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 per the IE description, this IE is introduced to report </a:t>
                      </a:r>
                      <a:r>
                        <a:rPr lang="en-GB" sz="1050" b="1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bandwidth combinations for the intra-band EN-DC component </a:t>
                      </a:r>
                      <a:r>
                        <a:rPr lang="en-GB" sz="105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50" b="1" u="none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GB" sz="1050" b="1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 intra-band EN-DC with additional inter-band CA component(s) of LTE and/or NR.</a:t>
                      </a: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It also says that this </a:t>
                      </a:r>
                      <a:r>
                        <a:rPr lang="en-GB" sz="105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IE is mandatory if </a:t>
                      </a: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band combination is an intra-band</a:t>
                      </a:r>
                      <a:r>
                        <a:rPr lang="en-GB" sz="105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EN-DC combination with additional inter-band NR/LTE CA component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05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CR was approved as being BC under the assumption that no devices implemented </a:t>
                      </a:r>
                      <a:r>
                        <a:rPr lang="en-GB" sz="1050" b="1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intra-band EN-DC combination with additional inter-band NR/LTE CA component.</a:t>
                      </a:r>
                      <a:endParaRPr lang="en-CA" sz="1050" b="0" u="non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CA" sz="1050" b="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This</a:t>
                      </a:r>
                      <a:r>
                        <a:rPr lang="en-CA" sz="1050" b="0" u="none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assumption is right or wrong depending on the interpretation of what defines an </a:t>
                      </a:r>
                      <a:r>
                        <a:rPr lang="en-GB" sz="1050" b="1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intra-band EN-DC component </a:t>
                      </a:r>
                      <a:r>
                        <a:rPr lang="en-GB" sz="105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50" b="1" u="none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GB" sz="1050" b="1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 intra-band EN-DC with additional inter-band CA component(s) of LTE and/or NR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050" b="1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If intra-band EN-DC component </a:t>
                      </a:r>
                      <a:r>
                        <a:rPr lang="en-GB" sz="1050" b="1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50" b="0" u="none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GB" sz="1050" b="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 intra-band EN-DC with additional inter-band CA component(s) of LTE and/or NR</a:t>
                      </a:r>
                      <a:r>
                        <a:rPr lang="en-GB" sz="1050" b="1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50" b="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defined considering </a:t>
                      </a:r>
                      <a:r>
                        <a:rPr lang="en-GB" sz="1050" b="1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DL and UL support, </a:t>
                      </a:r>
                      <a:r>
                        <a:rPr lang="en-GB" sz="1050" b="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RAN2 assumption is right and</a:t>
                      </a:r>
                      <a:r>
                        <a:rPr lang="en-GB" sz="1050" b="1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there is no BC issue with the CR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050" b="1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If</a:t>
                      </a:r>
                      <a:r>
                        <a:rPr lang="en-GB" sz="1050" b="1" u="none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50" b="1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intra-band EN-DC component </a:t>
                      </a:r>
                      <a:r>
                        <a:rPr lang="en-GB" sz="105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50" b="0" u="none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GB" sz="1050" b="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 intra-band EN-DC with additional inter-band CA component(s) of LTE and/or NR is defined considering </a:t>
                      </a:r>
                      <a:r>
                        <a:rPr lang="en-GB" sz="1050" b="1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DL or UL support, </a:t>
                      </a:r>
                      <a:r>
                        <a:rPr lang="en-GB" sz="1050" b="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RAN2 assumption is wrong and </a:t>
                      </a:r>
                      <a:r>
                        <a:rPr lang="en-GB" sz="1050" b="1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there is a BC issue with the CR </a:t>
                      </a:r>
                      <a:r>
                        <a:rPr lang="en-GB" sz="1050" b="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since there are devices on the field that supports combinations such as DC_2A-7A-7A-66A_n66A where only DL intra-band is supported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050" b="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This is the reason why Plenary sent LS to </a:t>
                      </a:r>
                      <a:r>
                        <a:rPr lang="en-GB" sz="1050" b="0" u="none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RAN4 to clarify questions in next page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endParaRPr lang="en-GB" sz="1050" b="0" u="non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endParaRPr lang="en-CA" sz="1050" b="0" u="non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50" b="1" i="1" u="non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supportedBandwidthCombinationSetIntraENDC</a:t>
                      </a:r>
                      <a:endParaRPr lang="en-CA" sz="1050" u="non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05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Defines the supported bandwidth combination for the band combination set as defined in the TS 38.101-3 [4]. </a:t>
                      </a:r>
                      <a:r>
                        <a:rPr lang="en-GB" sz="1050" b="1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intra-band EN-DC with additional inter-band CA component(s) of LTE and/or NR, the field defines the bandwidth combinations for the intra-band EN-DC component. </a:t>
                      </a:r>
                      <a:r>
                        <a:rPr lang="en-GB" sz="105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Field encoded as a bit map, where bit N is set to "1" if UE support Bandwidth Combination Set N for this band combination as defined in the TS 38.101-3 [4]. The leading / leftmost bit (bit 0) corresponds to the Bandwidth Combination Set 0, the next bit corresponds to the Bandwidth Combination Set 1 and so on. </a:t>
                      </a:r>
                      <a:r>
                        <a:rPr lang="en-GB" sz="1050" b="1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It is mandatory if the band combination is an intra-band EN-DC combination with additional inter-band NR/LTE CA component.</a:t>
                      </a:r>
                      <a:endParaRPr lang="en-CA" sz="1050" b="1" u="none" dirty="0"/>
                    </a:p>
                    <a:p>
                      <a:endParaRPr lang="en-CA" sz="1050" dirty="0"/>
                    </a:p>
                    <a:p>
                      <a:endParaRPr lang="en-CA" sz="1050" dirty="0"/>
                    </a:p>
                    <a:p>
                      <a:r>
                        <a:rPr lang="en-GB" sz="1050" b="1" i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supportedBandwidthCombinationSet</a:t>
                      </a:r>
                      <a:endParaRPr lang="en-CA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Defines the supported bandwidth combination for the band combination set as defined in the TS 38.101-1 [2], TS 38.101-2 [3] and TS 38.101-3 [4]. </a:t>
                      </a:r>
                      <a:r>
                        <a:rPr lang="en-GB" sz="105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NR SA CA, NR-DC, inter-band EN-DC without intra-band EN-DC component and intra-band EN-DC with additional inter-band NR CA component, the field defines the bandwidth combinations for the NR part of the band combination. For intra-band EN-DC without additional inter-band NR and LTE CA component, the field indicates the supported bandwidth combination set applicable to the NR and LTE band combinations. </a:t>
                      </a: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Field encoded as a bit map, where bit N is set to "1" if UE support Bandwidth Combination Set N for this band combination as defined in the TS 38.101-1 [2], TS 38.101-2 [3] and TS 38.101-3 [4]. The leading / leftmost bit (bit 0) corresponds to the Bandwidth Combination Set 0, the next bit corresponds to the Bandwidth Combination Set 1 and so on. It is mandatory if the band combination has more than one NR carrier (at least one </a:t>
                      </a:r>
                      <a:r>
                        <a:rPr lang="en-GB" sz="105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an NR cell group) or is an intra-band EN-DC combination or both.</a:t>
                      </a:r>
                      <a:endParaRPr lang="en-CA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81568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89033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5402978"/>
              </p:ext>
            </p:extLst>
          </p:nvPr>
        </p:nvGraphicFramePr>
        <p:xfrm>
          <a:off x="223768" y="106228"/>
          <a:ext cx="11361420" cy="97831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32666">
                  <a:extLst>
                    <a:ext uri="{9D8B030D-6E8A-4147-A177-3AD203B41FA5}">
                      <a16:colId xmlns:a16="http://schemas.microsoft.com/office/drawing/2014/main" val="2689362213"/>
                    </a:ext>
                  </a:extLst>
                </a:gridCol>
                <a:gridCol w="2159021">
                  <a:extLst>
                    <a:ext uri="{9D8B030D-6E8A-4147-A177-3AD203B41FA5}">
                      <a16:colId xmlns:a16="http://schemas.microsoft.com/office/drawing/2014/main" val="29581159"/>
                    </a:ext>
                  </a:extLst>
                </a:gridCol>
                <a:gridCol w="2466780">
                  <a:extLst>
                    <a:ext uri="{9D8B030D-6E8A-4147-A177-3AD203B41FA5}">
                      <a16:colId xmlns:a16="http://schemas.microsoft.com/office/drawing/2014/main" val="1421956893"/>
                    </a:ext>
                  </a:extLst>
                </a:gridCol>
                <a:gridCol w="3802953">
                  <a:extLst>
                    <a:ext uri="{9D8B030D-6E8A-4147-A177-3AD203B41FA5}">
                      <a16:colId xmlns:a16="http://schemas.microsoft.com/office/drawing/2014/main" val="1676028706"/>
                    </a:ext>
                  </a:extLst>
                </a:gridCol>
              </a:tblGrid>
              <a:tr h="425818">
                <a:tc>
                  <a:txBody>
                    <a:bodyPr/>
                    <a:lstStyle/>
                    <a:p>
                      <a:r>
                        <a:rPr lang="en-CA" sz="900" dirty="0"/>
                        <a:t>Questions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Possible Answers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CA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Proposed way forward</a:t>
                      </a:r>
                    </a:p>
                    <a:p>
                      <a:pPr algn="ctr"/>
                      <a:r>
                        <a:rPr lang="en-CA" sz="900" dirty="0"/>
                        <a:t>Compromised answers</a:t>
                      </a:r>
                      <a:r>
                        <a:rPr lang="en-CA" sz="900" baseline="0" dirty="0"/>
                        <a:t> to  Plenary questions</a:t>
                      </a:r>
                      <a:endParaRPr lang="en-CA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3049116"/>
                  </a:ext>
                </a:extLst>
              </a:tr>
              <a:tr h="13912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B) Resolve the general question of classification of intra-band EN-DC band combinations according to UL support. If the UE doesn't support UL on intra-band EN-DC part of a band combination, is band combination classified as "intra-band EN-DC band combination"?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en-CA" sz="9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9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en-CA" sz="9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CA" sz="900" b="0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All</a:t>
                      </a:r>
                      <a:r>
                        <a:rPr lang="en-CA" sz="900" b="0" u="none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signalling defined for intra-band EN-DC is applied</a:t>
                      </a:r>
                      <a:endParaRPr lang="en-CA" sz="9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900" b="1" dirty="0">
                          <a:solidFill>
                            <a:schemeClr val="tx1"/>
                          </a:solidFill>
                        </a:rPr>
                        <a:t>NO</a:t>
                      </a:r>
                    </a:p>
                    <a:p>
                      <a:endParaRPr lang="en-CA" sz="9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CA" sz="9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This case can only happen with a higher order combination and the combination would be classified as  </a:t>
                      </a:r>
                      <a:r>
                        <a:rPr lang="en-CA" sz="9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inter-band EN-DC</a:t>
                      </a:r>
                      <a:endParaRPr lang="en-CA" sz="9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900" b="1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</a:rPr>
                        <a:t>In RAN4 understanding, there are three categories of EN-DC combinations in RAN2 signalling support, i.e. inter-band EN-DC, intra-band EN-DC,  and intra-band EN-DC with additional inter-band LTE/NR CA components. </a:t>
                      </a:r>
                    </a:p>
                    <a:p>
                      <a:endParaRPr lang="en-CA" sz="900" b="1" dirty="0">
                        <a:solidFill>
                          <a:schemeClr val="tx1"/>
                        </a:solidFill>
                        <a:highlight>
                          <a:srgbClr val="00FF00"/>
                        </a:highlight>
                      </a:endParaRPr>
                    </a:p>
                    <a:p>
                      <a:r>
                        <a:rPr lang="en-CA" sz="900" b="1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</a:rPr>
                        <a:t>However, in RAN4 we have the following understanding: </a:t>
                      </a:r>
                    </a:p>
                    <a:p>
                      <a:r>
                        <a:rPr lang="en-CA" sz="900" b="1" strike="sngStrike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</a:rPr>
                        <a:t>If the UE does not support UL on intra-band EN-DC part of a band combination, then the combination is not an intra-band EN-DC combination but it has an intra-band EN-DC component, but the UE is allowed to optionally report BCS as answered in Question A.</a:t>
                      </a:r>
                    </a:p>
                    <a:p>
                      <a:endParaRPr lang="en-CA" sz="900" b="1" dirty="0">
                        <a:solidFill>
                          <a:schemeClr val="tx1"/>
                        </a:solidFill>
                        <a:highlight>
                          <a:srgbClr val="00FF00"/>
                        </a:highlight>
                      </a:endParaRPr>
                    </a:p>
                    <a:p>
                      <a:r>
                        <a:rPr lang="en-CA" sz="900" b="1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</a:rPr>
                        <a:t>If the UE does not support UL on the intra-band EN-DC part of a band combination, then the combination is downlink inter-band and intra-band EN-DC with uplink inter-band EN-DC. But the UE is allowed to optionally report </a:t>
                      </a:r>
                      <a:r>
                        <a:rPr lang="en-CA" sz="900" b="1" baseline="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</a:rPr>
                        <a:t>intra-band EN-DC </a:t>
                      </a:r>
                      <a:r>
                        <a:rPr lang="en-CA" sz="900" b="1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</a:rPr>
                        <a:t>BCS as answered in Question A.</a:t>
                      </a:r>
                    </a:p>
                    <a:p>
                      <a:endParaRPr lang="en-CA" sz="900" b="1" dirty="0">
                        <a:solidFill>
                          <a:schemeClr val="tx1"/>
                        </a:solidFill>
                        <a:highlight>
                          <a:srgbClr val="00FF00"/>
                        </a:highlight>
                      </a:endParaRPr>
                    </a:p>
                    <a:p>
                      <a:r>
                        <a:rPr lang="en-CA" sz="900" b="1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</a:rPr>
                        <a:t>This may not fit into the current RAN2 signaling framework, therefore we would like RAN2 to consider it and feed back RAN2 views.</a:t>
                      </a:r>
                    </a:p>
                    <a:p>
                      <a:endParaRPr lang="en-CA" sz="900" b="1" dirty="0">
                        <a:solidFill>
                          <a:schemeClr val="tx1"/>
                        </a:solidFill>
                      </a:endParaRPr>
                    </a:p>
                    <a:p>
                      <a:endParaRPr lang="en-CA" sz="900" b="1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CA" sz="900" b="1" dirty="0">
                          <a:solidFill>
                            <a:schemeClr val="tx1"/>
                          </a:solidFill>
                        </a:rPr>
                        <a:t>The combinations described in the ,  </a:t>
                      </a:r>
                    </a:p>
                    <a:p>
                      <a:endParaRPr lang="en-CA" sz="9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CA" sz="900" b="1" dirty="0">
                          <a:solidFill>
                            <a:schemeClr val="tx1"/>
                          </a:solidFill>
                        </a:rPr>
                        <a:t>Why</a:t>
                      </a:r>
                      <a:r>
                        <a:rPr lang="en-CA" sz="900" b="1" baseline="0" dirty="0">
                          <a:solidFill>
                            <a:schemeClr val="tx1"/>
                          </a:solidFill>
                        </a:rPr>
                        <a:t> it is a compromise?</a:t>
                      </a:r>
                      <a:r>
                        <a:rPr lang="en-CA" sz="9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9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Because by answering NO it will mean that no BCS will be ever possible to be reported.</a:t>
                      </a:r>
                      <a:endParaRPr lang="en-CA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en-CA" sz="9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Answering Yes with the proposed answer to second question, the BCS can optionally be signalled using the already defined mechanism by RAN2</a:t>
                      </a:r>
                      <a:endParaRPr lang="en-CA" sz="9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6891956"/>
                  </a:ext>
                </a:extLst>
              </a:tr>
              <a:tr h="350222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A1) Clarify if higher order (i.e. those band combinations which the UE indicates support for explicitly in UE capability </a:t>
                      </a:r>
                      <a:r>
                        <a:rPr lang="en-US" sz="900" dirty="0" err="1">
                          <a:solidFill>
                            <a:schemeClr val="tx1"/>
                          </a:solidFill>
                        </a:rPr>
                        <a:t>signalling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) EN-DC band combinations with a common band on the LTE and NR side such as DC_2A-7A-7A-66A-n66A and DC_2A-71A_n71A need to report a BCS for intra-band EN-DC (as defined in 38.101-3, section 5.3B.1), even if the UE doesn’t support the intra-band UL configurations DC_66A_n66A or DC_71A_n71A respectively? 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endParaRPr lang="en-CA" sz="9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9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en-GB" sz="9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Pros: 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BCS may be needed to be reported due to HW limitations</a:t>
                      </a:r>
                      <a:endParaRPr lang="en-CA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9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en-CA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en-CA" sz="9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Cons: </a:t>
                      </a:r>
                      <a:r>
                        <a:rPr lang="en-CA" sz="9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RAN2 CR becomes NBC and an assumption for devices in field must be done</a:t>
                      </a:r>
                      <a:endParaRPr lang="en-CA" sz="9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900" b="1" dirty="0">
                          <a:solidFill>
                            <a:schemeClr val="tx1"/>
                          </a:solidFill>
                        </a:rPr>
                        <a:t>NO</a:t>
                      </a:r>
                    </a:p>
                    <a:p>
                      <a:endParaRPr lang="en-CA" sz="9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9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Pros: </a:t>
                      </a:r>
                      <a:r>
                        <a:rPr lang="en-CA" sz="9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RAN2 CR is 100% BC and no default assumption is needed. If UL is not required to be supported the combination will follow under Inter-Band EN-DC and the mechanism in place to treat inter-band EN-DC takes place (use of LTE/NR BCS and LTE/NR supported BW)</a:t>
                      </a:r>
                      <a:endParaRPr lang="en-CA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9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en-CA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en-CA" sz="9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Cons: </a:t>
                      </a:r>
                      <a:r>
                        <a:rPr lang="en-CA" sz="9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Some companies believe BCS need to be reported to report some HW limitations</a:t>
                      </a:r>
                      <a:endParaRPr lang="en-CA" sz="9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900" b="1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</a:rPr>
                        <a:t>No</a:t>
                      </a:r>
                      <a:r>
                        <a:rPr lang="en-CA" sz="900" b="1" baseline="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</a:rPr>
                        <a:t> </a:t>
                      </a:r>
                      <a:r>
                        <a:rPr lang="en-CA" sz="900" b="1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</a:rPr>
                        <a:t>but UE shall be allowed to </a:t>
                      </a:r>
                      <a:r>
                        <a:rPr lang="en-CA" sz="900" b="1" baseline="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</a:rPr>
                        <a:t>optionally report intra-band EN-DC BCS. If BCS is reported it must be taken into consideration by network</a:t>
                      </a:r>
                    </a:p>
                    <a:p>
                      <a:endParaRPr lang="en-CA" sz="900" baseline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900" b="1" dirty="0">
                          <a:solidFill>
                            <a:schemeClr val="tx1"/>
                          </a:solidFill>
                        </a:rPr>
                        <a:t>Why</a:t>
                      </a:r>
                      <a:r>
                        <a:rPr lang="en-CA" sz="900" b="1" baseline="0" dirty="0">
                          <a:solidFill>
                            <a:schemeClr val="tx1"/>
                          </a:solidFill>
                        </a:rPr>
                        <a:t> it is a compromise?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900" b="1" baseline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i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Devices with any limitation can still report BCS and NW must take reported BCS into consideration. Making</a:t>
                      </a:r>
                      <a:r>
                        <a:rPr lang="en-GB" sz="900" i="1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the report optional </a:t>
                      </a:r>
                      <a:r>
                        <a:rPr lang="en-GB" sz="900" i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addresses both</a:t>
                      </a:r>
                      <a:r>
                        <a:rPr lang="en-GB" sz="900" i="1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“camps”.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9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en-CA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i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If the BCS is not reported the combination is treated as inter-band EN-DC  (like it was prior to the CR). This would be similar to answer NO to first question.</a:t>
                      </a:r>
                      <a:endParaRPr lang="en-CA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9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en-CA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i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This will address the legacy devices issue (since devices are allowed not to report BCS).</a:t>
                      </a:r>
                      <a:r>
                        <a:rPr lang="en-GB" sz="900" i="1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An </a:t>
                      </a:r>
                      <a:r>
                        <a:rPr lang="en-GB" sz="900" i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exception will be needed to address devices supporting DC_n71(AA)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i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en-CA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900" baseline="0" dirty="0">
                          <a:solidFill>
                            <a:schemeClr val="tx1"/>
                          </a:solidFill>
                        </a:rPr>
                        <a:t>Note: This should be a small change into RAN2 spec.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900" baseline="0" dirty="0">
                          <a:solidFill>
                            <a:schemeClr val="tx1"/>
                          </a:solidFill>
                        </a:rPr>
                        <a:t>One option is by making </a:t>
                      </a:r>
                      <a:r>
                        <a:rPr lang="en-GB" sz="900" b="1" i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supportedBandwidthCombinationSetIntraENDC</a:t>
                      </a:r>
                      <a:r>
                        <a:rPr lang="en-GB" sz="900" b="1" i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900" b="1" i="0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mandatory  for</a:t>
                      </a:r>
                      <a:r>
                        <a:rPr lang="en-GB" sz="900" b="1" i="0" u="none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DL and UL </a:t>
                      </a:r>
                      <a:r>
                        <a:rPr lang="en-GB" sz="900" b="1" i="0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intra-band EN-DC </a:t>
                      </a:r>
                      <a:r>
                        <a:rPr lang="en-GB" sz="900" b="0" i="0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combination with additional inter-band NR/LTE CA component and </a:t>
                      </a:r>
                      <a:r>
                        <a:rPr lang="en-GB" sz="900" b="1" i="0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optional for DL intra-band EN-DC combination</a:t>
                      </a:r>
                      <a:r>
                        <a:rPr lang="en-GB" sz="900" b="0" i="0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with additional inter-band NR/LTE CA component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Devices with any limitation can still report BCS and NW must take into consideration so it address the concern</a:t>
                      </a:r>
                      <a:r>
                        <a:rPr lang="en-GB" sz="9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raised by some companies that wants the BCS to be reported</a:t>
                      </a:r>
                    </a:p>
                    <a:p>
                      <a:endParaRPr lang="en-CA" sz="9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CA" sz="900" dirty="0">
                          <a:solidFill>
                            <a:schemeClr val="tx1"/>
                          </a:solidFill>
                        </a:rPr>
                        <a:t>It is of course up to RAN2</a:t>
                      </a:r>
                      <a:r>
                        <a:rPr lang="en-CA" sz="900" baseline="0" dirty="0">
                          <a:solidFill>
                            <a:schemeClr val="tx1"/>
                          </a:solidFill>
                        </a:rPr>
                        <a:t> to define how to address RAN4 clarifications</a:t>
                      </a:r>
                      <a:endParaRPr lang="en-CA" sz="900" dirty="0">
                        <a:solidFill>
                          <a:schemeClr val="tx1"/>
                        </a:solidFill>
                      </a:endParaRPr>
                    </a:p>
                    <a:p>
                      <a:endParaRPr lang="en-CA" sz="9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8156864"/>
                  </a:ext>
                </a:extLst>
              </a:tr>
              <a:tr h="12074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A2) If the UE does not report the EN-DC BCS for such a combination, what can the network assume about the configuration limitations for the common bands (e.g. LTE band 71 and NR band n71) in the combination?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en-CA" sz="900" b="0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Default</a:t>
                      </a:r>
                      <a:r>
                        <a:rPr lang="en-CA" sz="900" b="0" u="none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BCS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en-CA" sz="900" b="0" u="none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Combination should be treated as inter-band EN-DC</a:t>
                      </a:r>
                      <a:endParaRPr lang="en-CA" sz="9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900" dirty="0">
                          <a:solidFill>
                            <a:schemeClr val="tx1"/>
                          </a:solidFill>
                        </a:rPr>
                        <a:t>No assumption</a:t>
                      </a:r>
                      <a:r>
                        <a:rPr lang="en-CA" sz="900" baseline="0" dirty="0">
                          <a:solidFill>
                            <a:schemeClr val="tx1"/>
                          </a:solidFill>
                        </a:rPr>
                        <a:t> needed</a:t>
                      </a:r>
                      <a:r>
                        <a:rPr lang="en-CA" sz="900" dirty="0">
                          <a:solidFill>
                            <a:schemeClr val="tx1"/>
                          </a:solidFill>
                        </a:rPr>
                        <a:t> except for n71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If an UE</a:t>
                      </a:r>
                      <a:r>
                        <a:rPr lang="en-GB" sz="900" kern="1200" baseline="0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 supports a combination that has an </a:t>
                      </a:r>
                      <a:r>
                        <a:rPr lang="en-GB" sz="900" kern="1200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intra-band EN-DC component and the UE does not report an intra-band EN-DC BCS,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Either 1) default bandwidth combination capabilities defined in 38.101-3 clause 4.2</a:t>
                      </a:r>
                      <a:r>
                        <a:rPr lang="en-GB" sz="900" kern="1200" baseline="0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 shall be assumed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baseline="0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Or 2) Single default BCS can be assumed (RAN4 can document it in 101-3, or it is conveyed by RAN2 signalling).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baseline="0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RAN4 will look at both options and inform RAN2 once a decision is made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200" dirty="0">
                        <a:solidFill>
                          <a:srgbClr val="FF0000"/>
                        </a:solidFill>
                        <a:effectLst/>
                        <a:highlight>
                          <a:srgbClr val="00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CA" sz="900" strike="sng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900" strike="sng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With the proposed compromise a default is only needed for n71 devices.</a:t>
                      </a:r>
                      <a:endParaRPr lang="en-CA" sz="1000" strike="sng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9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en-CA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9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For </a:t>
                      </a:r>
                      <a:r>
                        <a:rPr lang="en-GB" sz="900" i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DC_n71(AA) combinations BCS=0 may be assumed  as</a:t>
                      </a:r>
                      <a:r>
                        <a:rPr lang="en-GB" sz="900" i="1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default if not reported</a:t>
                      </a:r>
                      <a:endParaRPr lang="en-CA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i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en-CA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en-GB" sz="900" i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RAN4 CR is needed</a:t>
                      </a:r>
                      <a:endParaRPr lang="en-GB" sz="900" b="0" i="1" u="none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10984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58249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4610</TotalTime>
  <Words>1520</Words>
  <Application>Microsoft Macintosh PowerPoint</Application>
  <PresentationFormat>Widescreen</PresentationFormat>
  <Paragraphs>85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Theme</vt:lpstr>
      <vt:lpstr>Way Forward on BCS reporting and support to intra-band EN-DC band combinations</vt:lpstr>
      <vt:lpstr>PowerPoint Presentation</vt:lpstr>
      <vt:lpstr>PowerPoint Presentation</vt:lpstr>
    </vt:vector>
  </TitlesOfParts>
  <Company>BELL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Pinheiro, Melissa</dc:creator>
  <cp:lastModifiedBy>Steven Chen</cp:lastModifiedBy>
  <cp:revision>62</cp:revision>
  <dcterms:created xsi:type="dcterms:W3CDTF">2020-11-04T19:08:08Z</dcterms:created>
  <dcterms:modified xsi:type="dcterms:W3CDTF">2021-02-02T16:33:27Z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(2)blfE3YjjWbZ+s/Txrx3GREkR/6FToIaqIEfgoFtSQacqr2lykFCa9iU9tRU/3a5hDb0Jzgi4
iAbBFWpE0IBK4MGOwVBLIAJ8n6zOk6y1IMSs3knbc7tjE2rU7SoTm1N6fgV5GQ/Im22I3Lxp
6FqnWagpLRcvc7MNlnvLcnyyA14i7ZJacoCXvaEtA86z2UxlCLjEda4c0452jbu7KNtJYQbp
Igxc4qSRn0G8NIpGe0</vt:lpwstr>
  </property>
  <property fmtid="{D5CDD505-2E9C-101B-9397-08002B2CF9AE}" pid="3" name="_2015_ms_pID_7253431">
    <vt:lpwstr>CtH8oT3PrXiLXPhEbJD7IBDT/1IM/FLLiGfm4Ai//vvV58T/ckoPAA
F6luldeOxp9/uY5TDavhaTClT/ULMVbqp0bJ16ZqieUdKZgNviQHTEjMFV7SPS222T2g4RH+
7oca7zKChDgi7u9/KHcemZCrxoPfnYrKhu6pGzRhZ5ih8MnFLvUzfzzq6h39PKz8LfE=</vt:lpwstr>
  </property>
</Properties>
</file>