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3" r:id="rId3"/>
    <p:sldId id="265" r:id="rId4"/>
    <p:sldId id="266" r:id="rId5"/>
    <p:sldId id="264" r:id="rId6"/>
    <p:sldId id="267" r:id="rId7"/>
    <p:sldId id="270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62922A-F46F-454C-87A9-192C6BEDBA33}" v="6" dt="2021-02-03T02:23:40.3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7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3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2021/2/2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578" y="1122363"/>
            <a:ext cx="11105804" cy="2387600"/>
          </a:xfrm>
        </p:spPr>
        <p:txBody>
          <a:bodyPr>
            <a:normAutofit/>
          </a:bodyPr>
          <a:lstStyle/>
          <a:p>
            <a:r>
              <a:rPr kumimoji="1" lang="en-US" altLang="ja-JP" dirty="0" err="1">
                <a:latin typeface="Calibri" panose="020F0502020204030204" pitchFamily="34" charset="0"/>
                <a:cs typeface="Calibri" panose="020F0502020204030204" pitchFamily="34" charset="0"/>
              </a:rPr>
              <a:t>WF</a:t>
            </a:r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 on NR 52 – 71 GHz: </a:t>
            </a:r>
            <a:r>
              <a:rPr kumimoji="1" lang="en-US" altLang="ja-JP" dirty="0" err="1">
                <a:latin typeface="Calibri" panose="020F0502020204030204" pitchFamily="34" charset="0"/>
                <a:cs typeface="Calibri" panose="020F0502020204030204" pitchFamily="34" charset="0"/>
              </a:rPr>
              <a:t>Part</a:t>
            </a:r>
            <a:r>
              <a:rPr lang="en-US" altLang="ja-JP" dirty="0" err="1"/>
              <a:t>2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Moderator (Intel)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#98-e</a:t>
            </a:r>
          </a:p>
          <a:p>
            <a:r>
              <a:rPr lang="en-US" b="1" dirty="0"/>
              <a:t>25 Jan. – 5 Feb. 2021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err="1"/>
              <a:t>R4</a:t>
            </a:r>
            <a:r>
              <a:rPr lang="en-GB" altLang="zh-CN" b="1"/>
              <a:t>-2103258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This </a:t>
            </a:r>
            <a:r>
              <a:rPr lang="en-US" altLang="ja-JP" sz="2400" dirty="0" err="1"/>
              <a:t>WF</a:t>
            </a:r>
            <a:r>
              <a:rPr lang="en-US" altLang="ja-JP" sz="2400" dirty="0"/>
              <a:t> captures the agreements from the thread [146] </a:t>
            </a:r>
            <a:r>
              <a:rPr lang="en-US" altLang="ja-JP" sz="2400" dirty="0" err="1"/>
              <a:t>duing</a:t>
            </a:r>
            <a:r>
              <a:rPr lang="en-US" altLang="ja-JP" sz="2400" dirty="0"/>
              <a:t> the 1</a:t>
            </a:r>
            <a:r>
              <a:rPr lang="en-US" altLang="ja-JP" sz="2400" baseline="30000" dirty="0"/>
              <a:t>st</a:t>
            </a:r>
            <a:r>
              <a:rPr lang="en-US" altLang="ja-JP" sz="2400" dirty="0"/>
              <a:t> and 2</a:t>
            </a:r>
            <a:r>
              <a:rPr lang="en-US" altLang="ja-JP" sz="2400" baseline="30000" dirty="0"/>
              <a:t>nd</a:t>
            </a:r>
            <a:r>
              <a:rPr lang="en-US" altLang="ja-JP" sz="2400" dirty="0"/>
              <a:t> round discussions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262225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Coexistence consideration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Background</a:t>
            </a:r>
          </a:p>
          <a:p>
            <a:pPr lvl="1"/>
            <a:r>
              <a:rPr kumimoji="1" lang="en-US" altLang="ja-JP" sz="2000" dirty="0"/>
              <a:t>TR 38.803 covered coexistence study up to 70 GHz</a:t>
            </a:r>
          </a:p>
          <a:p>
            <a:pPr lvl="1"/>
            <a:r>
              <a:rPr lang="en-US" altLang="ja-JP" sz="2000" dirty="0"/>
              <a:t>Question raised if the result can be reused to 60 GHz given that there will be much wider channel bandwidths in 60 GHz compared to </a:t>
            </a:r>
            <a:r>
              <a:rPr lang="en-US" altLang="ja-JP" sz="2000" dirty="0" err="1"/>
              <a:t>FR2</a:t>
            </a:r>
            <a:r>
              <a:rPr lang="en-US" altLang="ja-JP" sz="2000" dirty="0"/>
              <a:t>.</a:t>
            </a:r>
          </a:p>
          <a:p>
            <a:pPr lvl="1"/>
            <a:r>
              <a:rPr lang="en-US" altLang="ja-JP" sz="2000" dirty="0" err="1"/>
              <a:t>Additonal</a:t>
            </a:r>
            <a:r>
              <a:rPr lang="en-US" altLang="ja-JP" sz="2000" dirty="0"/>
              <a:t> discussion aspect is whether dedicated coexistence study is needed for 60 GHz .</a:t>
            </a:r>
          </a:p>
          <a:p>
            <a:pPr lvl="1"/>
            <a:r>
              <a:rPr lang="en-US" altLang="ja-JP" sz="2000" dirty="0"/>
              <a:t>This is also applicable to UE aspects.</a:t>
            </a:r>
          </a:p>
          <a:p>
            <a:pPr lvl="1"/>
            <a:endParaRPr lang="en-US" altLang="ja-JP" sz="800" dirty="0"/>
          </a:p>
          <a:p>
            <a:r>
              <a:rPr kumimoji="1" lang="en-US" altLang="ja-JP" sz="2400" dirty="0" err="1"/>
              <a:t>WF</a:t>
            </a:r>
            <a:r>
              <a:rPr kumimoji="1" lang="en-US" altLang="ja-JP" sz="2400" dirty="0"/>
              <a:t> (</a:t>
            </a:r>
            <a:r>
              <a:rPr kumimoji="1" lang="en-US" altLang="ja-JP" sz="2400" dirty="0" err="1"/>
              <a:t>GTW</a:t>
            </a:r>
            <a:r>
              <a:rPr kumimoji="1" lang="en-US" altLang="ja-JP" sz="2400" dirty="0"/>
              <a:t> on Jan. 28)</a:t>
            </a:r>
          </a:p>
          <a:p>
            <a:pPr lvl="1"/>
            <a:r>
              <a:rPr lang="en-US" altLang="ja-JP" sz="2000" dirty="0">
                <a:highlight>
                  <a:srgbClr val="00FF00"/>
                </a:highlight>
              </a:rPr>
              <a:t>Consider TR 38.803 as baseline and update more recent information after reviewing the study assumption</a:t>
            </a:r>
            <a:endParaRPr lang="en-US" altLang="ja-JP" sz="24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07363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Other BS aspects in TR (</a:t>
            </a:r>
            <a:r>
              <a:rPr kumimoji="1" lang="en-US" altLang="ja-JP" sz="4400" dirty="0" err="1"/>
              <a:t>4.2.5.x</a:t>
            </a:r>
            <a:r>
              <a:rPr kumimoji="1" lang="en-US" altLang="ja-JP" sz="4400" dirty="0"/>
              <a:t>)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Background</a:t>
            </a:r>
          </a:p>
          <a:p>
            <a:pPr lvl="1"/>
            <a:r>
              <a:rPr kumimoji="1" lang="en-US" altLang="ja-JP" sz="2000" dirty="0"/>
              <a:t>There are some proposals to capture additional aspects </a:t>
            </a:r>
            <a:r>
              <a:rPr lang="en-US" altLang="ja-JP" sz="2000" dirty="0"/>
              <a:t>for the TR</a:t>
            </a:r>
          </a:p>
          <a:p>
            <a:pPr lvl="1"/>
            <a:endParaRPr lang="en-US" altLang="ja-JP" sz="800" dirty="0"/>
          </a:p>
          <a:p>
            <a:pPr marL="457200" lvl="1" indent="0">
              <a:buNone/>
            </a:pPr>
            <a:endParaRPr lang="en-US" altLang="ja-JP" sz="2000" dirty="0"/>
          </a:p>
          <a:p>
            <a:r>
              <a:rPr lang="en-US" altLang="ja-JP" sz="2400" dirty="0" err="1"/>
              <a:t>WF</a:t>
            </a:r>
            <a:r>
              <a:rPr lang="en-US" altLang="ja-JP" sz="2400" dirty="0"/>
              <a:t> (</a:t>
            </a:r>
            <a:r>
              <a:rPr lang="en-US" altLang="ja-JP" sz="2400" dirty="0" err="1"/>
              <a:t>GTW</a:t>
            </a:r>
            <a:r>
              <a:rPr lang="en-US" altLang="ja-JP" sz="2400" dirty="0"/>
              <a:t> on Jan. 28)</a:t>
            </a:r>
          </a:p>
          <a:p>
            <a:pPr>
              <a:buFontTx/>
              <a:buChar char="-"/>
            </a:pPr>
            <a:r>
              <a:rPr kumimoji="1" lang="en-US" altLang="ja-JP" sz="2400" dirty="0">
                <a:highlight>
                  <a:srgbClr val="00FF00"/>
                </a:highlight>
              </a:rPr>
              <a:t>BS requirement</a:t>
            </a:r>
            <a:r>
              <a:rPr lang="en-US" altLang="ja-JP" sz="2400" dirty="0">
                <a:highlight>
                  <a:srgbClr val="00FF00"/>
                </a:highlight>
              </a:rPr>
              <a:t>: This is first time to bring a paper, and this seems to be a WI topic. Do not to capture this in the TR.</a:t>
            </a:r>
          </a:p>
          <a:p>
            <a:pPr>
              <a:buFontTx/>
              <a:buChar char="-"/>
            </a:pPr>
            <a:r>
              <a:rPr kumimoji="1" lang="en-US" altLang="ja-JP" sz="2400" dirty="0">
                <a:highlight>
                  <a:srgbClr val="00FF00"/>
                </a:highlight>
              </a:rPr>
              <a:t>BS architecture: To be captured in the TR as a TP that also includes the antenna array aspects. </a:t>
            </a:r>
            <a:r>
              <a:rPr lang="en-US" altLang="ja-JP" sz="2400" dirty="0">
                <a:highlight>
                  <a:srgbClr val="00FF00"/>
                </a:highlight>
              </a:rPr>
              <a:t>Contents of the TP </a:t>
            </a:r>
            <a:r>
              <a:rPr kumimoji="1" lang="en-US" altLang="ja-JP" sz="2400" dirty="0">
                <a:highlight>
                  <a:srgbClr val="00FF00"/>
                </a:highlight>
              </a:rPr>
              <a:t>to be further discussed and agreed in this meeting </a:t>
            </a:r>
            <a:endParaRPr lang="en-US" altLang="ja-JP" sz="2400" dirty="0">
              <a:highlight>
                <a:srgbClr val="00FF00"/>
              </a:highlight>
            </a:endParaRPr>
          </a:p>
          <a:p>
            <a:pPr>
              <a:buFontTx/>
              <a:buChar char="-"/>
            </a:pPr>
            <a:r>
              <a:rPr kumimoji="1" lang="en-US" altLang="ja-JP" sz="2400" dirty="0">
                <a:highlight>
                  <a:srgbClr val="00FF00"/>
                </a:highlight>
              </a:rPr>
              <a:t>BS class: keep the TR as-is and continue the discussion during WI.</a:t>
            </a:r>
          </a:p>
          <a:p>
            <a:pPr marL="457200" lvl="1" indent="0">
              <a:buNone/>
            </a:pPr>
            <a:endParaRPr kumimoji="1"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707622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BS antenna arrays (4.2.5.1)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Background</a:t>
            </a:r>
          </a:p>
          <a:p>
            <a:pPr lvl="1"/>
            <a:r>
              <a:rPr lang="en-US" altLang="ja-JP" sz="2000" dirty="0"/>
              <a:t>In the approved TP (</a:t>
            </a:r>
            <a:r>
              <a:rPr lang="en-US" altLang="ja-JP" sz="2000" dirty="0" err="1"/>
              <a:t>R4</a:t>
            </a:r>
            <a:r>
              <a:rPr lang="en-US" altLang="ja-JP" sz="2000" dirty="0"/>
              <a:t>-2016995) in </a:t>
            </a:r>
            <a:r>
              <a:rPr lang="en-US" altLang="ja-JP" sz="2000" dirty="0" err="1"/>
              <a:t>RAN4#97e</a:t>
            </a:r>
            <a:r>
              <a:rPr lang="en-US" altLang="ja-JP" sz="2000" dirty="0"/>
              <a:t>, the TP stated, “More detailed antenna array modelling may be further considered in work item if needed”.</a:t>
            </a:r>
          </a:p>
          <a:p>
            <a:pPr lvl="1"/>
            <a:r>
              <a:rPr lang="en-US" altLang="ja-JP" sz="2000" dirty="0"/>
              <a:t>As an example, 16 x 8 antenna array was given in the TP.</a:t>
            </a:r>
          </a:p>
          <a:p>
            <a:pPr lvl="1"/>
            <a:r>
              <a:rPr lang="en-US" altLang="ja-JP" sz="2000" dirty="0"/>
              <a:t>There are some proposals to capture other antenna configurations</a:t>
            </a:r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  <a:p>
            <a:r>
              <a:rPr lang="en-US" altLang="ja-JP" sz="2400" dirty="0" err="1"/>
              <a:t>WF</a:t>
            </a:r>
            <a:r>
              <a:rPr lang="en-US" altLang="ja-JP" sz="2400" dirty="0"/>
              <a:t> (</a:t>
            </a:r>
            <a:r>
              <a:rPr lang="en-US" altLang="ja-JP" sz="2400" dirty="0" err="1"/>
              <a:t>GTW</a:t>
            </a:r>
            <a:r>
              <a:rPr lang="en-US" altLang="ja-JP" sz="2400" dirty="0"/>
              <a:t> on Jan. 28)</a:t>
            </a:r>
          </a:p>
          <a:p>
            <a:pPr>
              <a:buFontTx/>
              <a:buChar char="-"/>
            </a:pPr>
            <a:r>
              <a:rPr lang="en-US" altLang="ja-JP" sz="2400" dirty="0">
                <a:highlight>
                  <a:srgbClr val="00FF00"/>
                </a:highlight>
              </a:rPr>
              <a:t>To capture 16x8, 16x16 and 32x32, with the disclaimer that the baseline used in coexistence study needs to be further discussed</a:t>
            </a:r>
          </a:p>
        </p:txBody>
      </p:sp>
    </p:spTree>
    <p:extLst>
      <p:ext uri="{BB962C8B-B14F-4D97-AF65-F5344CB8AC3E}">
        <p14:creationId xmlns:p14="http://schemas.microsoft.com/office/powerpoint/2010/main" val="1101927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TR skeleton for UE aspects (4.2.6)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Background</a:t>
            </a:r>
          </a:p>
          <a:p>
            <a:pPr lvl="1"/>
            <a:r>
              <a:rPr lang="en-US" altLang="ja-JP" sz="2000" dirty="0"/>
              <a:t>No TR skeleton for UE aspects</a:t>
            </a:r>
          </a:p>
          <a:p>
            <a:pPr lvl="1"/>
            <a:endParaRPr lang="en-US" altLang="ja-JP" sz="800" dirty="0"/>
          </a:p>
          <a:p>
            <a:pPr lvl="1"/>
            <a:endParaRPr lang="en-US" altLang="ja-JP" sz="2000" dirty="0"/>
          </a:p>
          <a:p>
            <a:r>
              <a:rPr lang="en-US" altLang="ja-JP" sz="2400" dirty="0"/>
              <a:t>Recommended </a:t>
            </a:r>
            <a:r>
              <a:rPr lang="en-US" altLang="ja-JP" sz="2400" dirty="0" err="1"/>
              <a:t>WF</a:t>
            </a:r>
            <a:endParaRPr lang="en-US" altLang="ja-JP" sz="2000" dirty="0"/>
          </a:p>
          <a:p>
            <a:pPr lvl="1"/>
            <a:r>
              <a:rPr lang="en-US" altLang="ja-JP" sz="2000" dirty="0"/>
              <a:t>RAN4 agrees on the skeleton below:</a:t>
            </a:r>
          </a:p>
          <a:p>
            <a:pPr lvl="2"/>
            <a:r>
              <a:rPr lang="en-US" altLang="ja-JP" dirty="0"/>
              <a:t>4.2.6.1 UE power amplifier</a:t>
            </a:r>
          </a:p>
          <a:p>
            <a:pPr lvl="2"/>
            <a:r>
              <a:rPr lang="en-US" altLang="ja-JP" dirty="0"/>
              <a:t>4.2.6.2 UE antenna array</a:t>
            </a:r>
          </a:p>
          <a:p>
            <a:pPr marL="0" indent="0">
              <a:buNone/>
            </a:pP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259840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Testability aspects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Background</a:t>
            </a:r>
          </a:p>
          <a:p>
            <a:pPr lvl="1"/>
            <a:r>
              <a:rPr lang="en-US" altLang="ja-JP" sz="2000" dirty="0"/>
              <a:t>It is not clear where to the existing OTA test method can be applicable to 52.6 – 71 GHz.</a:t>
            </a:r>
          </a:p>
          <a:p>
            <a:pPr lvl="1"/>
            <a:endParaRPr lang="en-US" altLang="ja-JP" sz="800" dirty="0"/>
          </a:p>
          <a:p>
            <a:pPr lvl="1"/>
            <a:endParaRPr lang="en-US" altLang="ja-JP" sz="800" dirty="0"/>
          </a:p>
          <a:p>
            <a:pPr lvl="1"/>
            <a:endParaRPr lang="en-US" altLang="ja-JP" sz="800" dirty="0"/>
          </a:p>
          <a:p>
            <a:r>
              <a:rPr lang="en-US" altLang="ja-JP" sz="2400" dirty="0"/>
              <a:t>Recommended </a:t>
            </a:r>
            <a:r>
              <a:rPr lang="en-US" altLang="ja-JP" sz="2400" dirty="0" err="1"/>
              <a:t>WF</a:t>
            </a:r>
            <a:endParaRPr lang="en-US" altLang="ja-JP" sz="2000" dirty="0"/>
          </a:p>
          <a:p>
            <a:pPr lvl="1"/>
            <a:r>
              <a:rPr lang="en-US" altLang="ja-JP" sz="2000" dirty="0" err="1"/>
              <a:t>FR2</a:t>
            </a:r>
            <a:r>
              <a:rPr lang="en-US" altLang="ja-JP" sz="2000" dirty="0"/>
              <a:t> OTA method as baseline, RAN4 further identify differences compared to </a:t>
            </a:r>
            <a:r>
              <a:rPr lang="en-US" altLang="ja-JP" sz="2000" dirty="0" err="1"/>
              <a:t>FR2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1303787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4470</TotalTime>
  <Words>401</Words>
  <Application>Microsoft Office PowerPoint</Application>
  <PresentationFormat>Widescreen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游ゴシック</vt:lpstr>
      <vt:lpstr>Arial</vt:lpstr>
      <vt:lpstr>Calibri</vt:lpstr>
      <vt:lpstr>Office テーマ</vt:lpstr>
      <vt:lpstr>WF on NR 52 – 71 GHz: Part2</vt:lpstr>
      <vt:lpstr>Background</vt:lpstr>
      <vt:lpstr>Coexistence consideration</vt:lpstr>
      <vt:lpstr>Other BS aspects in TR (4.2.5.x)</vt:lpstr>
      <vt:lpstr>BS antenna arrays (4.2.5.1)</vt:lpstr>
      <vt:lpstr>TR skeleton for UE aspects (4.2.6)</vt:lpstr>
      <vt:lpstr>Testability aspects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Kim, Jiwoo</cp:lastModifiedBy>
  <cp:revision>37</cp:revision>
  <dcterms:created xsi:type="dcterms:W3CDTF">2020-11-04T06:34:52Z</dcterms:created>
  <dcterms:modified xsi:type="dcterms:W3CDTF">2021-02-03T02:28:29Z</dcterms:modified>
</cp:coreProperties>
</file>