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9" r:id="rId4"/>
    <p:sldId id="297" r:id="rId5"/>
    <p:sldId id="298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2" autoAdjust="0"/>
    <p:restoredTop sz="96679" autoAdjust="0"/>
  </p:normalViewPr>
  <p:slideViewPr>
    <p:cSldViewPr>
      <p:cViewPr>
        <p:scale>
          <a:sx n="66" d="100"/>
          <a:sy n="66" d="100"/>
        </p:scale>
        <p:origin x="-12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6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1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7_e/Docs/R4-2017815.zip" TargetMode="External"/><Relationship Id="rId2" Type="http://schemas.openxmlformats.org/officeDocument/2006/relationships/hyperlink" Target="https://www.3gpp.org/ftp/tsg_ran/TSG_RAN/TSGR_90e/Docs/RP-20279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RF requirements for Rel-17 </a:t>
            </a:r>
            <a:r>
              <a:rPr lang="en-US" altLang="zh-CN" sz="4000" dirty="0" err="1"/>
              <a:t>Tx</a:t>
            </a:r>
            <a:r>
              <a:rPr lang="en-US" altLang="zh-CN" sz="4000" dirty="0"/>
              <a:t> switching </a:t>
            </a:r>
            <a:r>
              <a:rPr lang="en-US" altLang="zh-CN" sz="4000" dirty="0" smtClean="0"/>
              <a:t>enhancements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98e</a:t>
            </a:r>
            <a:r>
              <a:rPr lang="en-US" altLang="zh-CN" sz="2000" dirty="0"/>
              <a:t>	</a:t>
            </a:r>
          </a:p>
          <a:p>
            <a:r>
              <a:rPr lang="en-GB" altLang="zh-CN" sz="2000" dirty="0"/>
              <a:t>Electronic Meeting, 25 Jan - 5 Feb, 2021</a:t>
            </a:r>
            <a:endParaRPr lang="en-US" altLang="zh-CN" sz="2000" dirty="0" smtClean="0"/>
          </a:p>
          <a:p>
            <a:r>
              <a:rPr lang="en-US" altLang="ja-JP" sz="2000" dirty="0" smtClean="0"/>
              <a:t>Agenda: </a:t>
            </a:r>
            <a:r>
              <a:rPr lang="en-GB" altLang="zh-CN" sz="2000" dirty="0"/>
              <a:t>12.2.2.2, 12.2.2.3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R4-2103235</a:t>
            </a:r>
            <a:endParaRPr lang="en-US" altLang="zh-CN" sz="20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683568" y="4509120"/>
            <a:ext cx="756084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tx1"/>
                </a:solidFill>
              </a:rPr>
              <a:t>China </a:t>
            </a:r>
            <a:r>
              <a:rPr lang="en-US" altLang="zh-CN" sz="2400" dirty="0" smtClean="0">
                <a:solidFill>
                  <a:schemeClr val="tx1"/>
                </a:solidFill>
              </a:rPr>
              <a:t>Telecom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zh-CN" sz="2400" dirty="0" smtClean="0"/>
              <a:t>Two </a:t>
            </a:r>
            <a:r>
              <a:rPr lang="en-GB" altLang="zh-CN" sz="2400" dirty="0"/>
              <a:t>topics in </a:t>
            </a:r>
            <a:r>
              <a:rPr lang="en-GB" altLang="zh-CN" sz="2400" dirty="0" smtClean="0"/>
              <a:t>Rel-17 FR1 WI </a:t>
            </a:r>
            <a:r>
              <a:rPr lang="en-GB" altLang="zh-CN" sz="2400" dirty="0"/>
              <a:t>are covered in the WF</a:t>
            </a:r>
            <a:endParaRPr lang="zh-CN" altLang="zh-CN" sz="2400" dirty="0"/>
          </a:p>
          <a:p>
            <a:pPr lvl="1">
              <a:spcBef>
                <a:spcPts val="600"/>
              </a:spcBef>
            </a:pPr>
            <a:r>
              <a:rPr lang="en-GB" altLang="zh-CN" sz="2200" dirty="0"/>
              <a:t>Topic #1: 2Tx-2Tx switching between carrier 1 and carrier 2 </a:t>
            </a:r>
            <a:r>
              <a:rPr lang="en-US" altLang="zh-CN" sz="2200" dirty="0"/>
              <a:t>for SUL and UL CA</a:t>
            </a:r>
            <a:endParaRPr lang="zh-CN" altLang="zh-CN" sz="2200" dirty="0"/>
          </a:p>
          <a:p>
            <a:pPr lvl="1">
              <a:spcBef>
                <a:spcPts val="600"/>
              </a:spcBef>
            </a:pPr>
            <a:r>
              <a:rPr lang="en-GB" altLang="zh-CN" sz="2200" dirty="0"/>
              <a:t>Topic #2: 1Tx-2Tx and 2Tx-2Tx switching between band A </a:t>
            </a:r>
            <a:r>
              <a:rPr lang="en-GB" altLang="zh-CN" sz="2200" dirty="0" smtClean="0"/>
              <a:t>(1 carrier) </a:t>
            </a:r>
            <a:r>
              <a:rPr lang="en-GB" altLang="zh-CN" sz="2200" dirty="0"/>
              <a:t>and band B </a:t>
            </a:r>
            <a:r>
              <a:rPr lang="en-US" altLang="zh-CN" sz="2200" dirty="0" smtClean="0"/>
              <a:t>(carrier 2+3) </a:t>
            </a:r>
            <a:r>
              <a:rPr lang="en-US" altLang="zh-CN" sz="2200" dirty="0"/>
              <a:t>for SUL and UL </a:t>
            </a:r>
            <a:r>
              <a:rPr lang="en-US" altLang="zh-CN" sz="2200" dirty="0" smtClean="0"/>
              <a:t>CA</a:t>
            </a:r>
            <a:endParaRPr lang="en-US" altLang="zh-CN" sz="2200" dirty="0"/>
          </a:p>
          <a:p>
            <a:pPr lvl="1">
              <a:spcBef>
                <a:spcPts val="600"/>
              </a:spcBef>
            </a:pPr>
            <a:r>
              <a:rPr lang="en-US" altLang="zh-CN" sz="2200" dirty="0" smtClean="0"/>
              <a:t>Note: latest </a:t>
            </a:r>
            <a:r>
              <a:rPr lang="en-US" altLang="zh-CN" sz="2200" dirty="0"/>
              <a:t>WID </a:t>
            </a:r>
            <a:r>
              <a:rPr lang="en-US" altLang="zh-CN" sz="2200" dirty="0" smtClean="0"/>
              <a:t>in </a:t>
            </a:r>
            <a:r>
              <a:rPr lang="en-GB" altLang="zh-CN" sz="2200" u="sng" dirty="0">
                <a:hlinkClick r:id="rId2"/>
              </a:rPr>
              <a:t>RP-202799</a:t>
            </a:r>
            <a:r>
              <a:rPr lang="en-US" altLang="zh-CN" sz="2200" dirty="0"/>
              <a:t>.</a:t>
            </a:r>
          </a:p>
          <a:p>
            <a:pPr marL="342900" lvl="1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prstClr val="black"/>
                </a:solidFill>
              </a:rPr>
              <a:t>WF approved in previous meeting</a:t>
            </a:r>
          </a:p>
          <a:p>
            <a:pPr lvl="1">
              <a:spcBef>
                <a:spcPts val="600"/>
              </a:spcBef>
            </a:pPr>
            <a:r>
              <a:rPr lang="en-US" altLang="zh-CN" sz="2200" dirty="0"/>
              <a:t>RAN4 #97e, </a:t>
            </a:r>
            <a:r>
              <a:rPr lang="en-US" altLang="zh-CN" sz="2200" dirty="0">
                <a:hlinkClick r:id="rId3"/>
              </a:rPr>
              <a:t>R4-2017815</a:t>
            </a:r>
            <a:endParaRPr lang="zh-CN" altLang="zh-CN" sz="2200" dirty="0"/>
          </a:p>
          <a:p>
            <a:pPr lvl="1">
              <a:spcBef>
                <a:spcPts val="600"/>
              </a:spcBef>
            </a:pP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WF </a:t>
            </a:r>
            <a:r>
              <a:rPr lang="en-US" altLang="zh-CN" sz="3200" dirty="0"/>
              <a:t>on </a:t>
            </a:r>
            <a:r>
              <a:rPr lang="en-US" altLang="zh-CN" sz="3200" dirty="0" smtClean="0"/>
              <a:t>applicability </a:t>
            </a:r>
            <a:r>
              <a:rPr lang="en-US" altLang="zh-CN" sz="3200" dirty="0"/>
              <a:t>of DL interruption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r>
              <a:rPr lang="en-GB" altLang="zh-CN" sz="2200" dirty="0" smtClean="0"/>
              <a:t>There </a:t>
            </a:r>
            <a:r>
              <a:rPr lang="en-GB" altLang="zh-CN" sz="2200" dirty="0"/>
              <a:t>is no need to differentiate the DL interruption applicability between Rel-16 1Tx-2Tx switching and Rel-17 </a:t>
            </a:r>
            <a:r>
              <a:rPr lang="en-GB" altLang="zh-CN" sz="2200" dirty="0" err="1" smtClean="0"/>
              <a:t>Tx</a:t>
            </a:r>
            <a:r>
              <a:rPr lang="en-GB" altLang="zh-CN" sz="2200" dirty="0" smtClean="0"/>
              <a:t> switching scenarios, </a:t>
            </a:r>
            <a:r>
              <a:rPr lang="en-GB" altLang="zh-CN" sz="2200" dirty="0"/>
              <a:t>which means that “DL interruption allowed” specified in existing </a:t>
            </a:r>
            <a:r>
              <a:rPr lang="en-GB" altLang="zh-CN" sz="2200" dirty="0" smtClean="0"/>
              <a:t>TS 38.101-1 </a:t>
            </a:r>
            <a:r>
              <a:rPr lang="en-GB" altLang="zh-CN" sz="2200" dirty="0"/>
              <a:t>should also be applied to </a:t>
            </a:r>
            <a:r>
              <a:rPr lang="en-GB" altLang="zh-CN" sz="2200" dirty="0" smtClean="0"/>
              <a:t>the Rel-17 </a:t>
            </a:r>
            <a:r>
              <a:rPr lang="en-GB" altLang="zh-CN" sz="2200" dirty="0" err="1" smtClean="0"/>
              <a:t>Tx</a:t>
            </a:r>
            <a:r>
              <a:rPr lang="en-GB" altLang="zh-CN" sz="2200" dirty="0" smtClean="0"/>
              <a:t> </a:t>
            </a:r>
            <a:r>
              <a:rPr lang="en-GB" altLang="zh-CN" sz="2200" dirty="0"/>
              <a:t>switching </a:t>
            </a:r>
            <a:r>
              <a:rPr lang="en-GB" altLang="zh-CN" sz="2200" dirty="0" smtClean="0"/>
              <a:t>scenarios including:</a:t>
            </a:r>
            <a:endParaRPr lang="en-US" altLang="zh-CN" sz="2200" dirty="0"/>
          </a:p>
          <a:p>
            <a:pPr lvl="1">
              <a:spcBef>
                <a:spcPts val="600"/>
              </a:spcBef>
            </a:pPr>
            <a:r>
              <a:rPr lang="en-GB" altLang="zh-CN" sz="2000" dirty="0"/>
              <a:t>2Tx-2Tx switching between carrier 1 and carrier </a:t>
            </a:r>
            <a:r>
              <a:rPr lang="en-GB" altLang="zh-CN" sz="2000" dirty="0" smtClean="0"/>
              <a:t>2</a:t>
            </a:r>
            <a:endParaRPr lang="zh-CN" altLang="zh-CN" sz="2000" dirty="0"/>
          </a:p>
          <a:p>
            <a:pPr lvl="1">
              <a:spcBef>
                <a:spcPts val="600"/>
              </a:spcBef>
            </a:pPr>
            <a:r>
              <a:rPr lang="en-GB" altLang="zh-CN" sz="2000" dirty="0"/>
              <a:t>1Tx-2Tx and 2Tx-2Tx switching between band A (carrier 1) and band B </a:t>
            </a:r>
            <a:r>
              <a:rPr lang="en-US" altLang="zh-CN" sz="2000" dirty="0"/>
              <a:t>(carrier 2+3</a:t>
            </a:r>
            <a:r>
              <a:rPr lang="en-US" altLang="zh-CN" sz="2000" dirty="0"/>
              <a:t>)</a:t>
            </a:r>
          </a:p>
          <a:p>
            <a:pPr lvl="1"/>
            <a:endParaRPr lang="en-US" altLang="zh-CN" sz="2000" dirty="0">
              <a:solidFill>
                <a:srgbClr val="00B050"/>
              </a:solidFill>
            </a:endParaRPr>
          </a:p>
          <a:p>
            <a:pPr lvl="1"/>
            <a:endParaRPr lang="zh-CN" altLang="zh-CN" sz="2000" dirty="0">
              <a:ea typeface="等线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702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Clarification </a:t>
            </a:r>
            <a:r>
              <a:rPr lang="en-US" altLang="zh-CN" sz="2800" dirty="0" smtClean="0"/>
              <a:t>on understanding </a:t>
            </a:r>
            <a:r>
              <a:rPr lang="en-US" altLang="zh-CN" sz="2800" dirty="0"/>
              <a:t>of the transmission power in case 3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363272" cy="4525963"/>
          </a:xfrm>
        </p:spPr>
        <p:txBody>
          <a:bodyPr/>
          <a:lstStyle/>
          <a:p>
            <a:pPr marL="261938" lvl="0" indent="-261938"/>
            <a:r>
              <a:rPr lang="en-US" altLang="zh-CN" sz="2000" dirty="0"/>
              <a:t>It is common understanding that  for 23+26dBm CA PC2 UE, in case 3, the max transmission power for carrier 1 in band A is 23dBm; and there is no difference between normal inter band UL CA and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switching</a:t>
            </a:r>
            <a:r>
              <a:rPr lang="en-US" altLang="zh-CN" sz="2000" dirty="0" smtClean="0"/>
              <a:t>.</a:t>
            </a:r>
          </a:p>
          <a:p>
            <a:pPr lvl="0"/>
            <a:endParaRPr lang="en-US" altLang="zh-CN" sz="2200" dirty="0">
              <a:solidFill>
                <a:srgbClr val="00B050"/>
              </a:solidFill>
            </a:endParaRPr>
          </a:p>
          <a:p>
            <a:pPr lvl="0"/>
            <a:endParaRPr lang="en-US" altLang="zh-CN" sz="2200" dirty="0" smtClean="0">
              <a:solidFill>
                <a:srgbClr val="00B050"/>
              </a:solidFill>
            </a:endParaRPr>
          </a:p>
          <a:p>
            <a:pPr lvl="0"/>
            <a:endParaRPr lang="en-US" altLang="zh-CN" sz="2200" dirty="0">
              <a:solidFill>
                <a:srgbClr val="00B050"/>
              </a:solidFill>
            </a:endParaRPr>
          </a:p>
          <a:p>
            <a:pPr lvl="0"/>
            <a:endParaRPr lang="en-US" altLang="zh-CN" sz="2200" dirty="0" smtClean="0">
              <a:solidFill>
                <a:srgbClr val="00B050"/>
              </a:solidFill>
            </a:endParaRPr>
          </a:p>
          <a:p>
            <a:pPr lvl="0"/>
            <a:endParaRPr lang="en-US" altLang="zh-CN" sz="800" dirty="0" smtClean="0">
              <a:solidFill>
                <a:srgbClr val="00B050"/>
              </a:solidFill>
            </a:endParaRPr>
          </a:p>
          <a:p>
            <a:pPr lvl="0"/>
            <a:r>
              <a:rPr lang="en-US" altLang="zh-CN" sz="2200" dirty="0" smtClean="0"/>
              <a:t>Reference</a:t>
            </a:r>
            <a:r>
              <a:rPr lang="en-US" altLang="zh-CN" sz="2200" dirty="0"/>
              <a:t>: </a:t>
            </a:r>
            <a:r>
              <a:rPr lang="en-US" altLang="zh-CN" sz="2200" dirty="0" smtClean="0"/>
              <a:t>Definition of per BC power class in TS 38.306</a:t>
            </a:r>
            <a:endParaRPr lang="zh-CN" altLang="zh-CN" sz="22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375336"/>
              </p:ext>
            </p:extLst>
          </p:nvPr>
        </p:nvGraphicFramePr>
        <p:xfrm>
          <a:off x="1259632" y="2636912"/>
          <a:ext cx="6120680" cy="1440160"/>
        </p:xfrm>
        <a:graphic>
          <a:graphicData uri="http://schemas.openxmlformats.org/drawingml/2006/table">
            <a:tbl>
              <a:tblPr firstRow="1" firstCol="1" bandRow="1"/>
              <a:tblGrid>
                <a:gridCol w="823855"/>
                <a:gridCol w="5296825"/>
              </a:tblGrid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  <a:endParaRPr lang="zh-CN" sz="1800" dirty="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+mn-lt"/>
                          <a:ea typeface="Malgun Gothic"/>
                        </a:rPr>
                        <a:t>Number of </a:t>
                      </a:r>
                      <a:r>
                        <a:rPr lang="en-GB" sz="1800" b="1" dirty="0" err="1">
                          <a:effectLst/>
                          <a:latin typeface="+mn-lt"/>
                          <a:ea typeface="Malgun Gothic"/>
                        </a:rPr>
                        <a:t>Tx</a:t>
                      </a:r>
                      <a:r>
                        <a:rPr lang="en-GB" sz="1800" b="1" dirty="0">
                          <a:effectLst/>
                          <a:latin typeface="+mn-lt"/>
                          <a:ea typeface="Malgun Gothic"/>
                        </a:rPr>
                        <a:t> chains in WID (band A + band B)</a:t>
                      </a:r>
                      <a:endParaRPr lang="zh-CN" sz="1800" dirty="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Malgun Gothic"/>
                        </a:rPr>
                        <a:t>Case 1</a:t>
                      </a:r>
                      <a:endParaRPr lang="zh-CN" sz="1800" dirty="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Malgun Gothic"/>
                        </a:rPr>
                        <a:t>1T+1T</a:t>
                      </a:r>
                      <a:endParaRPr lang="zh-CN" sz="180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Malgun Gothic"/>
                        </a:rPr>
                        <a:t>Case 2</a:t>
                      </a:r>
                      <a:endParaRPr lang="zh-CN" sz="180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Malgun Gothic"/>
                        </a:rPr>
                        <a:t>0T+2T</a:t>
                      </a:r>
                      <a:endParaRPr lang="zh-CN" sz="180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  <a:ea typeface="Malgun Gothic"/>
                        </a:rPr>
                        <a:t>Case 3</a:t>
                      </a:r>
                      <a:endParaRPr lang="zh-CN" sz="180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Malgun Gothic"/>
                        </a:rPr>
                        <a:t>2T+0T</a:t>
                      </a:r>
                      <a:endParaRPr lang="zh-CN" sz="1800" dirty="0">
                        <a:effectLst/>
                        <a:latin typeface="+mn-lt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725643"/>
              </p:ext>
            </p:extLst>
          </p:nvPr>
        </p:nvGraphicFramePr>
        <p:xfrm>
          <a:off x="899592" y="4869160"/>
          <a:ext cx="7344815" cy="164592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273964"/>
                <a:gridCol w="540587"/>
                <a:gridCol w="434604"/>
                <a:gridCol w="540587"/>
                <a:gridCol w="555073"/>
              </a:tblGrid>
              <a:tr h="13681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i="1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powerClass</a:t>
                      </a:r>
                      <a:r>
                        <a:rPr lang="en-GB" sz="12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powerClass-v1610</a:t>
                      </a:r>
                      <a:endParaRPr lang="zh-CN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Indicates power class the UE supports when operating according to this band combination. If the field is absent, the UE supports the default power class.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If this power class is higher than the power class that the UE supports on the individual bands of this band combination (</a:t>
                      </a:r>
                      <a:r>
                        <a:rPr lang="en-GB" sz="1200" b="1" i="1" u="sng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ue-PowerClass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in </a:t>
                      </a:r>
                      <a:r>
                        <a:rPr lang="en-GB" sz="1200" b="1" i="1" u="sng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BandNR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), the latter determines maximum TX power available in each band. </a:t>
                      </a: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The UE sets the power class parameter only in band combinations that are applicable as specified in TS 38.101-1 [2] and TS 38.101-3 [4].</a:t>
                      </a:r>
                      <a:endParaRPr lang="zh-CN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  <a:cs typeface="Arial"/>
                        </a:rPr>
                        <a:t>BC</a:t>
                      </a:r>
                      <a:endParaRPr lang="zh-CN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  <a:cs typeface="Arial"/>
                        </a:rPr>
                        <a:t>No</a:t>
                      </a:r>
                      <a:endParaRPr lang="zh-CN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DengXian"/>
                          <a:cs typeface="Times New Roman"/>
                        </a:rPr>
                        <a:t>N/A</a:t>
                      </a:r>
                      <a:endParaRPr lang="zh-CN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FR1 only</a:t>
                      </a:r>
                      <a:endParaRPr lang="zh-CN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25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WF on 1Tx-2Tx and 2Tx-2Tx switching between band </a:t>
            </a:r>
            <a:r>
              <a:rPr lang="en-US" altLang="zh-CN" sz="2800" dirty="0" smtClean="0"/>
              <a:t>A (carrier 1) </a:t>
            </a:r>
            <a:r>
              <a:rPr lang="en-US" altLang="zh-CN" sz="2800" dirty="0"/>
              <a:t>and band </a:t>
            </a:r>
            <a:r>
              <a:rPr lang="en-US" altLang="zh-CN" sz="2800" dirty="0" smtClean="0"/>
              <a:t>B (carrier 2+3)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/>
              <a:t>Clarification on the location of switching period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For </a:t>
            </a:r>
            <a:r>
              <a:rPr lang="en-US" altLang="zh-CN" sz="2000" dirty="0"/>
              <a:t>1Tx-2Tx and 2Tx-2Tx switching between band A and band B, clarify that the location of switching period is semi-statically configured on one of the two uplink </a:t>
            </a:r>
            <a:r>
              <a:rPr lang="en-US" altLang="zh-CN" sz="2000" b="1" u="sng" dirty="0"/>
              <a:t>bands</a:t>
            </a:r>
            <a:r>
              <a:rPr lang="en-US" altLang="zh-CN" sz="2000" dirty="0" smtClean="0"/>
              <a:t>.</a:t>
            </a:r>
          </a:p>
          <a:p>
            <a:pPr lvl="0"/>
            <a:r>
              <a:rPr lang="en-US" altLang="zh-CN" sz="2400" dirty="0"/>
              <a:t>2-layer MIMO support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Mandate </a:t>
            </a:r>
            <a:r>
              <a:rPr lang="en-US" altLang="zh-CN" sz="2000" dirty="0"/>
              <a:t>2-layer PUSCH transmission in all the carriers supporting 2Tx, including the two carriers on band B in 1Tx-2Tx switching scenario and the three carriers on band A+B for 2Tx-2Tx switching scenario.</a:t>
            </a:r>
            <a:endParaRPr lang="zh-CN" altLang="zh-CN" sz="2000" dirty="0"/>
          </a:p>
          <a:p>
            <a:pPr lvl="2"/>
            <a:r>
              <a:rPr lang="en-US" altLang="zh-CN" sz="1800" dirty="0"/>
              <a:t>Clarify that the case with 1T on CC2@Band B and 1T on CC3@Band B is not considered in the WI discussion.</a:t>
            </a:r>
            <a:endParaRPr lang="zh-CN" altLang="zh-CN" sz="1800" dirty="0"/>
          </a:p>
          <a:p>
            <a:pPr lvl="2"/>
            <a:r>
              <a:rPr lang="en-US" altLang="zh-CN" sz="1800" dirty="0"/>
              <a:t>Mandate 2-layer PUSCH transmission is only under the precondition that 2T is supported already on the carrier. </a:t>
            </a:r>
            <a:endParaRPr lang="zh-CN" altLang="zh-CN" sz="1800" dirty="0"/>
          </a:p>
          <a:p>
            <a:pPr lvl="2"/>
            <a:r>
              <a:rPr lang="en-US" altLang="zh-CN" sz="1800" dirty="0"/>
              <a:t>The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switching feature itself is optional.</a:t>
            </a:r>
            <a:endParaRPr lang="zh-CN" altLang="zh-CN" sz="1800" dirty="0"/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09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6323</TotalTime>
  <Words>507</Words>
  <Application>Microsoft Office PowerPoint</Application>
  <PresentationFormat>全屏显示(4:3)</PresentationFormat>
  <Paragraphs>55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RF requirements for Rel-17 Tx switching enhancements</vt:lpstr>
      <vt:lpstr>Background</vt:lpstr>
      <vt:lpstr>WF on applicability of DL interruption</vt:lpstr>
      <vt:lpstr>Clarification on understanding of the transmission power in case 3</vt:lpstr>
      <vt:lpstr>WF on 1Tx-2Tx and 2Tx-2Tx switching between band A (carrier 1) and band B (carrier 2+3)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Shan Yang (China Telecom)</cp:lastModifiedBy>
  <cp:revision>462</cp:revision>
  <dcterms:created xsi:type="dcterms:W3CDTF">2019-09-05T02:26:38Z</dcterms:created>
  <dcterms:modified xsi:type="dcterms:W3CDTF">2021-02-03T03:19:21Z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</Properties>
</file>