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347" r:id="rId3"/>
    <p:sldId id="433" r:id="rId4"/>
    <p:sldId id="450" r:id="rId5"/>
    <p:sldId id="462" r:id="rId6"/>
    <p:sldId id="466" r:id="rId7"/>
    <p:sldId id="463" r:id="rId8"/>
    <p:sldId id="467" r:id="rId9"/>
    <p:sldId id="468" r:id="rId10"/>
    <p:sldId id="470" r:id="rId11"/>
    <p:sldId id="469" r:id="rId12"/>
    <p:sldId id="434" r:id="rId13"/>
    <p:sldId id="457" r:id="rId14"/>
    <p:sldId id="451" r:id="rId15"/>
    <p:sldId id="465" r:id="rId16"/>
    <p:sldId id="453" r:id="rId17"/>
    <p:sldId id="458" r:id="rId18"/>
    <p:sldId id="461" r:id="rId19"/>
    <p:sldId id="464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rashant Sharma" initials="PS" lastIdx="2" clrIdx="0">
    <p:extLst>
      <p:ext uri="{19B8F6BF-5375-455C-9EA6-DF929625EA0E}">
        <p15:presenceInfo xmlns:p15="http://schemas.microsoft.com/office/powerpoint/2012/main" userId="S::prasshar@qti.qualcomm.com::6efdcc55-76cf-4619-b498-81c149fa8f4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2339BD3-E361-4B4E-A297-2F34BC222340}" v="2" dt="2021-02-03T19:37:10.37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054" autoAdjust="0"/>
    <p:restoredTop sz="94660"/>
  </p:normalViewPr>
  <p:slideViewPr>
    <p:cSldViewPr snapToGrid="0">
      <p:cViewPr varScale="1">
        <p:scale>
          <a:sx n="63" d="100"/>
          <a:sy n="63" d="100"/>
        </p:scale>
        <p:origin x="60" y="6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28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rashant Sharma" userId="6efdcc55-76cf-4619-b498-81c149fa8f45" providerId="ADAL" clId="{B2339BD3-E361-4B4E-A297-2F34BC222340}"/>
    <pc:docChg chg="undo custSel modSld">
      <pc:chgData name="Prashant Sharma" userId="6efdcc55-76cf-4619-b498-81c149fa8f45" providerId="ADAL" clId="{B2339BD3-E361-4B4E-A297-2F34BC222340}" dt="2021-02-03T19:37:18.391" v="10" actId="13926"/>
      <pc:docMkLst>
        <pc:docMk/>
      </pc:docMkLst>
      <pc:sldChg chg="modSp mod addCm modCm">
        <pc:chgData name="Prashant Sharma" userId="6efdcc55-76cf-4619-b498-81c149fa8f45" providerId="ADAL" clId="{B2339BD3-E361-4B4E-A297-2F34BC222340}" dt="2021-02-03T19:36:24.674" v="6" actId="5900"/>
        <pc:sldMkLst>
          <pc:docMk/>
          <pc:sldMk cId="959772866" sldId="466"/>
        </pc:sldMkLst>
        <pc:spChg chg="mod">
          <ac:chgData name="Prashant Sharma" userId="6efdcc55-76cf-4619-b498-81c149fa8f45" providerId="ADAL" clId="{B2339BD3-E361-4B4E-A297-2F34BC222340}" dt="2021-02-03T19:36:11.966" v="5" actId="13926"/>
          <ac:spMkLst>
            <pc:docMk/>
            <pc:sldMk cId="959772866" sldId="466"/>
            <ac:spMk id="4" creationId="{DA18607B-2F5E-4114-AA4D-89F1703CF26A}"/>
          </ac:spMkLst>
        </pc:spChg>
      </pc:sldChg>
      <pc:sldChg chg="modSp mod addCm modCm">
        <pc:chgData name="Prashant Sharma" userId="6efdcc55-76cf-4619-b498-81c149fa8f45" providerId="ADAL" clId="{B2339BD3-E361-4B4E-A297-2F34BC222340}" dt="2021-02-03T19:37:18.391" v="10" actId="13926"/>
        <pc:sldMkLst>
          <pc:docMk/>
          <pc:sldMk cId="1288745720" sldId="467"/>
        </pc:sldMkLst>
        <pc:spChg chg="mod">
          <ac:chgData name="Prashant Sharma" userId="6efdcc55-76cf-4619-b498-81c149fa8f45" providerId="ADAL" clId="{B2339BD3-E361-4B4E-A297-2F34BC222340}" dt="2021-02-03T19:37:18.391" v="10" actId="13926"/>
          <ac:spMkLst>
            <pc:docMk/>
            <pc:sldMk cId="1288745720" sldId="467"/>
            <ac:spMk id="4" creationId="{DA18607B-2F5E-4114-AA4D-89F1703CF26A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30F7D7-134D-42B7-AE95-DEADC3706EE1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E3DB82-86C9-40DB-8E69-8FF3ADB497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1665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8C7F4-13AF-48F3-AC15-68074B1A4FD5}" type="datetimeFigureOut">
              <a:rPr lang="en-US" smtClean="0"/>
              <a:pPr/>
              <a:t>2/22/2021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0F0CA-85E8-44C2-963C-59E8C77AF8E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1566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8C7F4-13AF-48F3-AC15-68074B1A4FD5}" type="datetimeFigureOut">
              <a:rPr lang="en-US" smtClean="0"/>
              <a:pPr/>
              <a:t>2/22/2021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0F0CA-85E8-44C2-963C-59E8C77AF8E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1210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8C7F4-13AF-48F3-AC15-68074B1A4FD5}" type="datetimeFigureOut">
              <a:rPr lang="en-US" smtClean="0"/>
              <a:pPr/>
              <a:t>2/22/2021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0F0CA-85E8-44C2-963C-59E8C77AF8E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74039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8C7F4-13AF-48F3-AC15-68074B1A4FD5}" type="datetimeFigureOut">
              <a:rPr lang="en-US" smtClean="0"/>
              <a:pPr/>
              <a:t>2/22/2021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0F0CA-85E8-44C2-963C-59E8C77AF8E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56974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8C7F4-13AF-48F3-AC15-68074B1A4FD5}" type="datetimeFigureOut">
              <a:rPr lang="en-US" smtClean="0"/>
              <a:pPr/>
              <a:t>2/22/2021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0F0CA-85E8-44C2-963C-59E8C77AF8E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54426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8C7F4-13AF-48F3-AC15-68074B1A4FD5}" type="datetimeFigureOut">
              <a:rPr lang="en-US" smtClean="0"/>
              <a:pPr/>
              <a:t>2/22/2021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0F0CA-85E8-44C2-963C-59E8C77AF8E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333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8C7F4-13AF-48F3-AC15-68074B1A4FD5}" type="datetimeFigureOut">
              <a:rPr lang="en-US" smtClean="0"/>
              <a:pPr/>
              <a:t>2/22/2021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0F0CA-85E8-44C2-963C-59E8C77AF8E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99797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8C7F4-13AF-48F3-AC15-68074B1A4FD5}" type="datetimeFigureOut">
              <a:rPr lang="en-US" smtClean="0"/>
              <a:pPr/>
              <a:t>2/22/2021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0F0CA-85E8-44C2-963C-59E8C77AF8E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879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8C7F4-13AF-48F3-AC15-68074B1A4FD5}" type="datetimeFigureOut">
              <a:rPr lang="en-US" smtClean="0"/>
              <a:pPr/>
              <a:t>2/22/2021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0F0CA-85E8-44C2-963C-59E8C77AF8E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44113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8C7F4-13AF-48F3-AC15-68074B1A4FD5}" type="datetimeFigureOut">
              <a:rPr lang="en-US" smtClean="0"/>
              <a:pPr/>
              <a:t>2/22/2021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0F0CA-85E8-44C2-963C-59E8C77AF8E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22943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8C7F4-13AF-48F3-AC15-68074B1A4FD5}" type="datetimeFigureOut">
              <a:rPr lang="en-US" smtClean="0"/>
              <a:pPr/>
              <a:t>2/22/2021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0F0CA-85E8-44C2-963C-59E8C77AF8E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681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8C7F4-13AF-48F3-AC15-68074B1A4FD5}" type="datetimeFigureOut">
              <a:rPr lang="en-US" smtClean="0"/>
              <a:pPr/>
              <a:t>2/22/2021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70F0CA-85E8-44C2-963C-59E8C77AF8E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9783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391" y="1640986"/>
            <a:ext cx="11696817" cy="2739945"/>
          </a:xfrm>
        </p:spPr>
        <p:txBody>
          <a:bodyPr>
            <a:normAutofit fontScale="90000"/>
          </a:bodyPr>
          <a:lstStyle/>
          <a:p>
            <a:r>
              <a:rPr lang="en-US" dirty="0"/>
              <a:t>WF on NR-U RRM Core Requirements</a:t>
            </a:r>
            <a:br>
              <a:rPr lang="en-US" dirty="0"/>
            </a:br>
            <a:br>
              <a:rPr lang="en-US" dirty="0"/>
            </a:br>
            <a:r>
              <a:rPr lang="en-US" sz="4400" dirty="0"/>
              <a:t>all agreements in RAN4#98-e in email thread:</a:t>
            </a:r>
            <a:br>
              <a:rPr lang="en-US" sz="4400" dirty="0"/>
            </a:br>
            <a:r>
              <a:rPr lang="en-US" sz="4400" dirty="0"/>
              <a:t>[98e][</a:t>
            </a:r>
            <a:r>
              <a:rPr lang="en-US" sz="4400" b="1" dirty="0"/>
              <a:t>205</a:t>
            </a:r>
            <a:r>
              <a:rPr lang="en-US" sz="4400" dirty="0"/>
              <a:t>] NR_unlic_RRM_1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817668"/>
            <a:ext cx="9144000" cy="958755"/>
          </a:xfrm>
        </p:spPr>
        <p:txBody>
          <a:bodyPr>
            <a:normAutofit/>
          </a:bodyPr>
          <a:lstStyle/>
          <a:p>
            <a:r>
              <a:rPr lang="en-US" sz="2800" dirty="0"/>
              <a:t>Ericsson</a:t>
            </a:r>
          </a:p>
        </p:txBody>
      </p:sp>
      <p:sp>
        <p:nvSpPr>
          <p:cNvPr id="4" name="Rectangle 3"/>
          <p:cNvSpPr/>
          <p:nvPr/>
        </p:nvSpPr>
        <p:spPr>
          <a:xfrm>
            <a:off x="378940" y="199033"/>
            <a:ext cx="1130231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hangingPunct="0"/>
            <a:r>
              <a:rPr lang="en-GB" b="1" dirty="0"/>
              <a:t>3GPP TSG-RAN WG4 Meeting #98-e                                                                                                                        </a:t>
            </a:r>
            <a:r>
              <a:rPr lang="en-US" b="1" dirty="0"/>
              <a:t>R4-210</a:t>
            </a:r>
            <a:r>
              <a:rPr lang="en-US" b="1" dirty="0">
                <a:solidFill>
                  <a:srgbClr val="FF0000"/>
                </a:solidFill>
              </a:rPr>
              <a:t>xxxx</a:t>
            </a:r>
            <a:endParaRPr lang="en-GB" b="1" dirty="0">
              <a:solidFill>
                <a:srgbClr val="FF0000"/>
              </a:solidFill>
            </a:endParaRPr>
          </a:p>
          <a:p>
            <a:r>
              <a:rPr lang="en-US" b="1" dirty="0"/>
              <a:t>Electronic Meeting, Jan. 25 - Feb. 5, 2021</a:t>
            </a:r>
            <a:endParaRPr lang="sv-SE" b="1" dirty="0"/>
          </a:p>
          <a:p>
            <a:pPr hangingPunct="0"/>
            <a:r>
              <a:rPr lang="en-GB" b="1" dirty="0"/>
              <a:t>Agenda Items: 7.1.5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8868206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F168FF-48E6-4639-981C-FA97612918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7625" y="365126"/>
            <a:ext cx="11622157" cy="837510"/>
          </a:xfrm>
        </p:spPr>
        <p:txBody>
          <a:bodyPr>
            <a:normAutofit fontScale="90000"/>
          </a:bodyPr>
          <a:lstStyle/>
          <a:p>
            <a:r>
              <a:rPr lang="en-GB" dirty="0"/>
              <a:t>Random Access: Applicability rules for RA in other RRM requirements (cont.)</a:t>
            </a:r>
            <a:endParaRPr lang="sv-SE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CF4BC9FF-B9B1-4FEF-82F7-412C3557C555}"/>
              </a:ext>
            </a:extLst>
          </p:cNvPr>
          <p:cNvSpPr txBox="1">
            <a:spLocks/>
          </p:cNvSpPr>
          <p:nvPr/>
        </p:nvSpPr>
        <p:spPr>
          <a:xfrm>
            <a:off x="81280" y="1540564"/>
            <a:ext cx="12110720" cy="49523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hangingPunct="0"/>
            <a:endParaRPr lang="en-US" dirty="0">
              <a:latin typeface="Calibri (Body)"/>
              <a:ea typeface="SimSun" panose="02010600030101010101" pitchFamily="2" charset="-122"/>
            </a:endParaRPr>
          </a:p>
          <a:p>
            <a:pPr hangingPunct="0"/>
            <a:endParaRPr lang="en-US" dirty="0"/>
          </a:p>
          <a:p>
            <a:pPr marL="457200" lvl="1" indent="0">
              <a:buNone/>
            </a:pPr>
            <a:endParaRPr lang="sv-SE" dirty="0"/>
          </a:p>
          <a:p>
            <a:endParaRPr lang="sv-SE" dirty="0"/>
          </a:p>
          <a:p>
            <a:pPr marL="457200" lvl="1" indent="0">
              <a:buFont typeface="Arial" panose="020B0604020202020204" pitchFamily="34" charset="0"/>
              <a:buNone/>
            </a:pPr>
            <a:endParaRPr lang="sv-SE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DA18607B-2F5E-4114-AA4D-89F1703CF26A}"/>
              </a:ext>
            </a:extLst>
          </p:cNvPr>
          <p:cNvSpPr txBox="1">
            <a:spLocks/>
          </p:cNvSpPr>
          <p:nvPr/>
        </p:nvSpPr>
        <p:spPr>
          <a:xfrm>
            <a:off x="182218" y="1930401"/>
            <a:ext cx="11827564" cy="24669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/>
              <a:t>The list of impacted RRM requirements in TS 38.133:</a:t>
            </a:r>
          </a:p>
          <a:p>
            <a:pPr lvl="1"/>
            <a:endParaRPr lang="sv-SE" dirty="0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1E6E1179-7089-4256-9247-1A59A47A31C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0499340"/>
              </p:ext>
            </p:extLst>
          </p:nvPr>
        </p:nvGraphicFramePr>
        <p:xfrm>
          <a:off x="2250665" y="2768676"/>
          <a:ext cx="7365947" cy="2768727"/>
        </p:xfrm>
        <a:graphic>
          <a:graphicData uri="http://schemas.openxmlformats.org/drawingml/2006/table">
            <a:tbl>
              <a:tblPr firstRow="1" firstCol="1" bandRow="1"/>
              <a:tblGrid>
                <a:gridCol w="520969">
                  <a:extLst>
                    <a:ext uri="{9D8B030D-6E8A-4147-A177-3AD203B41FA5}">
                      <a16:colId xmlns:a16="http://schemas.microsoft.com/office/drawing/2014/main" val="1872644419"/>
                    </a:ext>
                  </a:extLst>
                </a:gridCol>
                <a:gridCol w="933869">
                  <a:extLst>
                    <a:ext uri="{9D8B030D-6E8A-4147-A177-3AD203B41FA5}">
                      <a16:colId xmlns:a16="http://schemas.microsoft.com/office/drawing/2014/main" val="2390370311"/>
                    </a:ext>
                  </a:extLst>
                </a:gridCol>
                <a:gridCol w="5911109">
                  <a:extLst>
                    <a:ext uri="{9D8B030D-6E8A-4147-A177-3AD203B41FA5}">
                      <a16:colId xmlns:a16="http://schemas.microsoft.com/office/drawing/2014/main" val="155707991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fontAlgn="base" hangingPunct="0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2324100" algn="l"/>
                        </a:tabLst>
                      </a:pPr>
                      <a:r>
                        <a:rPr lang="en-GB" sz="1400" b="1">
                          <a:effectLst/>
                          <a:latin typeface="Times New Roman" panose="02020603050405020304" pitchFamily="18" charset="0"/>
                          <a:ea typeface="Yu Mincho" panose="02020400000000000000" pitchFamily="18" charset="-128"/>
                        </a:rPr>
                        <a:t>No.</a:t>
                      </a:r>
                      <a:endParaRPr lang="sv-SE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 hangingPunct="0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2324100" algn="l"/>
                        </a:tabLst>
                      </a:pPr>
                      <a:r>
                        <a:rPr lang="en-GB" sz="1400" b="1">
                          <a:effectLst/>
                          <a:latin typeface="Times New Roman" panose="02020603050405020304" pitchFamily="18" charset="0"/>
                          <a:ea typeface="Yu Mincho" panose="02020400000000000000" pitchFamily="18" charset="-128"/>
                        </a:rPr>
                        <a:t>Clause</a:t>
                      </a:r>
                      <a:endParaRPr lang="sv-SE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 hangingPunct="0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2324100" algn="l"/>
                        </a:tabLst>
                      </a:pPr>
                      <a:r>
                        <a:rPr lang="en-GB" sz="1400" b="1">
                          <a:effectLst/>
                          <a:latin typeface="Times New Roman" panose="02020603050405020304" pitchFamily="18" charset="0"/>
                          <a:ea typeface="Yu Mincho" panose="02020400000000000000" pitchFamily="18" charset="-128"/>
                        </a:rPr>
                        <a:t>RRM requirements involving RA to NR target cell NOT subject to CCA</a:t>
                      </a:r>
                      <a:endParaRPr lang="sv-SE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837123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fontAlgn="base" hangingPunct="0">
                        <a:lnSpc>
                          <a:spcPct val="107000"/>
                        </a:lnSpc>
                        <a:spcAft>
                          <a:spcPts val="900"/>
                        </a:spcAft>
                        <a:tabLst>
                          <a:tab pos="2324100" algn="l"/>
                        </a:tabLst>
                      </a:pPr>
                      <a:r>
                        <a:rPr lang="en-GB" sz="1400">
                          <a:effectLst/>
                          <a:latin typeface="Times New Roman" panose="02020603050405020304" pitchFamily="18" charset="0"/>
                          <a:ea typeface="Yu Mincho" panose="02020400000000000000" pitchFamily="18" charset="-128"/>
                        </a:rPr>
                        <a:t>1</a:t>
                      </a:r>
                      <a:endParaRPr lang="sv-SE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 hangingPunct="0">
                        <a:lnSpc>
                          <a:spcPct val="107000"/>
                        </a:lnSpc>
                        <a:spcAft>
                          <a:spcPts val="900"/>
                        </a:spcAft>
                        <a:tabLst>
                          <a:tab pos="2324100" algn="l"/>
                        </a:tabLst>
                      </a:pPr>
                      <a:r>
                        <a:rPr lang="en-GB" sz="1400">
                          <a:effectLst/>
                          <a:latin typeface="Times New Roman" panose="02020603050405020304" pitchFamily="18" charset="0"/>
                          <a:ea typeface="Yu Mincho" panose="02020400000000000000" pitchFamily="18" charset="-128"/>
                        </a:rPr>
                        <a:t>6.1</a:t>
                      </a:r>
                      <a:endParaRPr lang="sv-SE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 hangingPunct="0">
                        <a:lnSpc>
                          <a:spcPct val="107000"/>
                        </a:lnSpc>
                        <a:spcAft>
                          <a:spcPts val="900"/>
                        </a:spcAft>
                        <a:tabLst>
                          <a:tab pos="2324100" algn="l"/>
                        </a:tabLst>
                      </a:pPr>
                      <a:r>
                        <a:rPr lang="en-GB" sz="1400">
                          <a:effectLst/>
                          <a:latin typeface="Times New Roman" panose="02020603050405020304" pitchFamily="18" charset="0"/>
                          <a:ea typeface="Yu Mincho" panose="02020400000000000000" pitchFamily="18" charset="-128"/>
                        </a:rPr>
                        <a:t>Handover requirements except for clauses 6.1.2 and 6.1B</a:t>
                      </a:r>
                      <a:endParaRPr lang="sv-SE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6502841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fontAlgn="base" hangingPunct="0">
                        <a:lnSpc>
                          <a:spcPct val="107000"/>
                        </a:lnSpc>
                        <a:spcAft>
                          <a:spcPts val="900"/>
                        </a:spcAft>
                        <a:tabLst>
                          <a:tab pos="2324100" algn="l"/>
                        </a:tabLst>
                      </a:pPr>
                      <a:r>
                        <a:rPr lang="en-GB" sz="1400">
                          <a:effectLst/>
                          <a:latin typeface="Times New Roman" panose="02020603050405020304" pitchFamily="18" charset="0"/>
                          <a:ea typeface="Yu Mincho" panose="02020400000000000000" pitchFamily="18" charset="-128"/>
                        </a:rPr>
                        <a:t>2</a:t>
                      </a:r>
                      <a:endParaRPr lang="sv-SE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 hangingPunct="0">
                        <a:lnSpc>
                          <a:spcPct val="107000"/>
                        </a:lnSpc>
                        <a:spcAft>
                          <a:spcPts val="900"/>
                        </a:spcAft>
                        <a:tabLst>
                          <a:tab pos="2324100" algn="l"/>
                        </a:tabLst>
                      </a:pPr>
                      <a:r>
                        <a:rPr lang="en-GB" sz="1400">
                          <a:effectLst/>
                          <a:latin typeface="Times New Roman" panose="02020603050405020304" pitchFamily="18" charset="0"/>
                          <a:ea typeface="Yu Mincho" panose="02020400000000000000" pitchFamily="18" charset="-128"/>
                        </a:rPr>
                        <a:t>6.2.1</a:t>
                      </a:r>
                      <a:endParaRPr lang="sv-SE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 hangingPunct="0">
                        <a:lnSpc>
                          <a:spcPct val="107000"/>
                        </a:lnSpc>
                        <a:spcAft>
                          <a:spcPts val="900"/>
                        </a:spcAft>
                        <a:tabLst>
                          <a:tab pos="2324100" algn="l"/>
                        </a:tabLst>
                      </a:pPr>
                      <a:r>
                        <a:rPr lang="en-GB" sz="1400">
                          <a:effectLst/>
                          <a:latin typeface="Times New Roman" panose="02020603050405020304" pitchFamily="18" charset="0"/>
                          <a:ea typeface="Yu Mincho" panose="02020400000000000000" pitchFamily="18" charset="-128"/>
                        </a:rPr>
                        <a:t>RRC connection re-establishment requirements</a:t>
                      </a:r>
                      <a:endParaRPr lang="sv-SE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9490357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fontAlgn="base" hangingPunct="0">
                        <a:lnSpc>
                          <a:spcPct val="107000"/>
                        </a:lnSpc>
                        <a:spcAft>
                          <a:spcPts val="900"/>
                        </a:spcAft>
                        <a:tabLst>
                          <a:tab pos="2324100" algn="l"/>
                        </a:tabLst>
                      </a:pPr>
                      <a:r>
                        <a:rPr lang="en-GB" sz="1400">
                          <a:effectLst/>
                          <a:latin typeface="Times New Roman" panose="02020603050405020304" pitchFamily="18" charset="0"/>
                          <a:ea typeface="Yu Mincho" panose="02020400000000000000" pitchFamily="18" charset="-128"/>
                        </a:rPr>
                        <a:t>3</a:t>
                      </a:r>
                      <a:endParaRPr lang="sv-SE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 hangingPunct="0">
                        <a:lnSpc>
                          <a:spcPct val="107000"/>
                        </a:lnSpc>
                        <a:spcAft>
                          <a:spcPts val="900"/>
                        </a:spcAft>
                        <a:tabLst>
                          <a:tab pos="2324100" algn="l"/>
                        </a:tabLst>
                      </a:pPr>
                      <a:r>
                        <a:rPr lang="en-GB" sz="1400">
                          <a:effectLst/>
                          <a:latin typeface="Times New Roman" panose="02020603050405020304" pitchFamily="18" charset="0"/>
                          <a:ea typeface="Yu Mincho" panose="02020400000000000000" pitchFamily="18" charset="-128"/>
                        </a:rPr>
                        <a:t>6.2.3.2.1</a:t>
                      </a:r>
                      <a:endParaRPr lang="sv-SE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 hangingPunct="0">
                        <a:lnSpc>
                          <a:spcPct val="107000"/>
                        </a:lnSpc>
                        <a:spcAft>
                          <a:spcPts val="900"/>
                        </a:spcAft>
                        <a:tabLst>
                          <a:tab pos="2324100" algn="l"/>
                        </a:tabLst>
                      </a:pPr>
                      <a:r>
                        <a:rPr lang="en-GB" sz="1400">
                          <a:effectLst/>
                          <a:latin typeface="Times New Roman" panose="02020603050405020304" pitchFamily="18" charset="0"/>
                          <a:ea typeface="Yu Mincho" panose="02020400000000000000" pitchFamily="18" charset="-128"/>
                        </a:rPr>
                        <a:t>RRC connection release with redirection to NR requirements</a:t>
                      </a:r>
                      <a:endParaRPr lang="sv-SE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1237068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fontAlgn="base" hangingPunct="0">
                        <a:lnSpc>
                          <a:spcPct val="107000"/>
                        </a:lnSpc>
                        <a:spcAft>
                          <a:spcPts val="900"/>
                        </a:spcAft>
                        <a:tabLst>
                          <a:tab pos="2324100" algn="l"/>
                        </a:tabLst>
                      </a:pPr>
                      <a:r>
                        <a:rPr lang="en-GB" sz="1400">
                          <a:effectLst/>
                          <a:latin typeface="Times New Roman" panose="02020603050405020304" pitchFamily="18" charset="0"/>
                          <a:ea typeface="Yu Mincho" panose="02020400000000000000" pitchFamily="18" charset="-128"/>
                        </a:rPr>
                        <a:t>4</a:t>
                      </a:r>
                      <a:endParaRPr lang="sv-SE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 hangingPunct="0">
                        <a:lnSpc>
                          <a:spcPct val="107000"/>
                        </a:lnSpc>
                        <a:spcAft>
                          <a:spcPts val="900"/>
                        </a:spcAft>
                        <a:tabLst>
                          <a:tab pos="2324100" algn="l"/>
                        </a:tabLst>
                      </a:pPr>
                      <a:r>
                        <a:rPr lang="en-GB" sz="1400">
                          <a:effectLst/>
                          <a:latin typeface="Times New Roman" panose="02020603050405020304" pitchFamily="18" charset="0"/>
                          <a:ea typeface="Yu Mincho" panose="02020400000000000000" pitchFamily="18" charset="-128"/>
                        </a:rPr>
                        <a:t>7.1</a:t>
                      </a:r>
                      <a:endParaRPr lang="sv-SE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 hangingPunct="0">
                        <a:lnSpc>
                          <a:spcPct val="107000"/>
                        </a:lnSpc>
                        <a:spcAft>
                          <a:spcPts val="900"/>
                        </a:spcAft>
                        <a:tabLst>
                          <a:tab pos="2324100" algn="l"/>
                        </a:tabLst>
                      </a:pPr>
                      <a:r>
                        <a:rPr lang="en-GB" sz="1400">
                          <a:effectLst/>
                          <a:latin typeface="Times New Roman" panose="02020603050405020304" pitchFamily="18" charset="0"/>
                          <a:ea typeface="Yu Mincho" panose="02020400000000000000" pitchFamily="18" charset="-128"/>
                        </a:rPr>
                        <a:t>UE transmit timing requirements</a:t>
                      </a:r>
                      <a:endParaRPr lang="sv-SE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6020076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fontAlgn="base" hangingPunct="0">
                        <a:lnSpc>
                          <a:spcPct val="107000"/>
                        </a:lnSpc>
                        <a:spcAft>
                          <a:spcPts val="900"/>
                        </a:spcAft>
                        <a:tabLst>
                          <a:tab pos="2324100" algn="l"/>
                        </a:tabLst>
                      </a:pPr>
                      <a:r>
                        <a:rPr lang="en-GB" sz="1400">
                          <a:effectLst/>
                          <a:latin typeface="Times New Roman" panose="02020603050405020304" pitchFamily="18" charset="0"/>
                          <a:ea typeface="Yu Mincho" panose="02020400000000000000" pitchFamily="18" charset="-128"/>
                        </a:rPr>
                        <a:t>5</a:t>
                      </a:r>
                      <a:endParaRPr lang="sv-SE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 hangingPunct="0">
                        <a:lnSpc>
                          <a:spcPct val="107000"/>
                        </a:lnSpc>
                        <a:spcAft>
                          <a:spcPts val="900"/>
                        </a:spcAft>
                        <a:tabLst>
                          <a:tab pos="2324100" algn="l"/>
                        </a:tabLst>
                      </a:pPr>
                      <a:r>
                        <a:rPr lang="en-GB" sz="1400">
                          <a:effectLst/>
                          <a:latin typeface="Times New Roman" panose="02020603050405020304" pitchFamily="18" charset="0"/>
                          <a:ea typeface="Yu Mincho" panose="02020400000000000000" pitchFamily="18" charset="-128"/>
                        </a:rPr>
                        <a:t>8.9.2</a:t>
                      </a:r>
                      <a:endParaRPr lang="sv-SE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 hangingPunct="0">
                        <a:lnSpc>
                          <a:spcPct val="107000"/>
                        </a:lnSpc>
                        <a:spcAft>
                          <a:spcPts val="900"/>
                        </a:spcAft>
                        <a:tabLst>
                          <a:tab pos="2324100" algn="l"/>
                        </a:tabLst>
                      </a:pPr>
                      <a:r>
                        <a:rPr lang="en-GB" sz="1400">
                          <a:effectLst/>
                          <a:latin typeface="Times New Roman" panose="02020603050405020304" pitchFamily="18" charset="0"/>
                          <a:ea typeface="Yu Mincho" panose="02020400000000000000" pitchFamily="18" charset="-128"/>
                        </a:rPr>
                        <a:t>PSCell addition delay requirements</a:t>
                      </a:r>
                      <a:endParaRPr lang="sv-SE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0045135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fontAlgn="base" hangingPunct="0">
                        <a:lnSpc>
                          <a:spcPct val="107000"/>
                        </a:lnSpc>
                        <a:spcAft>
                          <a:spcPts val="900"/>
                        </a:spcAft>
                        <a:tabLst>
                          <a:tab pos="2324100" algn="l"/>
                        </a:tabLst>
                      </a:pPr>
                      <a:r>
                        <a:rPr lang="en-GB" sz="1400">
                          <a:effectLst/>
                          <a:latin typeface="Times New Roman" panose="02020603050405020304" pitchFamily="18" charset="0"/>
                          <a:ea typeface="Yu Mincho" panose="02020400000000000000" pitchFamily="18" charset="-128"/>
                        </a:rPr>
                        <a:t>6</a:t>
                      </a:r>
                      <a:endParaRPr lang="sv-SE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 hangingPunct="0">
                        <a:lnSpc>
                          <a:spcPct val="107000"/>
                        </a:lnSpc>
                        <a:spcAft>
                          <a:spcPts val="900"/>
                        </a:spcAft>
                        <a:tabLst>
                          <a:tab pos="2324100" algn="l"/>
                        </a:tabLst>
                      </a:pPr>
                      <a:r>
                        <a:rPr lang="en-GB" sz="1400">
                          <a:effectLst/>
                          <a:latin typeface="Times New Roman" panose="02020603050405020304" pitchFamily="18" charset="0"/>
                          <a:ea typeface="Yu Mincho" panose="02020400000000000000" pitchFamily="18" charset="-128"/>
                        </a:rPr>
                        <a:t>8.11</a:t>
                      </a:r>
                      <a:endParaRPr lang="sv-SE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 hangingPunct="0">
                        <a:lnSpc>
                          <a:spcPct val="107000"/>
                        </a:lnSpc>
                        <a:spcAft>
                          <a:spcPts val="900"/>
                        </a:spcAft>
                        <a:tabLst>
                          <a:tab pos="2324100" algn="l"/>
                        </a:tabLst>
                      </a:pPr>
                      <a:r>
                        <a:rPr lang="en-GB" sz="1400">
                          <a:effectLst/>
                          <a:latin typeface="Times New Roman" panose="02020603050405020304" pitchFamily="18" charset="0"/>
                          <a:ea typeface="Yu Mincho" panose="02020400000000000000" pitchFamily="18" charset="-128"/>
                        </a:rPr>
                        <a:t>PSCell change requirements</a:t>
                      </a:r>
                      <a:endParaRPr lang="sv-SE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2590963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fontAlgn="base" hangingPunct="0">
                        <a:lnSpc>
                          <a:spcPct val="107000"/>
                        </a:lnSpc>
                        <a:spcAft>
                          <a:spcPts val="900"/>
                        </a:spcAft>
                        <a:tabLst>
                          <a:tab pos="2324100" algn="l"/>
                        </a:tabLst>
                      </a:pPr>
                      <a:r>
                        <a:rPr lang="en-GB" sz="1400">
                          <a:effectLst/>
                          <a:latin typeface="Times New Roman" panose="02020603050405020304" pitchFamily="18" charset="0"/>
                          <a:ea typeface="Yu Mincho" panose="02020400000000000000" pitchFamily="18" charset="-128"/>
                        </a:rPr>
                        <a:t>7</a:t>
                      </a:r>
                      <a:endParaRPr lang="sv-SE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 hangingPunct="0">
                        <a:lnSpc>
                          <a:spcPct val="107000"/>
                        </a:lnSpc>
                        <a:spcAft>
                          <a:spcPts val="900"/>
                        </a:spcAft>
                        <a:tabLst>
                          <a:tab pos="2324100" algn="l"/>
                        </a:tabLst>
                      </a:pPr>
                      <a:r>
                        <a:rPr lang="en-GB" sz="1400">
                          <a:effectLst/>
                          <a:latin typeface="Times New Roman" panose="02020603050405020304" pitchFamily="18" charset="0"/>
                          <a:ea typeface="Yu Mincho" panose="02020400000000000000" pitchFamily="18" charset="-128"/>
                        </a:rPr>
                        <a:t>8.11B</a:t>
                      </a:r>
                      <a:endParaRPr lang="sv-SE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 hangingPunct="0">
                        <a:lnSpc>
                          <a:spcPct val="107000"/>
                        </a:lnSpc>
                        <a:spcAft>
                          <a:spcPts val="900"/>
                        </a:spcAft>
                        <a:tabLst>
                          <a:tab pos="2324100" algn="l"/>
                        </a:tabLst>
                      </a:pPr>
                      <a:r>
                        <a:rPr lang="en-GB" sz="1400">
                          <a:effectLst/>
                          <a:latin typeface="Times New Roman" panose="02020603050405020304" pitchFamily="18" charset="0"/>
                          <a:ea typeface="Yu Mincho" panose="02020400000000000000" pitchFamily="18" charset="-128"/>
                        </a:rPr>
                        <a:t>Conditional PSCell change requirements</a:t>
                      </a:r>
                      <a:endParaRPr lang="sv-SE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42137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fontAlgn="base" hangingPunct="0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2324100" algn="l"/>
                        </a:tabLst>
                      </a:pPr>
                      <a:r>
                        <a:rPr lang="en-GB" sz="1400">
                          <a:effectLst/>
                          <a:latin typeface="Times New Roman" panose="02020603050405020304" pitchFamily="18" charset="0"/>
                          <a:ea typeface="Yu Mincho" panose="02020400000000000000" pitchFamily="18" charset="-128"/>
                        </a:rPr>
                        <a:t> </a:t>
                      </a:r>
                      <a:endParaRPr lang="sv-SE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 hangingPunct="0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2324100" algn="l"/>
                        </a:tabLst>
                      </a:pPr>
                      <a:r>
                        <a:rPr lang="en-GB" sz="1400">
                          <a:effectLst/>
                          <a:latin typeface="Times New Roman" panose="02020603050405020304" pitchFamily="18" charset="0"/>
                          <a:ea typeface="Yu Mincho" panose="02020400000000000000" pitchFamily="18" charset="-128"/>
                        </a:rPr>
                        <a:t> </a:t>
                      </a:r>
                      <a:endParaRPr lang="sv-SE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 hangingPunct="0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2324100" algn="l"/>
                        </a:tabLst>
                      </a:pPr>
                      <a:r>
                        <a:rPr lang="en-GB" sz="1400" b="1">
                          <a:effectLst/>
                          <a:latin typeface="Times New Roman" panose="02020603050405020304" pitchFamily="18" charset="0"/>
                          <a:ea typeface="Yu Mincho" panose="02020400000000000000" pitchFamily="18" charset="-128"/>
                        </a:rPr>
                        <a:t>RRM requirements involving RA to NR target cell subject to CCA</a:t>
                      </a:r>
                      <a:endParaRPr lang="sv-SE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8630899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fontAlgn="base" hangingPunct="0">
                        <a:lnSpc>
                          <a:spcPct val="107000"/>
                        </a:lnSpc>
                        <a:spcAft>
                          <a:spcPts val="900"/>
                        </a:spcAft>
                        <a:tabLst>
                          <a:tab pos="2324100" algn="l"/>
                        </a:tabLst>
                      </a:pPr>
                      <a:r>
                        <a:rPr lang="en-GB" sz="1400">
                          <a:effectLst/>
                          <a:latin typeface="Times New Roman" panose="02020603050405020304" pitchFamily="18" charset="0"/>
                          <a:ea typeface="Yu Mincho" panose="02020400000000000000" pitchFamily="18" charset="-128"/>
                        </a:rPr>
                        <a:t>8</a:t>
                      </a:r>
                      <a:endParaRPr lang="sv-SE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 hangingPunct="0">
                        <a:lnSpc>
                          <a:spcPct val="107000"/>
                        </a:lnSpc>
                        <a:spcAft>
                          <a:spcPts val="900"/>
                        </a:spcAft>
                        <a:tabLst>
                          <a:tab pos="2324100" algn="l"/>
                        </a:tabLst>
                      </a:pPr>
                      <a:r>
                        <a:rPr lang="en-GB" sz="1400">
                          <a:effectLst/>
                          <a:latin typeface="Times New Roman" panose="02020603050405020304" pitchFamily="18" charset="0"/>
                          <a:ea typeface="Yu Mincho" panose="02020400000000000000" pitchFamily="18" charset="-128"/>
                        </a:rPr>
                        <a:t>6.1B</a:t>
                      </a:r>
                      <a:endParaRPr lang="sv-SE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 hangingPunct="0">
                        <a:lnSpc>
                          <a:spcPct val="107000"/>
                        </a:lnSpc>
                        <a:spcAft>
                          <a:spcPts val="900"/>
                        </a:spcAft>
                        <a:tabLst>
                          <a:tab pos="2324100" algn="l"/>
                        </a:tabLst>
                      </a:pPr>
                      <a:r>
                        <a:rPr lang="en-GB" sz="1400">
                          <a:effectLst/>
                          <a:latin typeface="Times New Roman" panose="02020603050405020304" pitchFamily="18" charset="0"/>
                          <a:ea typeface="Yu Mincho" panose="02020400000000000000" pitchFamily="18" charset="-128"/>
                        </a:rPr>
                        <a:t>Handover requirements</a:t>
                      </a:r>
                      <a:endParaRPr lang="sv-SE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671927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fontAlgn="base" hangingPunct="0">
                        <a:lnSpc>
                          <a:spcPct val="107000"/>
                        </a:lnSpc>
                        <a:spcAft>
                          <a:spcPts val="900"/>
                        </a:spcAft>
                        <a:tabLst>
                          <a:tab pos="2324100" algn="l"/>
                        </a:tabLst>
                      </a:pPr>
                      <a:r>
                        <a:rPr lang="en-GB" sz="1400">
                          <a:effectLst/>
                          <a:latin typeface="Times New Roman" panose="02020603050405020304" pitchFamily="18" charset="0"/>
                          <a:ea typeface="Yu Mincho" panose="02020400000000000000" pitchFamily="18" charset="-128"/>
                        </a:rPr>
                        <a:t>9</a:t>
                      </a:r>
                      <a:endParaRPr lang="sv-SE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 hangingPunct="0">
                        <a:lnSpc>
                          <a:spcPct val="107000"/>
                        </a:lnSpc>
                        <a:spcAft>
                          <a:spcPts val="900"/>
                        </a:spcAft>
                        <a:tabLst>
                          <a:tab pos="2324100" algn="l"/>
                        </a:tabLst>
                      </a:pPr>
                      <a:r>
                        <a:rPr lang="en-GB" sz="1400">
                          <a:effectLst/>
                          <a:latin typeface="Times New Roman" panose="02020603050405020304" pitchFamily="18" charset="0"/>
                          <a:ea typeface="Yu Mincho" panose="02020400000000000000" pitchFamily="18" charset="-128"/>
                        </a:rPr>
                        <a:t>6.2.1A</a:t>
                      </a:r>
                      <a:endParaRPr lang="sv-SE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 hangingPunct="0">
                        <a:lnSpc>
                          <a:spcPct val="107000"/>
                        </a:lnSpc>
                        <a:spcAft>
                          <a:spcPts val="900"/>
                        </a:spcAft>
                        <a:tabLst>
                          <a:tab pos="2324100" algn="l"/>
                        </a:tabLst>
                      </a:pPr>
                      <a:r>
                        <a:rPr lang="en-GB" sz="1400">
                          <a:effectLst/>
                          <a:latin typeface="Times New Roman" panose="02020603050405020304" pitchFamily="18" charset="0"/>
                          <a:ea typeface="Yu Mincho" panose="02020400000000000000" pitchFamily="18" charset="-128"/>
                        </a:rPr>
                        <a:t>RRC connection re-establishment requirements</a:t>
                      </a:r>
                      <a:endParaRPr lang="sv-SE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0478959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fontAlgn="base" hangingPunct="0">
                        <a:lnSpc>
                          <a:spcPct val="107000"/>
                        </a:lnSpc>
                        <a:spcAft>
                          <a:spcPts val="900"/>
                        </a:spcAft>
                        <a:tabLst>
                          <a:tab pos="2324100" algn="l"/>
                        </a:tabLst>
                      </a:pPr>
                      <a:r>
                        <a:rPr lang="en-GB" sz="1400">
                          <a:effectLst/>
                          <a:latin typeface="Times New Roman" panose="02020603050405020304" pitchFamily="18" charset="0"/>
                          <a:ea typeface="Yu Mincho" panose="02020400000000000000" pitchFamily="18" charset="-128"/>
                        </a:rPr>
                        <a:t>10</a:t>
                      </a:r>
                      <a:endParaRPr lang="sv-SE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 hangingPunct="0">
                        <a:lnSpc>
                          <a:spcPct val="107000"/>
                        </a:lnSpc>
                        <a:spcAft>
                          <a:spcPts val="900"/>
                        </a:spcAft>
                        <a:tabLst>
                          <a:tab pos="2324100" algn="l"/>
                        </a:tabLst>
                      </a:pPr>
                      <a:r>
                        <a:rPr lang="en-GB" sz="1400">
                          <a:effectLst/>
                          <a:latin typeface="Times New Roman" panose="02020603050405020304" pitchFamily="18" charset="0"/>
                          <a:ea typeface="Yu Mincho" panose="02020400000000000000" pitchFamily="18" charset="-128"/>
                        </a:rPr>
                        <a:t>6.2.3.2.3</a:t>
                      </a:r>
                      <a:endParaRPr lang="sv-SE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 hangingPunct="0">
                        <a:lnSpc>
                          <a:spcPct val="107000"/>
                        </a:lnSpc>
                        <a:spcAft>
                          <a:spcPts val="900"/>
                        </a:spcAft>
                        <a:tabLst>
                          <a:tab pos="2324100" algn="l"/>
                        </a:tabLst>
                      </a:pPr>
                      <a:r>
                        <a:rPr lang="en-GB" sz="1400">
                          <a:effectLst/>
                          <a:latin typeface="Times New Roman" panose="02020603050405020304" pitchFamily="18" charset="0"/>
                          <a:ea typeface="Yu Mincho" panose="02020400000000000000" pitchFamily="18" charset="-128"/>
                        </a:rPr>
                        <a:t>RRC connection release with redirection to NR requirements</a:t>
                      </a:r>
                      <a:endParaRPr lang="sv-SE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7752495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fontAlgn="base" hangingPunct="0">
                        <a:lnSpc>
                          <a:spcPct val="107000"/>
                        </a:lnSpc>
                        <a:spcAft>
                          <a:spcPts val="900"/>
                        </a:spcAft>
                        <a:tabLst>
                          <a:tab pos="2324100" algn="l"/>
                        </a:tabLst>
                      </a:pPr>
                      <a:r>
                        <a:rPr lang="en-GB" sz="1400">
                          <a:effectLst/>
                          <a:latin typeface="Times New Roman" panose="02020603050405020304" pitchFamily="18" charset="0"/>
                          <a:ea typeface="Yu Mincho" panose="02020400000000000000" pitchFamily="18" charset="-128"/>
                        </a:rPr>
                        <a:t>11</a:t>
                      </a:r>
                      <a:endParaRPr lang="sv-SE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 hangingPunct="0">
                        <a:lnSpc>
                          <a:spcPct val="107000"/>
                        </a:lnSpc>
                        <a:spcAft>
                          <a:spcPts val="900"/>
                        </a:spcAft>
                        <a:tabLst>
                          <a:tab pos="2324100" algn="l"/>
                        </a:tabLst>
                      </a:pPr>
                      <a:r>
                        <a:rPr lang="en-GB" sz="1400">
                          <a:effectLst/>
                          <a:latin typeface="Times New Roman" panose="02020603050405020304" pitchFamily="18" charset="0"/>
                          <a:ea typeface="Yu Mincho" panose="02020400000000000000" pitchFamily="18" charset="-128"/>
                        </a:rPr>
                        <a:t>7.1</a:t>
                      </a:r>
                      <a:endParaRPr lang="sv-SE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 hangingPunct="0">
                        <a:lnSpc>
                          <a:spcPct val="107000"/>
                        </a:lnSpc>
                        <a:spcAft>
                          <a:spcPts val="900"/>
                        </a:spcAft>
                        <a:tabLst>
                          <a:tab pos="2324100" algn="l"/>
                        </a:tabLst>
                      </a:pPr>
                      <a:r>
                        <a:rPr lang="en-GB" sz="1400" dirty="0">
                          <a:effectLst/>
                          <a:latin typeface="Times New Roman" panose="02020603050405020304" pitchFamily="18" charset="0"/>
                          <a:ea typeface="Yu Mincho" panose="02020400000000000000" pitchFamily="18" charset="-128"/>
                        </a:rPr>
                        <a:t>UE transmit timing requirements</a:t>
                      </a:r>
                      <a:endParaRPr lang="sv-SE" sz="14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707635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015673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F168FF-48E6-4639-981C-FA97612918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7625" y="365126"/>
            <a:ext cx="11622157" cy="837510"/>
          </a:xfrm>
        </p:spPr>
        <p:txBody>
          <a:bodyPr>
            <a:normAutofit fontScale="90000"/>
          </a:bodyPr>
          <a:lstStyle/>
          <a:p>
            <a:r>
              <a:rPr lang="en-GB" dirty="0"/>
              <a:t>SI reading with LBT in RRC release with redirection, RRC re-establishment, and paging interruption</a:t>
            </a:r>
            <a:endParaRPr lang="sv-SE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CF4BC9FF-B9B1-4FEF-82F7-412C3557C555}"/>
              </a:ext>
            </a:extLst>
          </p:cNvPr>
          <p:cNvSpPr txBox="1">
            <a:spLocks/>
          </p:cNvSpPr>
          <p:nvPr/>
        </p:nvSpPr>
        <p:spPr>
          <a:xfrm>
            <a:off x="81280" y="1540564"/>
            <a:ext cx="12110720" cy="49523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hangingPunct="0"/>
            <a:endParaRPr lang="en-US" dirty="0">
              <a:latin typeface="Calibri (Body)"/>
              <a:ea typeface="SimSun" panose="02010600030101010101" pitchFamily="2" charset="-122"/>
            </a:endParaRPr>
          </a:p>
          <a:p>
            <a:pPr hangingPunct="0"/>
            <a:endParaRPr lang="en-US" dirty="0"/>
          </a:p>
          <a:p>
            <a:pPr marL="457200" lvl="1" indent="0">
              <a:buNone/>
            </a:pPr>
            <a:endParaRPr lang="sv-SE" dirty="0"/>
          </a:p>
          <a:p>
            <a:endParaRPr lang="sv-SE" dirty="0"/>
          </a:p>
          <a:p>
            <a:pPr marL="457200" lvl="1" indent="0">
              <a:buFont typeface="Arial" panose="020B0604020202020204" pitchFamily="34" charset="0"/>
              <a:buNone/>
            </a:pPr>
            <a:endParaRPr lang="sv-SE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DA18607B-2F5E-4114-AA4D-89F1703CF26A}"/>
              </a:ext>
            </a:extLst>
          </p:cNvPr>
          <p:cNvSpPr txBox="1">
            <a:spLocks/>
          </p:cNvSpPr>
          <p:nvPr/>
        </p:nvSpPr>
        <p:spPr>
          <a:xfrm>
            <a:off x="182218" y="1930400"/>
            <a:ext cx="11827564" cy="42245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dirty="0"/>
              <a:t>FFS: defining a </a:t>
            </a:r>
            <a:r>
              <a:rPr lang="en-US" dirty="0"/>
              <a:t>requirement on the minimum number of available samples for SI reading during the RRC release with redirection, RRC re-establishment, and paging interruption at a low operation point, e.g., at -3 dB</a:t>
            </a:r>
          </a:p>
          <a:p>
            <a:pPr lvl="0"/>
            <a:r>
              <a:rPr lang="en-US" dirty="0"/>
              <a:t>For NR-U RRM test cases, T</a:t>
            </a:r>
            <a:r>
              <a:rPr lang="en-US" baseline="-25000" dirty="0"/>
              <a:t>SI,CCA</a:t>
            </a:r>
            <a:r>
              <a:rPr lang="en-US" dirty="0"/>
              <a:t> is set as follows, considering the agreed limited set of values for P</a:t>
            </a:r>
            <a:r>
              <a:rPr lang="en-US" baseline="-25000" dirty="0"/>
              <a:t>CCA_DL</a:t>
            </a:r>
            <a:r>
              <a:rPr lang="en-US" dirty="0"/>
              <a:t>:</a:t>
            </a:r>
            <a:endParaRPr lang="sv-SE" sz="3600" dirty="0"/>
          </a:p>
          <a:p>
            <a:pPr lvl="1"/>
            <a:r>
              <a:rPr lang="en-US" dirty="0"/>
              <a:t>T</a:t>
            </a:r>
            <a:r>
              <a:rPr lang="en-US" baseline="-25000" dirty="0"/>
              <a:t>SI,CCA</a:t>
            </a:r>
            <a:r>
              <a:rPr lang="en-US" dirty="0"/>
              <a:t>(</a:t>
            </a:r>
            <a:r>
              <a:rPr lang="en-US" sz="1800" dirty="0"/>
              <a:t>P</a:t>
            </a:r>
            <a:r>
              <a:rPr lang="en-US" sz="1800" baseline="-25000" dirty="0"/>
              <a:t>CCA_DL</a:t>
            </a:r>
            <a:r>
              <a:rPr lang="en-US" dirty="0"/>
              <a:t> = 0.25) = X1*T</a:t>
            </a:r>
            <a:r>
              <a:rPr lang="en-US" baseline="-25000" dirty="0"/>
              <a:t>DBT</a:t>
            </a:r>
            <a:endParaRPr lang="sv-SE" dirty="0"/>
          </a:p>
          <a:p>
            <a:pPr lvl="1"/>
            <a:r>
              <a:rPr lang="en-US" dirty="0"/>
              <a:t>T</a:t>
            </a:r>
            <a:r>
              <a:rPr lang="en-US" baseline="-25000" dirty="0"/>
              <a:t>SI,CCA</a:t>
            </a:r>
            <a:r>
              <a:rPr lang="en-US" dirty="0"/>
              <a:t>(</a:t>
            </a:r>
            <a:r>
              <a:rPr lang="en-US" sz="1800" dirty="0"/>
              <a:t>P</a:t>
            </a:r>
            <a:r>
              <a:rPr lang="en-US" sz="1800" baseline="-25000" dirty="0"/>
              <a:t>CCA_DL</a:t>
            </a:r>
            <a:r>
              <a:rPr lang="en-US" dirty="0"/>
              <a:t> = 0.5) = X2*T</a:t>
            </a:r>
            <a:r>
              <a:rPr lang="en-US" baseline="-25000" dirty="0"/>
              <a:t>DBT</a:t>
            </a:r>
            <a:endParaRPr lang="sv-SE" dirty="0"/>
          </a:p>
          <a:p>
            <a:pPr lvl="1"/>
            <a:r>
              <a:rPr lang="en-US" dirty="0"/>
              <a:t>T</a:t>
            </a:r>
            <a:r>
              <a:rPr lang="en-US" baseline="-25000" dirty="0"/>
              <a:t>SI,CCA</a:t>
            </a:r>
            <a:r>
              <a:rPr lang="en-US" dirty="0"/>
              <a:t>(</a:t>
            </a:r>
            <a:r>
              <a:rPr lang="en-US" sz="1800" dirty="0"/>
              <a:t>P</a:t>
            </a:r>
            <a:r>
              <a:rPr lang="en-US" sz="1800" baseline="-25000" dirty="0"/>
              <a:t>CCA_DL</a:t>
            </a:r>
            <a:r>
              <a:rPr lang="en-US" dirty="0"/>
              <a:t> = 0.75) = X3*T</a:t>
            </a:r>
            <a:r>
              <a:rPr lang="en-US" baseline="-25000" dirty="0"/>
              <a:t>DBT</a:t>
            </a:r>
            <a:endParaRPr lang="sv-SE" dirty="0"/>
          </a:p>
          <a:p>
            <a:pPr lvl="1"/>
            <a:r>
              <a:rPr lang="en-US" dirty="0"/>
              <a:t>X1=[35], X2=[17], X3=[10]</a:t>
            </a:r>
            <a:endParaRPr lang="sv-SE" dirty="0"/>
          </a:p>
          <a:p>
            <a:pPr lvl="1" hangingPunct="0"/>
            <a:r>
              <a:rPr lang="sv-SE" dirty="0"/>
              <a:t>No other margins are needed</a:t>
            </a:r>
          </a:p>
          <a:p>
            <a:endParaRPr lang="sv-SE" dirty="0"/>
          </a:p>
          <a:p>
            <a:pPr lvl="1"/>
            <a:endParaRPr lang="sv-SE" dirty="0">
              <a:highlight>
                <a:srgbClr val="FF0000"/>
              </a:highlight>
            </a:endParaRPr>
          </a:p>
          <a:p>
            <a:pPr marL="457200" lvl="1" indent="0">
              <a:buFont typeface="Arial" panose="020B0604020202020204" pitchFamily="34" charset="0"/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9316639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F168FF-48E6-4639-981C-FA97612918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7625" y="365126"/>
            <a:ext cx="11622157" cy="837510"/>
          </a:xfrm>
        </p:spPr>
        <p:txBody>
          <a:bodyPr>
            <a:normAutofit/>
          </a:bodyPr>
          <a:lstStyle/>
          <a:p>
            <a:r>
              <a:rPr lang="en-US" dirty="0" err="1"/>
              <a:t>SCell</a:t>
            </a:r>
            <a:r>
              <a:rPr lang="en-US" dirty="0"/>
              <a:t> Activation: Interruptions</a:t>
            </a:r>
            <a:endParaRPr lang="sv-SE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CF4BC9FF-B9B1-4FEF-82F7-412C3557C555}"/>
              </a:ext>
            </a:extLst>
          </p:cNvPr>
          <p:cNvSpPr txBox="1">
            <a:spLocks/>
          </p:cNvSpPr>
          <p:nvPr/>
        </p:nvSpPr>
        <p:spPr>
          <a:xfrm>
            <a:off x="223521" y="1540564"/>
            <a:ext cx="11786262" cy="4952309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General</a:t>
            </a:r>
          </a:p>
          <a:p>
            <a:pPr lvl="1"/>
            <a:r>
              <a:rPr lang="en-US" dirty="0">
                <a:solidFill>
                  <a:srgbClr val="0070C0"/>
                </a:solidFill>
              </a:rPr>
              <a:t>Further discuss the following 2 types of interruptions</a:t>
            </a:r>
            <a:endParaRPr lang="sv-SE" dirty="0">
              <a:solidFill>
                <a:srgbClr val="0070C0"/>
              </a:solidFill>
            </a:endParaRPr>
          </a:p>
          <a:p>
            <a:pPr lvl="2"/>
            <a:r>
              <a:rPr lang="en-US" dirty="0">
                <a:solidFill>
                  <a:srgbClr val="0070C0"/>
                </a:solidFill>
              </a:rPr>
              <a:t>Interruptions on any active cell in the same band with the </a:t>
            </a:r>
            <a:r>
              <a:rPr lang="en-US" dirty="0" err="1">
                <a:solidFill>
                  <a:srgbClr val="0070C0"/>
                </a:solidFill>
              </a:rPr>
              <a:t>SCell</a:t>
            </a:r>
            <a:r>
              <a:rPr lang="en-US" dirty="0">
                <a:solidFill>
                  <a:srgbClr val="0070C0"/>
                </a:solidFill>
              </a:rPr>
              <a:t> being activated</a:t>
            </a:r>
            <a:endParaRPr lang="sv-SE" dirty="0">
              <a:solidFill>
                <a:srgbClr val="0070C0"/>
              </a:solidFill>
            </a:endParaRPr>
          </a:p>
          <a:p>
            <a:pPr lvl="2"/>
            <a:r>
              <a:rPr lang="en-US" dirty="0">
                <a:solidFill>
                  <a:srgbClr val="0070C0"/>
                </a:solidFill>
              </a:rPr>
              <a:t>Interruptions on any active cell outside the band with the </a:t>
            </a:r>
            <a:r>
              <a:rPr lang="en-US" dirty="0" err="1">
                <a:solidFill>
                  <a:srgbClr val="0070C0"/>
                </a:solidFill>
              </a:rPr>
              <a:t>SCell</a:t>
            </a:r>
            <a:r>
              <a:rPr lang="en-US" dirty="0">
                <a:solidFill>
                  <a:srgbClr val="0070C0"/>
                </a:solidFill>
              </a:rPr>
              <a:t> being activated</a:t>
            </a:r>
            <a:endParaRPr lang="sv-SE" dirty="0">
              <a:solidFill>
                <a:srgbClr val="0070C0"/>
              </a:solidFill>
            </a:endParaRPr>
          </a:p>
          <a:p>
            <a:pPr lvl="0" hangingPunct="0"/>
            <a:endParaRPr lang="sv-SE" dirty="0"/>
          </a:p>
          <a:p>
            <a:pPr hangingPunct="0"/>
            <a:r>
              <a:rPr lang="en-US" dirty="0">
                <a:latin typeface="Calibri (Body)"/>
              </a:rPr>
              <a:t>Interruptions for inter-band CA</a:t>
            </a:r>
          </a:p>
          <a:p>
            <a:pPr lvl="1"/>
            <a:r>
              <a:rPr lang="en-US" dirty="0">
                <a:solidFill>
                  <a:srgbClr val="0070C0"/>
                </a:solidFill>
              </a:rPr>
              <a:t>For any active cell in the same band with the </a:t>
            </a:r>
            <a:r>
              <a:rPr lang="en-US" dirty="0" err="1">
                <a:solidFill>
                  <a:srgbClr val="0070C0"/>
                </a:solidFill>
              </a:rPr>
              <a:t>SCell</a:t>
            </a:r>
            <a:r>
              <a:rPr lang="en-US" dirty="0">
                <a:solidFill>
                  <a:srgbClr val="0070C0"/>
                </a:solidFill>
              </a:rPr>
              <a:t> being activated, the interruption requirements (i.e. number of interruptions and starting point of an interruption) for intra-band CA apply</a:t>
            </a:r>
            <a:endParaRPr lang="sv-SE" dirty="0">
              <a:solidFill>
                <a:srgbClr val="0070C0"/>
              </a:solidFill>
            </a:endParaRPr>
          </a:p>
          <a:p>
            <a:pPr lvl="1"/>
            <a:r>
              <a:rPr lang="en-US" dirty="0">
                <a:solidFill>
                  <a:srgbClr val="0070C0"/>
                </a:solidFill>
              </a:rPr>
              <a:t>For any active cell outside the band with the </a:t>
            </a:r>
            <a:r>
              <a:rPr lang="en-US" dirty="0" err="1">
                <a:solidFill>
                  <a:srgbClr val="0070C0"/>
                </a:solidFill>
              </a:rPr>
              <a:t>SCell</a:t>
            </a:r>
            <a:r>
              <a:rPr lang="en-US" dirty="0">
                <a:solidFill>
                  <a:srgbClr val="0070C0"/>
                </a:solidFill>
              </a:rPr>
              <a:t> being activated, the interruption requirements are FFS</a:t>
            </a:r>
          </a:p>
          <a:p>
            <a:pPr lvl="1"/>
            <a:r>
              <a:rPr lang="en-US" dirty="0"/>
              <a:t>For the known target </a:t>
            </a:r>
            <a:r>
              <a:rPr lang="en-US" dirty="0" err="1"/>
              <a:t>SCell</a:t>
            </a:r>
            <a:r>
              <a:rPr lang="en-US" dirty="0"/>
              <a:t>: </a:t>
            </a:r>
          </a:p>
          <a:p>
            <a:pPr lvl="2"/>
            <a:r>
              <a:rPr lang="en-GB" dirty="0"/>
              <a:t>FFS: a single interruption applies, regardless of whether the victim cell is on an intra-band or inter-band CC</a:t>
            </a:r>
            <a:endParaRPr lang="sv-SE" dirty="0"/>
          </a:p>
          <a:p>
            <a:pPr lvl="1"/>
            <a:r>
              <a:rPr lang="en-US" dirty="0"/>
              <a:t>For unknown target </a:t>
            </a:r>
            <a:r>
              <a:rPr lang="en-US" dirty="0" err="1"/>
              <a:t>SCell</a:t>
            </a:r>
            <a:r>
              <a:rPr lang="en-US" dirty="0"/>
              <a:t>: </a:t>
            </a:r>
          </a:p>
          <a:p>
            <a:pPr lvl="2"/>
            <a:r>
              <a:rPr lang="sv-SE" dirty="0"/>
              <a:t>Scenario with victims on inter-band CCs only (no intra-band victim serving cells): single interruption</a:t>
            </a:r>
          </a:p>
          <a:p>
            <a:pPr lvl="2"/>
            <a:r>
              <a:rPr lang="sv-SE" dirty="0"/>
              <a:t>Scenario with victims on inter-band CCs and intra-band CCs: FFS</a:t>
            </a:r>
          </a:p>
          <a:p>
            <a:pPr lvl="2" hangingPunct="0"/>
            <a:endParaRPr lang="en-US" dirty="0">
              <a:solidFill>
                <a:srgbClr val="00B050"/>
              </a:solidFill>
              <a:latin typeface="Calibri (Body)"/>
            </a:endParaRPr>
          </a:p>
        </p:txBody>
      </p:sp>
    </p:spTree>
    <p:extLst>
      <p:ext uri="{BB962C8B-B14F-4D97-AF65-F5344CB8AC3E}">
        <p14:creationId xmlns:p14="http://schemas.microsoft.com/office/powerpoint/2010/main" val="36335115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F168FF-48E6-4639-981C-FA97612918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240" y="365126"/>
            <a:ext cx="12131039" cy="837510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SCell</a:t>
            </a:r>
            <a:r>
              <a:rPr lang="en-US" dirty="0"/>
              <a:t> Activation: </a:t>
            </a:r>
            <a:r>
              <a:rPr lang="en-US" dirty="0" err="1"/>
              <a:t>sCellDeactivationTimer</a:t>
            </a:r>
            <a:r>
              <a:rPr lang="en-US" dirty="0"/>
              <a:t> is NOT configured</a:t>
            </a:r>
            <a:endParaRPr lang="sv-SE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CF4BC9FF-B9B1-4FEF-82F7-412C3557C555}"/>
              </a:ext>
            </a:extLst>
          </p:cNvPr>
          <p:cNvSpPr txBox="1">
            <a:spLocks/>
          </p:cNvSpPr>
          <p:nvPr/>
        </p:nvSpPr>
        <p:spPr>
          <a:xfrm>
            <a:off x="387625" y="1540564"/>
            <a:ext cx="11622157" cy="4952309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rgbClr val="0070C0"/>
                </a:solidFill>
              </a:rPr>
              <a:t>Applicability of </a:t>
            </a:r>
            <a:r>
              <a:rPr lang="en-US" dirty="0" err="1">
                <a:solidFill>
                  <a:srgbClr val="0070C0"/>
                </a:solidFill>
              </a:rPr>
              <a:t>SCell</a:t>
            </a:r>
            <a:r>
              <a:rPr lang="en-US" dirty="0">
                <a:solidFill>
                  <a:srgbClr val="0070C0"/>
                </a:solidFill>
              </a:rPr>
              <a:t> activation requirements when </a:t>
            </a:r>
            <a:r>
              <a:rPr lang="en-US" dirty="0" err="1">
                <a:solidFill>
                  <a:srgbClr val="0070C0"/>
                </a:solidFill>
              </a:rPr>
              <a:t>sCellDeactivationTimer</a:t>
            </a:r>
            <a:r>
              <a:rPr lang="en-US" dirty="0">
                <a:solidFill>
                  <a:srgbClr val="0070C0"/>
                </a:solidFill>
              </a:rPr>
              <a:t> is NOT configured</a:t>
            </a:r>
            <a:endParaRPr lang="sv-SE" dirty="0">
              <a:solidFill>
                <a:srgbClr val="0070C0"/>
              </a:solidFill>
            </a:endParaRPr>
          </a:p>
          <a:p>
            <a:pPr lvl="2"/>
            <a:r>
              <a:rPr lang="en-US" dirty="0">
                <a:solidFill>
                  <a:srgbClr val="0070C0"/>
                </a:solidFill>
              </a:rPr>
              <a:t>Option 1 (E///, QC, Apple, Huawei/</a:t>
            </a:r>
            <a:r>
              <a:rPr lang="en-US" dirty="0" err="1">
                <a:solidFill>
                  <a:srgbClr val="0070C0"/>
                </a:solidFill>
              </a:rPr>
              <a:t>HiSilicon</a:t>
            </a:r>
            <a:r>
              <a:rPr lang="en-US" dirty="0">
                <a:solidFill>
                  <a:srgbClr val="0070C0"/>
                </a:solidFill>
              </a:rPr>
              <a:t>): </a:t>
            </a:r>
            <a:endParaRPr lang="sv-SE" dirty="0">
              <a:solidFill>
                <a:srgbClr val="0070C0"/>
              </a:solidFill>
            </a:endParaRPr>
          </a:p>
          <a:p>
            <a:pPr lvl="3"/>
            <a:r>
              <a:rPr lang="en-US" dirty="0">
                <a:solidFill>
                  <a:srgbClr val="0070C0"/>
                </a:solidFill>
              </a:rPr>
              <a:t>The </a:t>
            </a:r>
            <a:r>
              <a:rPr lang="en-US" dirty="0" err="1">
                <a:solidFill>
                  <a:srgbClr val="0070C0"/>
                </a:solidFill>
              </a:rPr>
              <a:t>SCell</a:t>
            </a:r>
            <a:r>
              <a:rPr lang="en-US" dirty="0">
                <a:solidFill>
                  <a:srgbClr val="0070C0"/>
                </a:solidFill>
              </a:rPr>
              <a:t> activation requirements for NR-U do not apply when the </a:t>
            </a:r>
            <a:r>
              <a:rPr lang="en-US" dirty="0" err="1">
                <a:solidFill>
                  <a:srgbClr val="0070C0"/>
                </a:solidFill>
              </a:rPr>
              <a:t>sCellDeactivationTimer</a:t>
            </a:r>
            <a:r>
              <a:rPr lang="en-US" dirty="0">
                <a:solidFill>
                  <a:srgbClr val="0070C0"/>
                </a:solidFill>
              </a:rPr>
              <a:t> is not configured, when the </a:t>
            </a:r>
            <a:r>
              <a:rPr lang="en-US" dirty="0" err="1">
                <a:solidFill>
                  <a:srgbClr val="0070C0"/>
                </a:solidFill>
              </a:rPr>
              <a:t>SCell</a:t>
            </a:r>
            <a:r>
              <a:rPr lang="en-US" dirty="0">
                <a:solidFill>
                  <a:srgbClr val="0070C0"/>
                </a:solidFill>
              </a:rPr>
              <a:t> activation delay exceeds some pre-defined time (e.g., equivalent or comparable to the longest possible value of </a:t>
            </a:r>
            <a:r>
              <a:rPr lang="en-US" dirty="0" err="1">
                <a:solidFill>
                  <a:srgbClr val="0070C0"/>
                </a:solidFill>
              </a:rPr>
              <a:t>sCellDeactivationTimer</a:t>
            </a:r>
            <a:r>
              <a:rPr lang="en-US" dirty="0">
                <a:solidFill>
                  <a:srgbClr val="0070C0"/>
                </a:solidFill>
              </a:rPr>
              <a:t>).</a:t>
            </a:r>
            <a:endParaRPr lang="sv-SE" dirty="0">
              <a:solidFill>
                <a:srgbClr val="0070C0"/>
              </a:solidFill>
            </a:endParaRPr>
          </a:p>
          <a:p>
            <a:pPr lvl="2"/>
            <a:r>
              <a:rPr lang="en-US" dirty="0">
                <a:solidFill>
                  <a:srgbClr val="0070C0"/>
                </a:solidFill>
              </a:rPr>
              <a:t>Option 2 (Nokia, ZTE, MTK):</a:t>
            </a:r>
            <a:endParaRPr lang="sv-SE" dirty="0">
              <a:solidFill>
                <a:srgbClr val="0070C0"/>
              </a:solidFill>
            </a:endParaRPr>
          </a:p>
          <a:p>
            <a:pPr lvl="3"/>
            <a:r>
              <a:rPr lang="en-US" dirty="0" err="1">
                <a:solidFill>
                  <a:srgbClr val="0070C0"/>
                </a:solidFill>
              </a:rPr>
              <a:t>SCell</a:t>
            </a:r>
            <a:r>
              <a:rPr lang="en-US" dirty="0">
                <a:solidFill>
                  <a:srgbClr val="0070C0"/>
                </a:solidFill>
              </a:rPr>
              <a:t> activation delay requirements are applicable in Scenario A (CA with NR </a:t>
            </a:r>
            <a:r>
              <a:rPr lang="en-US" dirty="0" err="1">
                <a:solidFill>
                  <a:srgbClr val="0070C0"/>
                </a:solidFill>
              </a:rPr>
              <a:t>PCell</a:t>
            </a:r>
            <a:r>
              <a:rPr lang="en-US" dirty="0">
                <a:solidFill>
                  <a:srgbClr val="0070C0"/>
                </a:solidFill>
              </a:rPr>
              <a:t> and NR </a:t>
            </a:r>
            <a:r>
              <a:rPr lang="en-US" dirty="0" err="1">
                <a:solidFill>
                  <a:srgbClr val="0070C0"/>
                </a:solidFill>
              </a:rPr>
              <a:t>SCell</a:t>
            </a:r>
            <a:r>
              <a:rPr lang="en-US" dirty="0">
                <a:solidFill>
                  <a:srgbClr val="0070C0"/>
                </a:solidFill>
              </a:rPr>
              <a:t>) with any LBT type and in Scenario B and C (E-UTRAN-NR-U DC/SA NR-U) with LBT type 2C. Requirements are also applicable in all scenarios, if the UE does not experience any UL LBT failures during </a:t>
            </a:r>
            <a:r>
              <a:rPr lang="en-US" dirty="0" err="1">
                <a:solidFill>
                  <a:srgbClr val="0070C0"/>
                </a:solidFill>
              </a:rPr>
              <a:t>SCell</a:t>
            </a:r>
            <a:r>
              <a:rPr lang="en-US" dirty="0">
                <a:solidFill>
                  <a:srgbClr val="0070C0"/>
                </a:solidFill>
              </a:rPr>
              <a:t> activation/deactivation. </a:t>
            </a:r>
            <a:endParaRPr lang="sv-SE" dirty="0">
              <a:solidFill>
                <a:srgbClr val="0070C0"/>
              </a:solidFill>
            </a:endParaRPr>
          </a:p>
          <a:p>
            <a:pPr lvl="3"/>
            <a:r>
              <a:rPr lang="en-US" dirty="0" err="1">
                <a:solidFill>
                  <a:srgbClr val="0070C0"/>
                </a:solidFill>
              </a:rPr>
              <a:t>SCell</a:t>
            </a:r>
            <a:r>
              <a:rPr lang="en-US" dirty="0">
                <a:solidFill>
                  <a:srgbClr val="0070C0"/>
                </a:solidFill>
              </a:rPr>
              <a:t> activation delay requirements are applicable when </a:t>
            </a:r>
            <a:r>
              <a:rPr lang="en-US" dirty="0" err="1">
                <a:solidFill>
                  <a:srgbClr val="0070C0"/>
                </a:solidFill>
              </a:rPr>
              <a:t>sCellDeactivationTimer</a:t>
            </a:r>
            <a:r>
              <a:rPr lang="en-US" dirty="0">
                <a:solidFill>
                  <a:srgbClr val="0070C0"/>
                </a:solidFill>
              </a:rPr>
              <a:t> is not configured also in Scenarios B and C (EN-DC and SA) LBT types other than 2C.</a:t>
            </a:r>
            <a:endParaRPr lang="sv-SE" dirty="0">
              <a:solidFill>
                <a:srgbClr val="0070C0"/>
              </a:solidFill>
            </a:endParaRPr>
          </a:p>
          <a:p>
            <a:pPr lvl="2"/>
            <a:r>
              <a:rPr lang="en-US" dirty="0">
                <a:solidFill>
                  <a:srgbClr val="0070C0"/>
                </a:solidFill>
              </a:rPr>
              <a:t>Option 3 (possible compromise solution):</a:t>
            </a:r>
            <a:endParaRPr lang="sv-SE" dirty="0">
              <a:solidFill>
                <a:srgbClr val="0070C0"/>
              </a:solidFill>
            </a:endParaRPr>
          </a:p>
          <a:p>
            <a:pPr lvl="3"/>
            <a:r>
              <a:rPr lang="en-US" dirty="0" err="1">
                <a:solidFill>
                  <a:srgbClr val="0070C0"/>
                </a:solidFill>
              </a:rPr>
              <a:t>SCell</a:t>
            </a:r>
            <a:r>
              <a:rPr lang="en-US" dirty="0">
                <a:solidFill>
                  <a:srgbClr val="0070C0"/>
                </a:solidFill>
              </a:rPr>
              <a:t> activation delay requirements are applicable in Scenario A (CA with NR </a:t>
            </a:r>
            <a:r>
              <a:rPr lang="en-US" dirty="0" err="1">
                <a:solidFill>
                  <a:srgbClr val="0070C0"/>
                </a:solidFill>
              </a:rPr>
              <a:t>PCell</a:t>
            </a:r>
            <a:r>
              <a:rPr lang="en-US" dirty="0">
                <a:solidFill>
                  <a:srgbClr val="0070C0"/>
                </a:solidFill>
              </a:rPr>
              <a:t> and NR </a:t>
            </a:r>
            <a:r>
              <a:rPr lang="en-US" dirty="0" err="1">
                <a:solidFill>
                  <a:srgbClr val="0070C0"/>
                </a:solidFill>
              </a:rPr>
              <a:t>SCell</a:t>
            </a:r>
            <a:r>
              <a:rPr lang="en-US" dirty="0">
                <a:solidFill>
                  <a:srgbClr val="0070C0"/>
                </a:solidFill>
              </a:rPr>
              <a:t>) with any LBT type and in Scenario B and C (E-UTRAN-NR-U DC/SA NR-U) with LBT type 2C. Requirements are also applicable in all scenarios, if the UE does not experience any UL LBT failures during </a:t>
            </a:r>
            <a:r>
              <a:rPr lang="en-US" dirty="0" err="1">
                <a:solidFill>
                  <a:srgbClr val="0070C0"/>
                </a:solidFill>
              </a:rPr>
              <a:t>SCell</a:t>
            </a:r>
            <a:r>
              <a:rPr lang="en-US" dirty="0">
                <a:solidFill>
                  <a:srgbClr val="0070C0"/>
                </a:solidFill>
              </a:rPr>
              <a:t> activation/deactivation. </a:t>
            </a:r>
            <a:endParaRPr lang="sv-SE" dirty="0">
              <a:solidFill>
                <a:srgbClr val="0070C0"/>
              </a:solidFill>
            </a:endParaRPr>
          </a:p>
          <a:p>
            <a:pPr lvl="3"/>
            <a:r>
              <a:rPr lang="en-US" dirty="0">
                <a:solidFill>
                  <a:srgbClr val="0070C0"/>
                </a:solidFill>
              </a:rPr>
              <a:t>For all other scenarios the </a:t>
            </a:r>
            <a:r>
              <a:rPr lang="en-US" dirty="0" err="1">
                <a:solidFill>
                  <a:srgbClr val="0070C0"/>
                </a:solidFill>
              </a:rPr>
              <a:t>SCell</a:t>
            </a:r>
            <a:r>
              <a:rPr lang="en-US" dirty="0">
                <a:solidFill>
                  <a:srgbClr val="0070C0"/>
                </a:solidFill>
              </a:rPr>
              <a:t> activation requirements for NR-U do not apply when the </a:t>
            </a:r>
            <a:r>
              <a:rPr lang="en-US" dirty="0" err="1">
                <a:solidFill>
                  <a:srgbClr val="0070C0"/>
                </a:solidFill>
              </a:rPr>
              <a:t>sCellDeactivationTimer</a:t>
            </a:r>
            <a:r>
              <a:rPr lang="en-US" dirty="0">
                <a:solidFill>
                  <a:srgbClr val="0070C0"/>
                </a:solidFill>
              </a:rPr>
              <a:t> is not configured, when the </a:t>
            </a:r>
            <a:r>
              <a:rPr lang="en-US" dirty="0" err="1">
                <a:solidFill>
                  <a:srgbClr val="0070C0"/>
                </a:solidFill>
              </a:rPr>
              <a:t>SCell</a:t>
            </a:r>
            <a:r>
              <a:rPr lang="en-US" dirty="0">
                <a:solidFill>
                  <a:srgbClr val="0070C0"/>
                </a:solidFill>
              </a:rPr>
              <a:t> activation delay exceeds some pre-defined time (e.g., equivalent or comparable to the longest possible value of </a:t>
            </a:r>
            <a:r>
              <a:rPr lang="en-US" dirty="0" err="1">
                <a:solidFill>
                  <a:srgbClr val="0070C0"/>
                </a:solidFill>
              </a:rPr>
              <a:t>sCellDeactivationTimer</a:t>
            </a:r>
            <a:r>
              <a:rPr lang="en-US" dirty="0">
                <a:solidFill>
                  <a:srgbClr val="0070C0"/>
                </a:solidFill>
              </a:rPr>
              <a:t>).</a:t>
            </a:r>
            <a:endParaRPr lang="sv-SE" dirty="0">
              <a:solidFill>
                <a:srgbClr val="0070C0"/>
              </a:solidFill>
            </a:endParaRPr>
          </a:p>
          <a:p>
            <a:endParaRPr lang="sv-SE" dirty="0"/>
          </a:p>
          <a:p>
            <a:pPr lvl="0" hangingPunct="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563271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F168FF-48E6-4639-981C-FA97612918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7625" y="365126"/>
            <a:ext cx="11622157" cy="837510"/>
          </a:xfrm>
        </p:spPr>
        <p:txBody>
          <a:bodyPr>
            <a:normAutofit/>
          </a:bodyPr>
          <a:lstStyle/>
          <a:p>
            <a:r>
              <a:rPr lang="en-US" dirty="0"/>
              <a:t>RLM</a:t>
            </a:r>
            <a:endParaRPr lang="sv-SE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CF4BC9FF-B9B1-4FEF-82F7-412C3557C555}"/>
              </a:ext>
            </a:extLst>
          </p:cNvPr>
          <p:cNvSpPr txBox="1">
            <a:spLocks/>
          </p:cNvSpPr>
          <p:nvPr/>
        </p:nvSpPr>
        <p:spPr>
          <a:xfrm>
            <a:off x="559904" y="1540564"/>
            <a:ext cx="11449878" cy="49523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hangingPunct="0"/>
            <a:r>
              <a:rPr lang="en-US" dirty="0"/>
              <a:t>The RLM requirements under CCA in clause 8.1A apply regardless of whether </a:t>
            </a:r>
            <a:r>
              <a:rPr lang="en-US" i="1" dirty="0"/>
              <a:t>CO-</a:t>
            </a:r>
            <a:r>
              <a:rPr lang="en-US" i="1" dirty="0" err="1"/>
              <a:t>DurationPerCell</a:t>
            </a:r>
            <a:r>
              <a:rPr lang="en-US" dirty="0"/>
              <a:t> is configured or not [TS 38.213]</a:t>
            </a:r>
          </a:p>
          <a:p>
            <a:pPr lvl="1" hangingPunct="0"/>
            <a:r>
              <a:rPr lang="en-US" dirty="0"/>
              <a:t>No need to explicitly capture this in TS 38.133</a:t>
            </a:r>
            <a:endParaRPr lang="sv-SE" dirty="0"/>
          </a:p>
          <a:p>
            <a:pPr marL="457200" lvl="1" indent="0">
              <a:buFont typeface="Arial" panose="020B0604020202020204" pitchFamily="34" charset="0"/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23302573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F168FF-48E6-4639-981C-FA97612918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7625" y="365126"/>
            <a:ext cx="11622157" cy="837510"/>
          </a:xfrm>
        </p:spPr>
        <p:txBody>
          <a:bodyPr>
            <a:normAutofit/>
          </a:bodyPr>
          <a:lstStyle/>
          <a:p>
            <a:r>
              <a:rPr lang="en-US" dirty="0"/>
              <a:t>Beam Management: Link Recovery</a:t>
            </a:r>
            <a:endParaRPr lang="sv-SE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CF4BC9FF-B9B1-4FEF-82F7-412C3557C555}"/>
              </a:ext>
            </a:extLst>
          </p:cNvPr>
          <p:cNvSpPr txBox="1">
            <a:spLocks/>
          </p:cNvSpPr>
          <p:nvPr/>
        </p:nvSpPr>
        <p:spPr>
          <a:xfrm>
            <a:off x="559904" y="1540564"/>
            <a:ext cx="11449878" cy="49523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hangingPunct="0"/>
            <a:r>
              <a:rPr lang="en-US" dirty="0"/>
              <a:t>The link recovery requirements under CCA in clause 8.5A apply regardless of whether </a:t>
            </a:r>
            <a:r>
              <a:rPr lang="en-US" i="1" dirty="0"/>
              <a:t>CO-</a:t>
            </a:r>
            <a:r>
              <a:rPr lang="en-US" i="1" dirty="0" err="1"/>
              <a:t>DurationPerCell</a:t>
            </a:r>
            <a:r>
              <a:rPr lang="en-US" dirty="0"/>
              <a:t> is configured or not [TS 38.213]</a:t>
            </a:r>
          </a:p>
          <a:p>
            <a:pPr lvl="1" hangingPunct="0"/>
            <a:r>
              <a:rPr lang="en-US" dirty="0"/>
              <a:t>No need to explicitly capture this in TS 38.133</a:t>
            </a:r>
          </a:p>
          <a:p>
            <a:pPr lvl="1" hangingPunct="0"/>
            <a:endParaRPr lang="sv-SE" dirty="0"/>
          </a:p>
          <a:p>
            <a:pPr marL="457200" lvl="1" indent="0">
              <a:buFont typeface="Arial" panose="020B0604020202020204" pitchFamily="34" charset="0"/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59382956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F168FF-48E6-4639-981C-FA97612918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7625" y="365126"/>
            <a:ext cx="11622157" cy="837510"/>
          </a:xfrm>
        </p:spPr>
        <p:txBody>
          <a:bodyPr>
            <a:normAutofit/>
          </a:bodyPr>
          <a:lstStyle/>
          <a:p>
            <a:r>
              <a:rPr lang="en-US" dirty="0"/>
              <a:t>Measurement Requirements: L1-RSRP</a:t>
            </a:r>
            <a:endParaRPr lang="sv-SE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CF4BC9FF-B9B1-4FEF-82F7-412C3557C555}"/>
              </a:ext>
            </a:extLst>
          </p:cNvPr>
          <p:cNvSpPr txBox="1">
            <a:spLocks/>
          </p:cNvSpPr>
          <p:nvPr/>
        </p:nvSpPr>
        <p:spPr>
          <a:xfrm>
            <a:off x="559904" y="1540564"/>
            <a:ext cx="11449878" cy="49523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hangingPunct="0"/>
            <a:r>
              <a:rPr lang="en-GB" dirty="0"/>
              <a:t>Semi-persistent L1-RSRP measurement reporting</a:t>
            </a:r>
          </a:p>
          <a:p>
            <a:pPr lvl="1" hangingPunct="0"/>
            <a:r>
              <a:rPr lang="en-GB" dirty="0">
                <a:solidFill>
                  <a:srgbClr val="00B050"/>
                </a:solidFill>
              </a:rPr>
              <a:t>Capture the following sentence in TS38.133 9.5A.3.2:</a:t>
            </a:r>
            <a:endParaRPr lang="sv-SE" dirty="0">
              <a:solidFill>
                <a:srgbClr val="00B050"/>
              </a:solidFill>
            </a:endParaRPr>
          </a:p>
          <a:p>
            <a:pPr lvl="2" hangingPunct="0"/>
            <a:r>
              <a:rPr lang="en-GB" dirty="0">
                <a:solidFill>
                  <a:srgbClr val="00B050"/>
                </a:solidFill>
              </a:rPr>
              <a:t>When CCA is used on target frequency, the UE shall stop semi-persistent L1-RSRP measurement reports on PUCCH, when the UE cannot transmit a PUCCH with HARQ-ACK information in slot n corresponding to the PDSCH carrying the deactivation command</a:t>
            </a:r>
            <a:endParaRPr lang="sv-SE" dirty="0">
              <a:solidFill>
                <a:srgbClr val="00B050"/>
              </a:solidFill>
            </a:endParaRPr>
          </a:p>
          <a:p>
            <a:pPr lvl="0" hangingPunct="0"/>
            <a:r>
              <a:rPr lang="en-US" dirty="0"/>
              <a:t>The L1-RSRP requirements under CCA in clause 9.5A apply regardless of whether </a:t>
            </a:r>
            <a:r>
              <a:rPr lang="en-US" i="1" dirty="0"/>
              <a:t>CO-</a:t>
            </a:r>
            <a:r>
              <a:rPr lang="en-US" i="1" dirty="0" err="1"/>
              <a:t>DurationPerCell</a:t>
            </a:r>
            <a:r>
              <a:rPr lang="en-US" dirty="0"/>
              <a:t> is configured or not [TS 38.213]</a:t>
            </a:r>
          </a:p>
          <a:p>
            <a:pPr lvl="1" hangingPunct="0"/>
            <a:r>
              <a:rPr lang="en-US" dirty="0"/>
              <a:t>No need to explicitly capture this in TS 38.133</a:t>
            </a:r>
            <a:endParaRPr lang="sv-SE" dirty="0"/>
          </a:p>
          <a:p>
            <a:pPr marL="457200" lvl="1" indent="0" hangingPunct="0">
              <a:buNone/>
            </a:pPr>
            <a:endParaRPr lang="en-GB" dirty="0">
              <a:solidFill>
                <a:srgbClr val="00B050"/>
              </a:solidFill>
            </a:endParaRPr>
          </a:p>
          <a:p>
            <a:pPr marL="457200" lvl="1" indent="0">
              <a:buFont typeface="Arial" panose="020B0604020202020204" pitchFamily="34" charset="0"/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3151431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F168FF-48E6-4639-981C-FA97612918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7625" y="365126"/>
            <a:ext cx="11622157" cy="837510"/>
          </a:xfrm>
        </p:spPr>
        <p:txBody>
          <a:bodyPr>
            <a:normAutofit/>
          </a:bodyPr>
          <a:lstStyle/>
          <a:p>
            <a:r>
              <a:rPr lang="en-US" dirty="0"/>
              <a:t>Measurement Requirements: SFTD</a:t>
            </a:r>
            <a:endParaRPr lang="sv-SE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CF4BC9FF-B9B1-4FEF-82F7-412C3557C555}"/>
              </a:ext>
            </a:extLst>
          </p:cNvPr>
          <p:cNvSpPr txBox="1">
            <a:spLocks/>
          </p:cNvSpPr>
          <p:nvPr/>
        </p:nvSpPr>
        <p:spPr>
          <a:xfrm>
            <a:off x="559904" y="1540564"/>
            <a:ext cx="11449878" cy="49523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/>
              <a:t>NR-U bands in SFTD accuracy requirements in TS 36.133:</a:t>
            </a:r>
          </a:p>
          <a:p>
            <a:pPr lvl="1"/>
            <a:r>
              <a:rPr lang="en-US" dirty="0"/>
              <a:t>Add NR unlicensed bands to SFTD accuracy requirements in TS 36.133 clause 9.1.27</a:t>
            </a:r>
            <a:endParaRPr lang="sv-SE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553417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F168FF-48E6-4639-981C-FA97612918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7625" y="365126"/>
            <a:ext cx="11622157" cy="837510"/>
          </a:xfrm>
        </p:spPr>
        <p:txBody>
          <a:bodyPr>
            <a:normAutofit/>
          </a:bodyPr>
          <a:lstStyle/>
          <a:p>
            <a:r>
              <a:rPr lang="en-US" dirty="0"/>
              <a:t>Measurement Requirements: CSSF</a:t>
            </a:r>
            <a:endParaRPr lang="sv-SE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CF4BC9FF-B9B1-4FEF-82F7-412C3557C555}"/>
              </a:ext>
            </a:extLst>
          </p:cNvPr>
          <p:cNvSpPr txBox="1">
            <a:spLocks/>
          </p:cNvSpPr>
          <p:nvPr/>
        </p:nvSpPr>
        <p:spPr>
          <a:xfrm>
            <a:off x="559904" y="1540564"/>
            <a:ext cx="11449878" cy="49523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/>
              <a:t>CSSF outside measurement gaps for carrier frequency with CCA</a:t>
            </a:r>
            <a:endParaRPr lang="en-US" dirty="0"/>
          </a:p>
          <a:p>
            <a:pPr lvl="1"/>
            <a:r>
              <a:rPr lang="en-US" dirty="0">
                <a:solidFill>
                  <a:srgbClr val="00B050"/>
                </a:solidFill>
              </a:rPr>
              <a:t>CSSF outside gaps (</a:t>
            </a:r>
            <a:r>
              <a:rPr lang="en-US" dirty="0" err="1">
                <a:solidFill>
                  <a:srgbClr val="00B050"/>
                </a:solidFill>
              </a:rPr>
              <a:t>CSSF</a:t>
            </a:r>
            <a:r>
              <a:rPr lang="en-US" baseline="-25000" dirty="0" err="1">
                <a:solidFill>
                  <a:srgbClr val="00B050"/>
                </a:solidFill>
              </a:rPr>
              <a:t>outside_gap,i</a:t>
            </a:r>
            <a:r>
              <a:rPr lang="en-US" baseline="-25000" dirty="0">
                <a:solidFill>
                  <a:srgbClr val="00B050"/>
                </a:solidFill>
              </a:rPr>
              <a:t> </a:t>
            </a:r>
            <a:r>
              <a:rPr lang="en-US" dirty="0">
                <a:solidFill>
                  <a:srgbClr val="00B050"/>
                </a:solidFill>
              </a:rPr>
              <a:t>) should increase by one if one MO configured both RMTC (for RSSI measurement) and SMTC (for SSB-based measurement)</a:t>
            </a:r>
          </a:p>
          <a:p>
            <a:r>
              <a:rPr lang="en-GB" dirty="0"/>
              <a:t>CSSF within measurement gaps for carrier frequency with CCA</a:t>
            </a:r>
            <a:endParaRPr lang="en-US" dirty="0"/>
          </a:p>
          <a:p>
            <a:pPr lvl="1" hangingPunct="0"/>
            <a:r>
              <a:rPr lang="en-US" dirty="0">
                <a:solidFill>
                  <a:srgbClr val="00B050"/>
                </a:solidFill>
              </a:rPr>
              <a:t>CSSF within measurement gaps (</a:t>
            </a:r>
            <a:r>
              <a:rPr lang="en-US" dirty="0" err="1">
                <a:solidFill>
                  <a:srgbClr val="00B050"/>
                </a:solidFill>
              </a:rPr>
              <a:t>CSSF</a:t>
            </a:r>
            <a:r>
              <a:rPr lang="en-US" baseline="-25000" dirty="0" err="1">
                <a:solidFill>
                  <a:srgbClr val="00B050"/>
                </a:solidFill>
              </a:rPr>
              <a:t>within_gap,i</a:t>
            </a:r>
            <a:r>
              <a:rPr lang="en-US" baseline="-25000" dirty="0">
                <a:solidFill>
                  <a:srgbClr val="00B050"/>
                </a:solidFill>
              </a:rPr>
              <a:t> </a:t>
            </a:r>
            <a:r>
              <a:rPr lang="en-US" dirty="0">
                <a:solidFill>
                  <a:srgbClr val="00B050"/>
                </a:solidFill>
              </a:rPr>
              <a:t>) needs also to be adapted to account for inter-frequency RSSI/CO measurements and intra-frequency RSSI/CO measurements with gaps</a:t>
            </a:r>
            <a:endParaRPr lang="sv-SE" dirty="0">
              <a:solidFill>
                <a:srgbClr val="00B050"/>
              </a:solidFill>
            </a:endParaRPr>
          </a:p>
          <a:p>
            <a:pPr lvl="1" hangingPunct="0"/>
            <a:r>
              <a:rPr lang="en-US" dirty="0">
                <a:solidFill>
                  <a:srgbClr val="00B050"/>
                </a:solidFill>
              </a:rPr>
              <a:t>Regarding the CSSF within measurement gaps (</a:t>
            </a:r>
            <a:r>
              <a:rPr lang="en-US" dirty="0" err="1">
                <a:solidFill>
                  <a:srgbClr val="00B050"/>
                </a:solidFill>
              </a:rPr>
              <a:t>CSSF</a:t>
            </a:r>
            <a:r>
              <a:rPr lang="en-US" baseline="-25000" dirty="0" err="1">
                <a:solidFill>
                  <a:srgbClr val="00B050"/>
                </a:solidFill>
              </a:rPr>
              <a:t>within_gap,i</a:t>
            </a:r>
            <a:r>
              <a:rPr lang="en-US" baseline="-25000" dirty="0">
                <a:solidFill>
                  <a:srgbClr val="00B050"/>
                </a:solidFill>
              </a:rPr>
              <a:t> </a:t>
            </a:r>
            <a:r>
              <a:rPr lang="en-US" dirty="0">
                <a:solidFill>
                  <a:srgbClr val="00B050"/>
                </a:solidFill>
              </a:rPr>
              <a:t>), a MO should be counted twice, if the MO is configured with both RMTC and SMTC which are candidates to be measured in gap j where the measurement object i is also a candidate</a:t>
            </a:r>
            <a:endParaRPr lang="sv-SE" dirty="0">
              <a:solidFill>
                <a:srgbClr val="00B050"/>
              </a:solidFill>
            </a:endParaRP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91823511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F168FF-48E6-4639-981C-FA97612918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7625" y="365126"/>
            <a:ext cx="11622157" cy="837510"/>
          </a:xfrm>
        </p:spPr>
        <p:txBody>
          <a:bodyPr>
            <a:normAutofit/>
          </a:bodyPr>
          <a:lstStyle/>
          <a:p>
            <a:r>
              <a:rPr lang="en-US" dirty="0"/>
              <a:t>Other</a:t>
            </a:r>
            <a:endParaRPr lang="sv-SE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CF4BC9FF-B9B1-4FEF-82F7-412C3557C555}"/>
              </a:ext>
            </a:extLst>
          </p:cNvPr>
          <p:cNvSpPr txBox="1">
            <a:spLocks/>
          </p:cNvSpPr>
          <p:nvPr/>
        </p:nvSpPr>
        <p:spPr>
          <a:xfrm>
            <a:off x="559904" y="1540564"/>
            <a:ext cx="11449878" cy="49523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PL-RS switching for Rel-16 NR-U</a:t>
            </a:r>
          </a:p>
          <a:p>
            <a:pPr lvl="1"/>
            <a:r>
              <a:rPr lang="en-US" dirty="0">
                <a:solidFill>
                  <a:srgbClr val="00B050"/>
                </a:solidFill>
              </a:rPr>
              <a:t>Do not include RRM requirements for PL-RS switching in Rel-16 NR-U</a:t>
            </a:r>
          </a:p>
          <a:p>
            <a:r>
              <a:rPr lang="en-US" dirty="0"/>
              <a:t>Rel-16 CGI reading for Rel-16 NR-U</a:t>
            </a:r>
          </a:p>
          <a:p>
            <a:pPr lvl="1"/>
            <a:r>
              <a:rPr lang="en-US" dirty="0">
                <a:solidFill>
                  <a:srgbClr val="00B050"/>
                </a:solidFill>
              </a:rPr>
              <a:t>Do not include RRM requirements for the Rel-16 CGI reading feature in Rel-16 NR-U</a:t>
            </a:r>
            <a:endParaRPr lang="sv-SE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88779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5E4D6F-3261-416A-816D-8F5A869D58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7626" y="1023730"/>
            <a:ext cx="11449878" cy="561560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sv-SE" sz="5000" dirty="0">
                <a:solidFill>
                  <a:srgbClr val="0070C0"/>
                </a:solidFill>
              </a:rPr>
              <a:t>Agreements from the 1st GTW session</a:t>
            </a:r>
          </a:p>
          <a:p>
            <a:pPr marL="0" indent="0" algn="ctr">
              <a:buNone/>
            </a:pPr>
            <a:r>
              <a:rPr lang="sv-SE" sz="5000" dirty="0">
                <a:solidFill>
                  <a:srgbClr val="00B050"/>
                </a:solidFill>
              </a:rPr>
              <a:t>Agreements from the 1st round</a:t>
            </a:r>
          </a:p>
          <a:p>
            <a:pPr marL="0" indent="0" algn="ctr">
              <a:buNone/>
            </a:pPr>
            <a:r>
              <a:rPr lang="sv-SE" sz="5000" dirty="0"/>
              <a:t>Agreements from the 2nd round</a:t>
            </a:r>
          </a:p>
        </p:txBody>
      </p:sp>
    </p:spTree>
    <p:extLst>
      <p:ext uri="{BB962C8B-B14F-4D97-AF65-F5344CB8AC3E}">
        <p14:creationId xmlns:p14="http://schemas.microsoft.com/office/powerpoint/2010/main" val="12713652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F168FF-48E6-4639-981C-FA97612918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7625" y="365126"/>
            <a:ext cx="11622157" cy="837510"/>
          </a:xfrm>
        </p:spPr>
        <p:txBody>
          <a:bodyPr>
            <a:normAutofit/>
          </a:bodyPr>
          <a:lstStyle/>
          <a:p>
            <a:r>
              <a:rPr lang="en-US" dirty="0"/>
              <a:t>General</a:t>
            </a:r>
            <a:endParaRPr lang="sv-SE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CF4BC9FF-B9B1-4FEF-82F7-412C3557C555}"/>
              </a:ext>
            </a:extLst>
          </p:cNvPr>
          <p:cNvSpPr txBox="1">
            <a:spLocks/>
          </p:cNvSpPr>
          <p:nvPr/>
        </p:nvSpPr>
        <p:spPr>
          <a:xfrm>
            <a:off x="559904" y="1540564"/>
            <a:ext cx="11449878" cy="49523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hangingPunct="0"/>
            <a:endParaRPr lang="en-US" dirty="0">
              <a:solidFill>
                <a:srgbClr val="00B050"/>
              </a:solidFill>
              <a:latin typeface="Calibri (Body)"/>
            </a:endParaRPr>
          </a:p>
          <a:p>
            <a:pPr hangingPunct="0"/>
            <a:endParaRPr lang="en-US" dirty="0"/>
          </a:p>
          <a:p>
            <a:pPr hangingPunct="0"/>
            <a:endParaRPr lang="en-US" dirty="0"/>
          </a:p>
          <a:p>
            <a:pPr marL="457200" lvl="1" indent="0">
              <a:buNone/>
            </a:pPr>
            <a:endParaRPr lang="sv-SE" dirty="0"/>
          </a:p>
          <a:p>
            <a:endParaRPr lang="sv-SE" dirty="0"/>
          </a:p>
          <a:p>
            <a:pPr marL="457200" lvl="1" indent="0">
              <a:buFont typeface="Arial" panose="020B0604020202020204" pitchFamily="34" charset="0"/>
              <a:buNone/>
            </a:pPr>
            <a:endParaRPr lang="sv-SE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1BF02DBC-2B69-428C-A596-BFEE31BC2BCF}"/>
              </a:ext>
            </a:extLst>
          </p:cNvPr>
          <p:cNvSpPr txBox="1">
            <a:spLocks/>
          </p:cNvSpPr>
          <p:nvPr/>
        </p:nvSpPr>
        <p:spPr>
          <a:xfrm>
            <a:off x="447261" y="1398324"/>
            <a:ext cx="11297478" cy="49523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hangingPunct="0"/>
            <a:endParaRPr lang="en-US" dirty="0"/>
          </a:p>
          <a:p>
            <a:pPr hangingPunct="0"/>
            <a:endParaRPr lang="en-US" dirty="0"/>
          </a:p>
          <a:p>
            <a:pPr marL="457200" lvl="1" indent="0">
              <a:buNone/>
            </a:pPr>
            <a:endParaRPr lang="sv-SE" dirty="0"/>
          </a:p>
          <a:p>
            <a:endParaRPr lang="sv-SE" dirty="0"/>
          </a:p>
          <a:p>
            <a:pPr marL="457200" lvl="1" indent="0">
              <a:buFont typeface="Arial" panose="020B0604020202020204" pitchFamily="34" charset="0"/>
              <a:buNone/>
            </a:pPr>
            <a:endParaRPr lang="sv-SE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E177938A-57AE-4E53-9D48-81CC21975813}"/>
              </a:ext>
            </a:extLst>
          </p:cNvPr>
          <p:cNvSpPr txBox="1">
            <a:spLocks/>
          </p:cNvSpPr>
          <p:nvPr/>
        </p:nvSpPr>
        <p:spPr>
          <a:xfrm>
            <a:off x="712304" y="1692964"/>
            <a:ext cx="11145078" cy="4952309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hangingPunct="0"/>
            <a:r>
              <a:rPr lang="sv-SE" dirty="0"/>
              <a:t>Further NR-U terminology clarification</a:t>
            </a:r>
          </a:p>
          <a:p>
            <a:pPr lvl="1"/>
            <a:r>
              <a:rPr lang="en-US" dirty="0"/>
              <a:t>General principles to address the impact of DRX, MGRP, CSSF, etc. on the availability definition:</a:t>
            </a:r>
          </a:p>
          <a:p>
            <a:pPr lvl="2"/>
            <a:r>
              <a:rPr lang="en-US" dirty="0"/>
              <a:t>When configured with measurements in measurement cycles: the UE is not required to determine the availability of SMTC occasions more frequent than once per measurement cycle.</a:t>
            </a:r>
            <a:endParaRPr lang="sv-SE" dirty="0"/>
          </a:p>
          <a:p>
            <a:pPr lvl="2"/>
            <a:r>
              <a:rPr lang="en-US" dirty="0"/>
              <a:t>For measurements in gaps: The UE is not required to determine the availability of SMTC occasions more frequent than once during MGRP.</a:t>
            </a:r>
            <a:endParaRPr lang="sv-SE" dirty="0"/>
          </a:p>
          <a:p>
            <a:pPr lvl="2"/>
            <a:r>
              <a:rPr lang="en-US" dirty="0"/>
              <a:t>For measurement requirements with DRX: the UE is not required to determine the availability of SMTC occasions more frequent than once per DRX cycle.</a:t>
            </a:r>
          </a:p>
          <a:p>
            <a:pPr lvl="2"/>
            <a:r>
              <a:rPr lang="en-GB" dirty="0"/>
              <a:t>For RLM/CBD: The UE is not required to determine the availability of SSB occasions more frequent than once per DRX cycle length, when configured with DRX.</a:t>
            </a:r>
            <a:endParaRPr lang="sv-SE" dirty="0"/>
          </a:p>
          <a:p>
            <a:pPr lvl="2" hangingPunct="0"/>
            <a:r>
              <a:rPr lang="en-US" dirty="0"/>
              <a:t>FFS: how to account CSSF impact</a:t>
            </a:r>
          </a:p>
          <a:p>
            <a:pPr lvl="3" hangingPunct="0"/>
            <a:r>
              <a:rPr lang="en-US" dirty="0"/>
              <a:t>Option 1: For measurement requirements with CSSF: The UE is not required to determine the availability of SMTC occasions more frequent than what is required by CSSF</a:t>
            </a:r>
          </a:p>
          <a:p>
            <a:pPr lvl="2" hangingPunct="0"/>
            <a:r>
              <a:rPr lang="en-US" dirty="0"/>
              <a:t>A common approach (but applicable for the relevant issues among DRX, MGRP, etc.) shall be used for all measurements</a:t>
            </a:r>
            <a:endParaRPr lang="sv-SE" dirty="0"/>
          </a:p>
          <a:p>
            <a:pPr lvl="1" hangingPunct="0"/>
            <a:r>
              <a:rPr lang="en-US" dirty="0"/>
              <a:t>FFS: how to capture the above in 38.133 and the level of details</a:t>
            </a:r>
          </a:p>
          <a:p>
            <a:pPr marL="457200" lvl="1" indent="0">
              <a:buNone/>
            </a:pPr>
            <a:endParaRPr lang="sv-SE" dirty="0"/>
          </a:p>
          <a:p>
            <a:endParaRPr lang="sv-SE" dirty="0"/>
          </a:p>
          <a:p>
            <a:pPr marL="457200" lvl="1" indent="0">
              <a:buFont typeface="Arial" panose="020B0604020202020204" pitchFamily="34" charset="0"/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2201010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F168FF-48E6-4639-981C-FA97612918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7625" y="365126"/>
            <a:ext cx="11622157" cy="837510"/>
          </a:xfrm>
        </p:spPr>
        <p:txBody>
          <a:bodyPr>
            <a:normAutofit/>
          </a:bodyPr>
          <a:lstStyle/>
          <a:p>
            <a:r>
              <a:rPr lang="en-US" dirty="0"/>
              <a:t>Random Access - General</a:t>
            </a:r>
            <a:endParaRPr lang="sv-SE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CF4BC9FF-B9B1-4FEF-82F7-412C3557C555}"/>
              </a:ext>
            </a:extLst>
          </p:cNvPr>
          <p:cNvSpPr txBox="1">
            <a:spLocks/>
          </p:cNvSpPr>
          <p:nvPr/>
        </p:nvSpPr>
        <p:spPr>
          <a:xfrm>
            <a:off x="81280" y="1540564"/>
            <a:ext cx="12110720" cy="49523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hangingPunct="0"/>
            <a:endParaRPr lang="en-US" dirty="0">
              <a:latin typeface="Calibri (Body)"/>
              <a:ea typeface="SimSun" panose="02010600030101010101" pitchFamily="2" charset="-122"/>
            </a:endParaRPr>
          </a:p>
          <a:p>
            <a:pPr hangingPunct="0"/>
            <a:endParaRPr lang="en-US" dirty="0"/>
          </a:p>
          <a:p>
            <a:pPr marL="457200" lvl="1" indent="0">
              <a:buNone/>
            </a:pPr>
            <a:endParaRPr lang="sv-SE" dirty="0"/>
          </a:p>
          <a:p>
            <a:endParaRPr lang="sv-SE" dirty="0"/>
          </a:p>
          <a:p>
            <a:pPr marL="457200" lvl="1" indent="0">
              <a:buFont typeface="Arial" panose="020B0604020202020204" pitchFamily="34" charset="0"/>
              <a:buNone/>
            </a:pPr>
            <a:endParaRPr lang="sv-SE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DA18607B-2F5E-4114-AA4D-89F1703CF26A}"/>
              </a:ext>
            </a:extLst>
          </p:cNvPr>
          <p:cNvSpPr txBox="1">
            <a:spLocks/>
          </p:cNvSpPr>
          <p:nvPr/>
        </p:nvSpPr>
        <p:spPr>
          <a:xfrm>
            <a:off x="182218" y="1540564"/>
            <a:ext cx="11827564" cy="46143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hangingPunct="0"/>
            <a:r>
              <a:rPr lang="en-GB" dirty="0"/>
              <a:t>Supplementary UL</a:t>
            </a:r>
          </a:p>
          <a:p>
            <a:pPr lvl="1" hangingPunct="0"/>
            <a:r>
              <a:rPr lang="en-GB" dirty="0">
                <a:solidFill>
                  <a:srgbClr val="0070C0"/>
                </a:solidFill>
              </a:rPr>
              <a:t>Do not define RRM </a:t>
            </a:r>
            <a:r>
              <a:rPr lang="en-US" dirty="0">
                <a:solidFill>
                  <a:srgbClr val="0070C0"/>
                </a:solidFill>
              </a:rPr>
              <a:t>requirements for random access in supplementary uplink</a:t>
            </a:r>
            <a:endParaRPr lang="sv-SE" dirty="0">
              <a:solidFill>
                <a:srgbClr val="0070C0"/>
              </a:solidFill>
            </a:endParaRPr>
          </a:p>
          <a:p>
            <a:pPr lvl="2" hangingPunct="0"/>
            <a:r>
              <a:rPr lang="en-US" dirty="0">
                <a:solidFill>
                  <a:srgbClr val="0070C0"/>
                </a:solidFill>
              </a:rPr>
              <a:t>Note: The respective requirements can be discussed in the future when the corresponding RF band combinations including NR-U and SUL are introduced and also subject to the outcome of RAN1 discussion</a:t>
            </a:r>
          </a:p>
          <a:p>
            <a:pPr hangingPunct="0"/>
            <a:r>
              <a:rPr lang="en-US" dirty="0"/>
              <a:t>Specification structure for RA requirements in 38.133</a:t>
            </a:r>
          </a:p>
          <a:p>
            <a:pPr lvl="1" hangingPunct="0"/>
            <a:r>
              <a:rPr lang="en-GB" dirty="0">
                <a:solidFill>
                  <a:srgbClr val="00B050"/>
                </a:solidFill>
              </a:rPr>
              <a:t>The specification structure for clause 6.2.2A shall follow the structure of clause 6.2.2, but unnecessary sections can be omitted (do not use void for this purpose)</a:t>
            </a:r>
            <a:endParaRPr lang="en-US" dirty="0">
              <a:solidFill>
                <a:srgbClr val="00B050"/>
              </a:solidFill>
            </a:endParaRPr>
          </a:p>
          <a:p>
            <a:pPr lvl="0" hangingPunct="0"/>
            <a:endParaRPr lang="sv-SE" dirty="0"/>
          </a:p>
          <a:p>
            <a:endParaRPr lang="sv-SE" dirty="0"/>
          </a:p>
          <a:p>
            <a:pPr marL="457200" lvl="1" indent="0">
              <a:buFont typeface="Arial" panose="020B0604020202020204" pitchFamily="34" charset="0"/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7453519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F168FF-48E6-4639-981C-FA97612918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7625" y="365126"/>
            <a:ext cx="11622157" cy="837510"/>
          </a:xfrm>
        </p:spPr>
        <p:txBody>
          <a:bodyPr>
            <a:normAutofit/>
          </a:bodyPr>
          <a:lstStyle/>
          <a:p>
            <a:r>
              <a:rPr lang="en-US" dirty="0"/>
              <a:t>Random Access – 2-step RA</a:t>
            </a:r>
            <a:endParaRPr lang="sv-SE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CF4BC9FF-B9B1-4FEF-82F7-412C3557C555}"/>
              </a:ext>
            </a:extLst>
          </p:cNvPr>
          <p:cNvSpPr txBox="1">
            <a:spLocks/>
          </p:cNvSpPr>
          <p:nvPr/>
        </p:nvSpPr>
        <p:spPr>
          <a:xfrm>
            <a:off x="81280" y="1540564"/>
            <a:ext cx="12110720" cy="49523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hangingPunct="0"/>
            <a:endParaRPr lang="en-US" dirty="0">
              <a:latin typeface="Calibri (Body)"/>
              <a:ea typeface="SimSun" panose="02010600030101010101" pitchFamily="2" charset="-122"/>
            </a:endParaRPr>
          </a:p>
          <a:p>
            <a:pPr hangingPunct="0"/>
            <a:endParaRPr lang="en-US" dirty="0"/>
          </a:p>
          <a:p>
            <a:pPr marL="457200" lvl="1" indent="0">
              <a:buNone/>
            </a:pPr>
            <a:endParaRPr lang="sv-SE" dirty="0"/>
          </a:p>
          <a:p>
            <a:endParaRPr lang="sv-SE" dirty="0"/>
          </a:p>
          <a:p>
            <a:pPr marL="457200" lvl="1" indent="0">
              <a:buFont typeface="Arial" panose="020B0604020202020204" pitchFamily="34" charset="0"/>
              <a:buNone/>
            </a:pPr>
            <a:endParaRPr lang="sv-SE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DA18607B-2F5E-4114-AA4D-89F1703CF26A}"/>
              </a:ext>
            </a:extLst>
          </p:cNvPr>
          <p:cNvSpPr txBox="1">
            <a:spLocks/>
          </p:cNvSpPr>
          <p:nvPr/>
        </p:nvSpPr>
        <p:spPr>
          <a:xfrm>
            <a:off x="182218" y="1202636"/>
            <a:ext cx="11827564" cy="49523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hangingPunct="0"/>
            <a:r>
              <a:rPr lang="en-GB" dirty="0">
                <a:solidFill>
                  <a:srgbClr val="0070C0"/>
                </a:solidFill>
              </a:rPr>
              <a:t>Define requirements for 2-step RA in Rel-16 NR-U</a:t>
            </a:r>
          </a:p>
          <a:p>
            <a:pPr hangingPunct="0"/>
            <a:r>
              <a:rPr lang="en-US" dirty="0"/>
              <a:t>Specification structure</a:t>
            </a:r>
          </a:p>
          <a:p>
            <a:pPr lvl="1" hangingPunct="0"/>
            <a:r>
              <a:rPr lang="en-US" dirty="0"/>
              <a:t>Create section 6.2.2A.3 for 2-step RA in NR-U</a:t>
            </a:r>
          </a:p>
          <a:p>
            <a:pPr lvl="2"/>
            <a:r>
              <a:rPr lang="en-GB" dirty="0"/>
              <a:t>6.2.2A.3 Requirements for 2-step RA type</a:t>
            </a:r>
            <a:endParaRPr lang="sv-SE" dirty="0"/>
          </a:p>
          <a:p>
            <a:pPr lvl="3"/>
            <a:r>
              <a:rPr lang="en-GB" dirty="0"/>
              <a:t>6.2.2A.3.1 Contention based random access</a:t>
            </a:r>
            <a:endParaRPr lang="sv-SE" dirty="0"/>
          </a:p>
          <a:p>
            <a:pPr lvl="4"/>
            <a:r>
              <a:rPr lang="en-GB" dirty="0"/>
              <a:t>6.2.2A.3.1.1 Correct behaviour when transmitting </a:t>
            </a:r>
            <a:r>
              <a:rPr lang="en-GB" dirty="0" err="1"/>
              <a:t>MsgA</a:t>
            </a:r>
            <a:endParaRPr lang="sv-SE" dirty="0"/>
          </a:p>
          <a:p>
            <a:pPr lvl="4"/>
            <a:r>
              <a:rPr lang="en-GB" dirty="0"/>
              <a:t>6.2.2A.3.1.2 Correct behaviour when receiving </a:t>
            </a:r>
            <a:r>
              <a:rPr lang="en-GB" dirty="0" err="1"/>
              <a:t>MsgB</a:t>
            </a:r>
            <a:endParaRPr lang="sv-SE" dirty="0"/>
          </a:p>
          <a:p>
            <a:pPr lvl="4"/>
            <a:r>
              <a:rPr lang="en-GB" dirty="0"/>
              <a:t>6.2.2A.3.1.3 Correct behaviour when not receiving </a:t>
            </a:r>
            <a:r>
              <a:rPr lang="en-GB" dirty="0" err="1"/>
              <a:t>MsgB</a:t>
            </a:r>
            <a:endParaRPr lang="sv-SE" dirty="0"/>
          </a:p>
          <a:p>
            <a:pPr lvl="3"/>
            <a:r>
              <a:rPr lang="en-GB" dirty="0"/>
              <a:t>6.2.2A.3.2 Non-contention based random access</a:t>
            </a:r>
            <a:endParaRPr lang="sv-SE" dirty="0"/>
          </a:p>
          <a:p>
            <a:pPr lvl="4"/>
            <a:r>
              <a:rPr lang="en-GB" dirty="0"/>
              <a:t>6.2.2A.3.2.1 Correct behaviour when transmitting </a:t>
            </a:r>
            <a:r>
              <a:rPr lang="en-GB" dirty="0" err="1"/>
              <a:t>MsgA</a:t>
            </a:r>
            <a:endParaRPr lang="sv-SE" dirty="0"/>
          </a:p>
          <a:p>
            <a:pPr lvl="4"/>
            <a:r>
              <a:rPr lang="en-GB" dirty="0"/>
              <a:t>6.2.2A.3.2.2 Correct behaviour when receiving </a:t>
            </a:r>
            <a:r>
              <a:rPr lang="en-GB" dirty="0" err="1"/>
              <a:t>MsgB</a:t>
            </a:r>
            <a:r>
              <a:rPr lang="en-GB" dirty="0"/>
              <a:t> </a:t>
            </a:r>
            <a:endParaRPr lang="sv-SE" dirty="0"/>
          </a:p>
          <a:p>
            <a:pPr lvl="4"/>
            <a:r>
              <a:rPr lang="en-GB" dirty="0"/>
              <a:t>6.2.2A.3.2.3 Correct behaviour when not receiving </a:t>
            </a:r>
            <a:r>
              <a:rPr lang="en-GB" dirty="0" err="1"/>
              <a:t>MsgB</a:t>
            </a:r>
            <a:endParaRPr lang="sv-SE" dirty="0">
              <a:solidFill>
                <a:srgbClr val="0070C0"/>
              </a:solidFill>
            </a:endParaRPr>
          </a:p>
          <a:p>
            <a:pPr lvl="0" hangingPunct="0"/>
            <a:endParaRPr lang="sv-SE" dirty="0"/>
          </a:p>
          <a:p>
            <a:endParaRPr lang="sv-SE" dirty="0"/>
          </a:p>
          <a:p>
            <a:pPr marL="457200" lvl="1" indent="0">
              <a:buFont typeface="Arial" panose="020B0604020202020204" pitchFamily="34" charset="0"/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8746790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F168FF-48E6-4639-981C-FA97612918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7625" y="365126"/>
            <a:ext cx="11622157" cy="837510"/>
          </a:xfrm>
        </p:spPr>
        <p:txBody>
          <a:bodyPr>
            <a:normAutofit/>
          </a:bodyPr>
          <a:lstStyle/>
          <a:p>
            <a:r>
              <a:rPr lang="en-US" dirty="0"/>
              <a:t>Random Access – 2-step RA (cont.)</a:t>
            </a:r>
            <a:endParaRPr lang="sv-SE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CF4BC9FF-B9B1-4FEF-82F7-412C3557C555}"/>
              </a:ext>
            </a:extLst>
          </p:cNvPr>
          <p:cNvSpPr txBox="1">
            <a:spLocks/>
          </p:cNvSpPr>
          <p:nvPr/>
        </p:nvSpPr>
        <p:spPr>
          <a:xfrm>
            <a:off x="81280" y="1540564"/>
            <a:ext cx="12110720" cy="49523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hangingPunct="0"/>
            <a:endParaRPr lang="en-US" dirty="0">
              <a:latin typeface="Calibri (Body)"/>
              <a:ea typeface="SimSun" panose="02010600030101010101" pitchFamily="2" charset="-122"/>
            </a:endParaRPr>
          </a:p>
          <a:p>
            <a:pPr hangingPunct="0"/>
            <a:endParaRPr lang="en-US" dirty="0"/>
          </a:p>
          <a:p>
            <a:pPr marL="457200" lvl="1" indent="0">
              <a:buNone/>
            </a:pPr>
            <a:endParaRPr lang="sv-SE" dirty="0"/>
          </a:p>
          <a:p>
            <a:endParaRPr lang="sv-SE" dirty="0"/>
          </a:p>
          <a:p>
            <a:pPr marL="457200" lvl="1" indent="0">
              <a:buFont typeface="Arial" panose="020B0604020202020204" pitchFamily="34" charset="0"/>
              <a:buNone/>
            </a:pPr>
            <a:endParaRPr lang="sv-SE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DA18607B-2F5E-4114-AA4D-89F1703CF26A}"/>
              </a:ext>
            </a:extLst>
          </p:cNvPr>
          <p:cNvSpPr txBox="1">
            <a:spLocks/>
          </p:cNvSpPr>
          <p:nvPr/>
        </p:nvSpPr>
        <p:spPr>
          <a:xfrm>
            <a:off x="182218" y="1649676"/>
            <a:ext cx="11827564" cy="4952309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hangingPunct="0"/>
            <a:r>
              <a:rPr lang="en-GB" dirty="0"/>
              <a:t>UE behaviour with respect to </a:t>
            </a:r>
            <a:r>
              <a:rPr lang="en-GB" i="1" dirty="0" err="1"/>
              <a:t>lbt-FailureRecoveryConfig</a:t>
            </a:r>
            <a:r>
              <a:rPr lang="en-GB" i="1" dirty="0"/>
              <a:t>:</a:t>
            </a:r>
            <a:endParaRPr lang="en-GB" dirty="0">
              <a:solidFill>
                <a:srgbClr val="0070C0"/>
              </a:solidFill>
            </a:endParaRPr>
          </a:p>
          <a:p>
            <a:pPr lvl="1" fontAlgn="ctr" hangingPunct="0"/>
            <a:r>
              <a:rPr lang="en-US" dirty="0"/>
              <a:t>When </a:t>
            </a:r>
            <a:r>
              <a:rPr lang="en-US" i="1" dirty="0" err="1"/>
              <a:t>lbt-FailureRecoveryConfig</a:t>
            </a:r>
            <a:r>
              <a:rPr lang="en-US" dirty="0"/>
              <a:t> is configured and is capable of </a:t>
            </a:r>
            <a:r>
              <a:rPr lang="en-US" i="1" dirty="0"/>
              <a:t>ul-LBT-</a:t>
            </a:r>
            <a:r>
              <a:rPr lang="en-US" i="1" dirty="0" err="1"/>
              <a:t>FailureDetectionRecovery</a:t>
            </a:r>
            <a:r>
              <a:rPr lang="en-US" dirty="0"/>
              <a:t> [2]:</a:t>
            </a:r>
            <a:endParaRPr lang="sv-SE" dirty="0"/>
          </a:p>
          <a:p>
            <a:pPr lvl="2" fontAlgn="ctr" hangingPunct="0"/>
            <a:r>
              <a:rPr lang="en-US" dirty="0"/>
              <a:t>The UE shall perform LBT failure detection and recovery procedure as outlined in Clause 5.21.2 of TS 38.321.</a:t>
            </a:r>
            <a:endParaRPr lang="sv-SE" dirty="0"/>
          </a:p>
          <a:p>
            <a:pPr lvl="2" fontAlgn="ctr"/>
            <a:r>
              <a:rPr lang="en-US" dirty="0"/>
              <a:t>For 2-step RA, if UL LBT failure is indicated by the lower layers for a Random-Access Preamble transmission, the UE shall:</a:t>
            </a:r>
            <a:endParaRPr lang="sv-SE" dirty="0"/>
          </a:p>
          <a:p>
            <a:pPr lvl="3" fontAlgn="ctr"/>
            <a:r>
              <a:rPr lang="en-US" dirty="0"/>
              <a:t>Cancel the transmission of the </a:t>
            </a:r>
            <a:r>
              <a:rPr lang="en-US" dirty="0" err="1"/>
              <a:t>msgA</a:t>
            </a:r>
            <a:r>
              <a:rPr lang="en-US" dirty="0"/>
              <a:t> payload on the associated PUSCH resource </a:t>
            </a:r>
            <a:endParaRPr lang="sv-SE" dirty="0"/>
          </a:p>
          <a:p>
            <a:pPr lvl="3" fontAlgn="ctr"/>
            <a:r>
              <a:rPr lang="en-US" dirty="0"/>
              <a:t>Perform the Random-Access Selection procedure and as specified in Clause 5.1.2a of TS 38.321 for 2-step RA.</a:t>
            </a:r>
            <a:endParaRPr lang="sv-SE" dirty="0"/>
          </a:p>
          <a:p>
            <a:pPr lvl="1" fontAlgn="ctr"/>
            <a:r>
              <a:rPr lang="en-US" dirty="0"/>
              <a:t>When </a:t>
            </a:r>
            <a:r>
              <a:rPr lang="en-US" i="1" dirty="0" err="1"/>
              <a:t>lbt-FailureRecoveryConfig</a:t>
            </a:r>
            <a:r>
              <a:rPr lang="en-US" dirty="0"/>
              <a:t> is not configured or is not capable of </a:t>
            </a:r>
            <a:r>
              <a:rPr lang="en-US" i="1" dirty="0"/>
              <a:t>ul-LBT-</a:t>
            </a:r>
            <a:r>
              <a:rPr lang="en-US" i="1" dirty="0" err="1"/>
              <a:t>FailureDetectionRecovery</a:t>
            </a:r>
            <a:r>
              <a:rPr lang="en-US" dirty="0"/>
              <a:t> [2]:</a:t>
            </a:r>
            <a:endParaRPr lang="sv-SE" dirty="0"/>
          </a:p>
          <a:p>
            <a:pPr lvl="2" fontAlgn="ctr"/>
            <a:r>
              <a:rPr lang="en-US" dirty="0"/>
              <a:t>For 2-step RA, if UL LBT failure is indicated by the lower layers, the UE shall </a:t>
            </a:r>
            <a:endParaRPr lang="sv-SE" dirty="0"/>
          </a:p>
          <a:p>
            <a:pPr lvl="3" fontAlgn="ctr"/>
            <a:r>
              <a:rPr lang="en-US" dirty="0"/>
              <a:t>Cancel the transmission of the </a:t>
            </a:r>
            <a:r>
              <a:rPr lang="en-US" dirty="0" err="1"/>
              <a:t>msgA</a:t>
            </a:r>
            <a:r>
              <a:rPr lang="en-US" dirty="0"/>
              <a:t> payload on the associated PUSCH resource </a:t>
            </a:r>
            <a:endParaRPr lang="sv-SE" dirty="0"/>
          </a:p>
          <a:p>
            <a:pPr lvl="3" fontAlgn="ctr"/>
            <a:r>
              <a:rPr lang="en-US" dirty="0"/>
              <a:t>Increment the PREAMBLE_TRANSMISSION_COUNTER by 1</a:t>
            </a:r>
            <a:endParaRPr lang="sv-SE" dirty="0"/>
          </a:p>
          <a:p>
            <a:pPr lvl="3" fontAlgn="ctr"/>
            <a:r>
              <a:rPr lang="en-US" dirty="0"/>
              <a:t>The UE shall again perform the Random Access Resource selection procedure if PREAMBLE_TRANSMISSION_COUNTER &lt; </a:t>
            </a:r>
            <a:r>
              <a:rPr lang="en-US" i="1" dirty="0" err="1"/>
              <a:t>preambleTransMax</a:t>
            </a:r>
            <a:r>
              <a:rPr lang="en-US" dirty="0"/>
              <a:t> + 1, as specified in clause 5.1.3a in TS38.321.</a:t>
            </a:r>
            <a:endParaRPr lang="sv-SE" dirty="0"/>
          </a:p>
          <a:p>
            <a:pPr lvl="3" fontAlgn="ctr"/>
            <a:r>
              <a:rPr lang="en-US" dirty="0"/>
              <a:t>If the Random Access Procedure is not complete and the UE is configured with </a:t>
            </a:r>
            <a:r>
              <a:rPr lang="en-US" i="1" dirty="0" err="1"/>
              <a:t>msgA-TransMax</a:t>
            </a:r>
            <a:r>
              <a:rPr lang="en-US" dirty="0"/>
              <a:t> then, as specified in clause 5.1.3a in TS 38.321 [7], the UE shall perform the Random Access Resource selection procedure with 4-step RA type provided that PREAMBLE_TRANSMISSION_COUNTER = </a:t>
            </a:r>
            <a:r>
              <a:rPr lang="en-US" i="1" dirty="0" err="1"/>
              <a:t>msgA-TransMax</a:t>
            </a:r>
            <a:r>
              <a:rPr lang="en-US" dirty="0"/>
              <a:t> + 1</a:t>
            </a:r>
            <a:endParaRPr lang="sv-SE" dirty="0"/>
          </a:p>
          <a:p>
            <a:pPr lvl="1" hangingPunct="0"/>
            <a:endParaRPr lang="sv-SE" dirty="0"/>
          </a:p>
          <a:p>
            <a:endParaRPr lang="sv-SE" dirty="0"/>
          </a:p>
          <a:p>
            <a:pPr marL="457200" lvl="1" indent="0">
              <a:buFont typeface="Arial" panose="020B0604020202020204" pitchFamily="34" charset="0"/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9597728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F168FF-48E6-4639-981C-FA97612918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7625" y="365126"/>
            <a:ext cx="11622157" cy="837510"/>
          </a:xfrm>
        </p:spPr>
        <p:txBody>
          <a:bodyPr>
            <a:normAutofit/>
          </a:bodyPr>
          <a:lstStyle/>
          <a:p>
            <a:r>
              <a:rPr lang="en-US" dirty="0"/>
              <a:t>Random Access – 4-step RA</a:t>
            </a:r>
            <a:endParaRPr lang="sv-SE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CF4BC9FF-B9B1-4FEF-82F7-412C3557C555}"/>
              </a:ext>
            </a:extLst>
          </p:cNvPr>
          <p:cNvSpPr txBox="1">
            <a:spLocks/>
          </p:cNvSpPr>
          <p:nvPr/>
        </p:nvSpPr>
        <p:spPr>
          <a:xfrm>
            <a:off x="81280" y="1540564"/>
            <a:ext cx="12110720" cy="49523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hangingPunct="0"/>
            <a:endParaRPr lang="en-US" dirty="0">
              <a:latin typeface="Calibri (Body)"/>
              <a:ea typeface="SimSun" panose="02010600030101010101" pitchFamily="2" charset="-122"/>
            </a:endParaRPr>
          </a:p>
          <a:p>
            <a:pPr hangingPunct="0"/>
            <a:endParaRPr lang="en-US" dirty="0"/>
          </a:p>
          <a:p>
            <a:pPr marL="457200" lvl="1" indent="0">
              <a:buNone/>
            </a:pPr>
            <a:endParaRPr lang="sv-SE" dirty="0"/>
          </a:p>
          <a:p>
            <a:endParaRPr lang="sv-SE" dirty="0"/>
          </a:p>
          <a:p>
            <a:pPr marL="457200" lvl="1" indent="0">
              <a:buFont typeface="Arial" panose="020B0604020202020204" pitchFamily="34" charset="0"/>
              <a:buNone/>
            </a:pPr>
            <a:endParaRPr lang="sv-SE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DA18607B-2F5E-4114-AA4D-89F1703CF26A}"/>
              </a:ext>
            </a:extLst>
          </p:cNvPr>
          <p:cNvSpPr txBox="1">
            <a:spLocks/>
          </p:cNvSpPr>
          <p:nvPr/>
        </p:nvSpPr>
        <p:spPr>
          <a:xfrm>
            <a:off x="182218" y="1202636"/>
            <a:ext cx="11827564" cy="49523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hangingPunct="0"/>
            <a:r>
              <a:rPr lang="en-US" dirty="0"/>
              <a:t>Specification structure</a:t>
            </a:r>
          </a:p>
          <a:p>
            <a:pPr lvl="1"/>
            <a:r>
              <a:rPr lang="en-GB" dirty="0"/>
              <a:t>6.2.2A.1 Introduction </a:t>
            </a:r>
            <a:endParaRPr lang="sv-SE" dirty="0"/>
          </a:p>
          <a:p>
            <a:pPr lvl="1"/>
            <a:r>
              <a:rPr lang="en-GB" dirty="0"/>
              <a:t>6.2.2A.2 Requirements for 4-step RA type</a:t>
            </a:r>
            <a:endParaRPr lang="sv-SE" dirty="0"/>
          </a:p>
          <a:p>
            <a:pPr lvl="2"/>
            <a:r>
              <a:rPr lang="en-GB" dirty="0"/>
              <a:t>6.2.2A.2.1 Contention based random access</a:t>
            </a:r>
            <a:endParaRPr lang="sv-SE" dirty="0"/>
          </a:p>
          <a:p>
            <a:pPr lvl="3"/>
            <a:r>
              <a:rPr lang="en-US" dirty="0"/>
              <a:t>6.2.2A.2.1.1 Correct </a:t>
            </a:r>
            <a:r>
              <a:rPr lang="en-US" dirty="0" err="1"/>
              <a:t>behaviour</a:t>
            </a:r>
            <a:r>
              <a:rPr lang="en-US" dirty="0"/>
              <a:t> when transmitting Random Access Preamble</a:t>
            </a:r>
            <a:endParaRPr lang="sv-SE" dirty="0"/>
          </a:p>
          <a:p>
            <a:pPr lvl="3"/>
            <a:r>
              <a:rPr lang="en-US" dirty="0"/>
              <a:t>6.2.2A.2.1.2 Correct </a:t>
            </a:r>
            <a:r>
              <a:rPr lang="en-US" dirty="0" err="1"/>
              <a:t>behaviour</a:t>
            </a:r>
            <a:r>
              <a:rPr lang="en-US" dirty="0"/>
              <a:t> when receiving Random Access Response</a:t>
            </a:r>
            <a:endParaRPr lang="sv-SE" dirty="0"/>
          </a:p>
          <a:p>
            <a:pPr lvl="3"/>
            <a:r>
              <a:rPr lang="en-US" dirty="0"/>
              <a:t>6.2.2A.2.1.3 Correct </a:t>
            </a:r>
            <a:r>
              <a:rPr lang="en-US" dirty="0" err="1"/>
              <a:t>behaviour</a:t>
            </a:r>
            <a:r>
              <a:rPr lang="en-US" dirty="0"/>
              <a:t> when not receiving Random Access Response</a:t>
            </a:r>
            <a:endParaRPr lang="sv-SE" dirty="0"/>
          </a:p>
          <a:p>
            <a:pPr lvl="3"/>
            <a:r>
              <a:rPr lang="en-US" dirty="0"/>
              <a:t>6.2.2A.2.1.4 Correct </a:t>
            </a:r>
            <a:r>
              <a:rPr lang="en-US" dirty="0" err="1"/>
              <a:t>behaviour</a:t>
            </a:r>
            <a:r>
              <a:rPr lang="en-US" dirty="0"/>
              <a:t> when receiving an UL grant for msg3 retransmission</a:t>
            </a:r>
            <a:endParaRPr lang="sv-SE" dirty="0"/>
          </a:p>
          <a:p>
            <a:pPr lvl="3"/>
            <a:r>
              <a:rPr lang="en-US" dirty="0"/>
              <a:t>6.2.2A.2.1.5 Correct </a:t>
            </a:r>
            <a:r>
              <a:rPr lang="en-US" dirty="0" err="1"/>
              <a:t>behaviour</a:t>
            </a:r>
            <a:r>
              <a:rPr lang="en-US" dirty="0"/>
              <a:t> when receiving a message over Temporary C-RNTI</a:t>
            </a:r>
            <a:endParaRPr lang="sv-SE" dirty="0"/>
          </a:p>
          <a:p>
            <a:pPr lvl="3"/>
            <a:r>
              <a:rPr lang="en-US" dirty="0"/>
              <a:t>6.2.2A.2.1.6 Correct </a:t>
            </a:r>
            <a:r>
              <a:rPr lang="en-US" dirty="0" err="1"/>
              <a:t>behaviour</a:t>
            </a:r>
            <a:r>
              <a:rPr lang="en-US" dirty="0"/>
              <a:t> when contention Resolution timer expires</a:t>
            </a:r>
            <a:endParaRPr lang="sv-SE" dirty="0"/>
          </a:p>
          <a:p>
            <a:pPr lvl="2"/>
            <a:r>
              <a:rPr lang="en-GB" dirty="0"/>
              <a:t>6.2.2A.2.2 Non-contention based random access</a:t>
            </a:r>
            <a:endParaRPr lang="sv-SE" dirty="0"/>
          </a:p>
          <a:p>
            <a:pPr lvl="3"/>
            <a:r>
              <a:rPr lang="en-US" dirty="0"/>
              <a:t>6.2.2A.2.2.1 Correct </a:t>
            </a:r>
            <a:r>
              <a:rPr lang="en-US" dirty="0" err="1"/>
              <a:t>behaviour</a:t>
            </a:r>
            <a:r>
              <a:rPr lang="en-US" dirty="0"/>
              <a:t> when transmitting Random Access Preamble</a:t>
            </a:r>
            <a:endParaRPr lang="sv-SE" dirty="0"/>
          </a:p>
          <a:p>
            <a:pPr lvl="3"/>
            <a:r>
              <a:rPr lang="en-US" dirty="0"/>
              <a:t>6.2.2A.2.2.2 Correct </a:t>
            </a:r>
            <a:r>
              <a:rPr lang="en-US" dirty="0" err="1"/>
              <a:t>behaviour</a:t>
            </a:r>
            <a:r>
              <a:rPr lang="en-US" dirty="0"/>
              <a:t> when receiving Random Access Response</a:t>
            </a:r>
            <a:endParaRPr lang="sv-SE" dirty="0"/>
          </a:p>
          <a:p>
            <a:pPr lvl="3"/>
            <a:r>
              <a:rPr lang="en-US" dirty="0"/>
              <a:t>6.2.2A.2.2.3 Correct </a:t>
            </a:r>
            <a:r>
              <a:rPr lang="en-US" dirty="0" err="1"/>
              <a:t>behaviour</a:t>
            </a:r>
            <a:r>
              <a:rPr lang="en-US" dirty="0"/>
              <a:t> when not receiving Random Access Response</a:t>
            </a:r>
            <a:endParaRPr lang="sv-SE" dirty="0"/>
          </a:p>
          <a:p>
            <a:pPr lvl="0" hangingPunct="0"/>
            <a:endParaRPr lang="sv-SE" dirty="0"/>
          </a:p>
          <a:p>
            <a:endParaRPr lang="sv-SE" dirty="0"/>
          </a:p>
          <a:p>
            <a:pPr marL="457200" lvl="1" indent="0">
              <a:buFont typeface="Arial" panose="020B0604020202020204" pitchFamily="34" charset="0"/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423408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F168FF-48E6-4639-981C-FA97612918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7625" y="365126"/>
            <a:ext cx="11622157" cy="837510"/>
          </a:xfrm>
        </p:spPr>
        <p:txBody>
          <a:bodyPr>
            <a:normAutofit/>
          </a:bodyPr>
          <a:lstStyle/>
          <a:p>
            <a:r>
              <a:rPr lang="en-US" dirty="0"/>
              <a:t>Random Access – 4-step RA (cont.)</a:t>
            </a:r>
            <a:endParaRPr lang="sv-SE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CF4BC9FF-B9B1-4FEF-82F7-412C3557C555}"/>
              </a:ext>
            </a:extLst>
          </p:cNvPr>
          <p:cNvSpPr txBox="1">
            <a:spLocks/>
          </p:cNvSpPr>
          <p:nvPr/>
        </p:nvSpPr>
        <p:spPr>
          <a:xfrm>
            <a:off x="81280" y="1540564"/>
            <a:ext cx="12110720" cy="49523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hangingPunct="0"/>
            <a:endParaRPr lang="en-US" dirty="0">
              <a:latin typeface="Calibri (Body)"/>
              <a:ea typeface="SimSun" panose="02010600030101010101" pitchFamily="2" charset="-122"/>
            </a:endParaRPr>
          </a:p>
          <a:p>
            <a:pPr hangingPunct="0"/>
            <a:endParaRPr lang="en-US" dirty="0"/>
          </a:p>
          <a:p>
            <a:pPr marL="457200" lvl="1" indent="0">
              <a:buNone/>
            </a:pPr>
            <a:endParaRPr lang="sv-SE" dirty="0"/>
          </a:p>
          <a:p>
            <a:endParaRPr lang="sv-SE" dirty="0"/>
          </a:p>
          <a:p>
            <a:pPr marL="457200" lvl="1" indent="0">
              <a:buFont typeface="Arial" panose="020B0604020202020204" pitchFamily="34" charset="0"/>
              <a:buNone/>
            </a:pPr>
            <a:endParaRPr lang="sv-SE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DA18607B-2F5E-4114-AA4D-89F1703CF26A}"/>
              </a:ext>
            </a:extLst>
          </p:cNvPr>
          <p:cNvSpPr txBox="1">
            <a:spLocks/>
          </p:cNvSpPr>
          <p:nvPr/>
        </p:nvSpPr>
        <p:spPr>
          <a:xfrm>
            <a:off x="182218" y="1540563"/>
            <a:ext cx="11827564" cy="49523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hangingPunct="0"/>
            <a:r>
              <a:rPr lang="en-GB" dirty="0"/>
              <a:t>UE behaviour with respect to </a:t>
            </a:r>
            <a:r>
              <a:rPr lang="en-GB" i="1" dirty="0" err="1"/>
              <a:t>lbt-FailureRecoveryConfig</a:t>
            </a:r>
            <a:r>
              <a:rPr lang="en-GB" i="1" dirty="0"/>
              <a:t>:</a:t>
            </a:r>
            <a:endParaRPr lang="en-US" dirty="0"/>
          </a:p>
          <a:p>
            <a:pPr lvl="1" fontAlgn="ctr" hangingPunct="0"/>
            <a:r>
              <a:rPr lang="en-US" dirty="0"/>
              <a:t>When </a:t>
            </a:r>
            <a:r>
              <a:rPr lang="en-US" i="1" dirty="0" err="1"/>
              <a:t>lbt-FailureRecoveryConfig</a:t>
            </a:r>
            <a:r>
              <a:rPr lang="en-US" dirty="0"/>
              <a:t> is configured and is capable of </a:t>
            </a:r>
            <a:r>
              <a:rPr lang="en-US" i="1" dirty="0"/>
              <a:t>ul-LBT-</a:t>
            </a:r>
            <a:r>
              <a:rPr lang="en-US" i="1" dirty="0" err="1"/>
              <a:t>FailureDetectionRecovery</a:t>
            </a:r>
            <a:r>
              <a:rPr lang="en-US" dirty="0"/>
              <a:t> [2]:</a:t>
            </a:r>
            <a:endParaRPr lang="sv-SE" dirty="0"/>
          </a:p>
          <a:p>
            <a:pPr lvl="2"/>
            <a:r>
              <a:rPr lang="en-US" dirty="0"/>
              <a:t>The UE shall perform LBT failure detection and recovery procedure as outlined in Clause 5.21.2 of TS 38.321.</a:t>
            </a:r>
            <a:endParaRPr lang="sv-SE" dirty="0"/>
          </a:p>
          <a:p>
            <a:pPr lvl="2"/>
            <a:r>
              <a:rPr lang="en-US" dirty="0"/>
              <a:t>For 4-step RA, if UL LBT failure is indicated by the lower layers for a Random-Access Preamble transmission, the UE shall:</a:t>
            </a:r>
            <a:endParaRPr lang="sv-SE" dirty="0"/>
          </a:p>
          <a:p>
            <a:pPr lvl="3"/>
            <a:r>
              <a:rPr lang="en-US" dirty="0"/>
              <a:t>Perform the Random-Access Selection procedure again as specified in Clause 5.1.2 of TS 38.321 for 4-step RA</a:t>
            </a:r>
            <a:endParaRPr lang="sv-SE" dirty="0"/>
          </a:p>
          <a:p>
            <a:pPr lvl="1" fontAlgn="ctr"/>
            <a:r>
              <a:rPr lang="en-US" dirty="0"/>
              <a:t>When </a:t>
            </a:r>
            <a:r>
              <a:rPr lang="en-US" i="1" dirty="0" err="1"/>
              <a:t>lbt-FailureRecoveryConfig</a:t>
            </a:r>
            <a:r>
              <a:rPr lang="en-US" dirty="0"/>
              <a:t> is not configured or is not capable of </a:t>
            </a:r>
            <a:r>
              <a:rPr lang="en-US" i="1" dirty="0"/>
              <a:t>ul-LBT-</a:t>
            </a:r>
            <a:r>
              <a:rPr lang="en-US" i="1" dirty="0" err="1"/>
              <a:t>FailureDetectionRecovery</a:t>
            </a:r>
            <a:r>
              <a:rPr lang="en-US" dirty="0"/>
              <a:t> [2]:</a:t>
            </a:r>
            <a:endParaRPr lang="sv-SE" dirty="0"/>
          </a:p>
          <a:p>
            <a:pPr lvl="2"/>
            <a:r>
              <a:rPr lang="en-US" dirty="0"/>
              <a:t>For 4-step RA, if UL LBT failure is indicated by the lower layers, the UE shall </a:t>
            </a:r>
            <a:endParaRPr lang="sv-SE" dirty="0"/>
          </a:p>
          <a:p>
            <a:pPr lvl="3"/>
            <a:r>
              <a:rPr lang="en-US" dirty="0"/>
              <a:t>Increment the PREAMBLE_TRANSMISSION_COUNTER by 1 and perform the procedure as outlined in Clause 5.1.3 in TS 38.321</a:t>
            </a:r>
            <a:endParaRPr lang="sv-SE" dirty="0"/>
          </a:p>
          <a:p>
            <a:pPr lvl="1" hangingPunct="0"/>
            <a:endParaRPr lang="sv-SE" dirty="0"/>
          </a:p>
          <a:p>
            <a:endParaRPr lang="sv-SE" dirty="0"/>
          </a:p>
          <a:p>
            <a:pPr marL="457200" lvl="1" indent="0">
              <a:buFont typeface="Arial" panose="020B0604020202020204" pitchFamily="34" charset="0"/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2887457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F168FF-48E6-4639-981C-FA97612918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7625" y="365126"/>
            <a:ext cx="11622157" cy="837510"/>
          </a:xfrm>
        </p:spPr>
        <p:txBody>
          <a:bodyPr>
            <a:normAutofit fontScale="90000"/>
          </a:bodyPr>
          <a:lstStyle/>
          <a:p>
            <a:r>
              <a:rPr lang="en-GB" dirty="0"/>
              <a:t>Random Access: Applicability rules for RA in other RRM requirements</a:t>
            </a:r>
            <a:endParaRPr lang="sv-SE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CF4BC9FF-B9B1-4FEF-82F7-412C3557C555}"/>
              </a:ext>
            </a:extLst>
          </p:cNvPr>
          <p:cNvSpPr txBox="1">
            <a:spLocks/>
          </p:cNvSpPr>
          <p:nvPr/>
        </p:nvSpPr>
        <p:spPr>
          <a:xfrm>
            <a:off x="81280" y="1540564"/>
            <a:ext cx="12110720" cy="49523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hangingPunct="0"/>
            <a:endParaRPr lang="en-US" dirty="0">
              <a:latin typeface="Calibri (Body)"/>
              <a:ea typeface="SimSun" panose="02010600030101010101" pitchFamily="2" charset="-122"/>
            </a:endParaRPr>
          </a:p>
          <a:p>
            <a:pPr hangingPunct="0"/>
            <a:endParaRPr lang="en-US" dirty="0"/>
          </a:p>
          <a:p>
            <a:pPr marL="457200" lvl="1" indent="0">
              <a:buNone/>
            </a:pPr>
            <a:endParaRPr lang="sv-SE" dirty="0"/>
          </a:p>
          <a:p>
            <a:endParaRPr lang="sv-SE" dirty="0"/>
          </a:p>
          <a:p>
            <a:pPr marL="457200" lvl="1" indent="0">
              <a:buFont typeface="Arial" panose="020B0604020202020204" pitchFamily="34" charset="0"/>
              <a:buNone/>
            </a:pPr>
            <a:endParaRPr lang="sv-SE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DA18607B-2F5E-4114-AA4D-89F1703CF26A}"/>
              </a:ext>
            </a:extLst>
          </p:cNvPr>
          <p:cNvSpPr txBox="1">
            <a:spLocks/>
          </p:cNvSpPr>
          <p:nvPr/>
        </p:nvSpPr>
        <p:spPr>
          <a:xfrm>
            <a:off x="182218" y="1930401"/>
            <a:ext cx="11827564" cy="246693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GB" dirty="0"/>
              <a:t>Update the applicability rules for 2-step RA and 4-step RA in 36.133 and 38.133 such that:</a:t>
            </a:r>
            <a:endParaRPr lang="sv-SE" dirty="0"/>
          </a:p>
          <a:p>
            <a:pPr lvl="1"/>
            <a:r>
              <a:rPr lang="en-GB" dirty="0"/>
              <a:t>2-step RA and 4-step RA without CCA apply to RRM requirements where the RA is sent to a target cell NOT subject to CCA and</a:t>
            </a:r>
            <a:endParaRPr lang="sv-SE" dirty="0"/>
          </a:p>
          <a:p>
            <a:pPr lvl="1"/>
            <a:r>
              <a:rPr lang="en-GB" dirty="0"/>
              <a:t>2-step RA and 4-step RA with CCA apply to RRM requirements where the RA is sent to a target cell subject to CCA</a:t>
            </a:r>
            <a:endParaRPr lang="sv-SE" dirty="0"/>
          </a:p>
          <a:p>
            <a:pPr lvl="1" hangingPunct="0"/>
            <a:endParaRPr lang="sv-SE" dirty="0"/>
          </a:p>
          <a:p>
            <a:r>
              <a:rPr lang="en-GB" dirty="0"/>
              <a:t>The list of impacted RRM requirements in TS 36.133:</a:t>
            </a:r>
          </a:p>
          <a:p>
            <a:pPr lvl="1"/>
            <a:endParaRPr lang="sv-SE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E40545A9-C9F1-41AA-B4EC-AB3FCB5CA56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1315002"/>
              </p:ext>
            </p:extLst>
          </p:nvPr>
        </p:nvGraphicFramePr>
        <p:xfrm>
          <a:off x="2011557" y="4576062"/>
          <a:ext cx="7923550" cy="1916811"/>
        </p:xfrm>
        <a:graphic>
          <a:graphicData uri="http://schemas.openxmlformats.org/drawingml/2006/table">
            <a:tbl>
              <a:tblPr firstRow="1" firstCol="1" bandRow="1"/>
              <a:tblGrid>
                <a:gridCol w="560406">
                  <a:extLst>
                    <a:ext uri="{9D8B030D-6E8A-4147-A177-3AD203B41FA5}">
                      <a16:colId xmlns:a16="http://schemas.microsoft.com/office/drawing/2014/main" val="1942282932"/>
                    </a:ext>
                  </a:extLst>
                </a:gridCol>
                <a:gridCol w="989209">
                  <a:extLst>
                    <a:ext uri="{9D8B030D-6E8A-4147-A177-3AD203B41FA5}">
                      <a16:colId xmlns:a16="http://schemas.microsoft.com/office/drawing/2014/main" val="84766002"/>
                    </a:ext>
                  </a:extLst>
                </a:gridCol>
                <a:gridCol w="6373935">
                  <a:extLst>
                    <a:ext uri="{9D8B030D-6E8A-4147-A177-3AD203B41FA5}">
                      <a16:colId xmlns:a16="http://schemas.microsoft.com/office/drawing/2014/main" val="365542672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fontAlgn="base" hangingPunct="0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2324100" algn="l"/>
                        </a:tabLst>
                      </a:pPr>
                      <a:r>
                        <a:rPr lang="en-GB" sz="1400" b="1">
                          <a:effectLst/>
                          <a:latin typeface="Times New Roman" panose="02020603050405020304" pitchFamily="18" charset="0"/>
                          <a:ea typeface="Yu Mincho" panose="02020400000000000000" pitchFamily="18" charset="-128"/>
                        </a:rPr>
                        <a:t>No.</a:t>
                      </a:r>
                      <a:endParaRPr lang="sv-SE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 hangingPunct="0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2324100" algn="l"/>
                        </a:tabLst>
                      </a:pPr>
                      <a:r>
                        <a:rPr lang="en-GB" sz="1400" b="1">
                          <a:effectLst/>
                          <a:latin typeface="Times New Roman" panose="02020603050405020304" pitchFamily="18" charset="0"/>
                          <a:ea typeface="Yu Mincho" panose="02020400000000000000" pitchFamily="18" charset="-128"/>
                        </a:rPr>
                        <a:t>Clause</a:t>
                      </a:r>
                      <a:endParaRPr lang="sv-SE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 hangingPunct="0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2324100" algn="l"/>
                        </a:tabLst>
                      </a:pPr>
                      <a:r>
                        <a:rPr lang="en-GB" sz="1400" b="1" dirty="0">
                          <a:effectLst/>
                          <a:latin typeface="Times New Roman" panose="02020603050405020304" pitchFamily="18" charset="0"/>
                          <a:ea typeface="Yu Mincho" panose="02020400000000000000" pitchFamily="18" charset="-128"/>
                        </a:rPr>
                        <a:t>RRM requirements involving RA to NR target cell NOT subject to CCA</a:t>
                      </a:r>
                      <a:endParaRPr lang="sv-SE" sz="14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5782710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fontAlgn="base" hangingPunct="0">
                        <a:lnSpc>
                          <a:spcPct val="107000"/>
                        </a:lnSpc>
                        <a:spcAft>
                          <a:spcPts val="900"/>
                        </a:spcAft>
                        <a:tabLst>
                          <a:tab pos="2324100" algn="l"/>
                        </a:tabLst>
                      </a:pPr>
                      <a:r>
                        <a:rPr lang="en-GB" sz="1400">
                          <a:effectLst/>
                          <a:latin typeface="Times New Roman" panose="02020603050405020304" pitchFamily="18" charset="0"/>
                          <a:ea typeface="Yu Mincho" panose="02020400000000000000" pitchFamily="18" charset="-128"/>
                        </a:rPr>
                        <a:t>1</a:t>
                      </a:r>
                      <a:endParaRPr lang="sv-SE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 hangingPunct="0">
                        <a:lnSpc>
                          <a:spcPct val="107000"/>
                        </a:lnSpc>
                        <a:spcAft>
                          <a:spcPts val="900"/>
                        </a:spcAft>
                        <a:tabLst>
                          <a:tab pos="2324100" algn="l"/>
                        </a:tabLst>
                      </a:pPr>
                      <a:r>
                        <a:rPr lang="en-GB" sz="1400">
                          <a:effectLst/>
                          <a:latin typeface="Times New Roman" panose="02020603050405020304" pitchFamily="18" charset="0"/>
                          <a:ea typeface="Yu Mincho" panose="02020400000000000000" pitchFamily="18" charset="-128"/>
                        </a:rPr>
                        <a:t>5.3.4</a:t>
                      </a:r>
                      <a:endParaRPr lang="sv-SE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 hangingPunct="0">
                        <a:lnSpc>
                          <a:spcPct val="107000"/>
                        </a:lnSpc>
                        <a:spcAft>
                          <a:spcPts val="900"/>
                        </a:spcAft>
                        <a:tabLst>
                          <a:tab pos="2324100" algn="l"/>
                        </a:tabLst>
                      </a:pPr>
                      <a:r>
                        <a:rPr lang="en-GB" sz="1400">
                          <a:effectLst/>
                          <a:latin typeface="Times New Roman" panose="02020603050405020304" pitchFamily="18" charset="0"/>
                          <a:ea typeface="Yu Mincho" panose="02020400000000000000" pitchFamily="18" charset="-128"/>
                        </a:rPr>
                        <a:t>E-UTRAN - NR FR1 handover requirements</a:t>
                      </a:r>
                      <a:endParaRPr lang="sv-SE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834656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fontAlgn="base" hangingPunct="0">
                        <a:lnSpc>
                          <a:spcPct val="107000"/>
                        </a:lnSpc>
                        <a:spcAft>
                          <a:spcPts val="900"/>
                        </a:spcAft>
                        <a:tabLst>
                          <a:tab pos="2324100" algn="l"/>
                        </a:tabLst>
                      </a:pPr>
                      <a:r>
                        <a:rPr lang="en-GB" sz="1400">
                          <a:effectLst/>
                          <a:latin typeface="Times New Roman" panose="02020603050405020304" pitchFamily="18" charset="0"/>
                          <a:ea typeface="Yu Mincho" panose="02020400000000000000" pitchFamily="18" charset="-128"/>
                        </a:rPr>
                        <a:t>2</a:t>
                      </a:r>
                      <a:endParaRPr lang="sv-SE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 hangingPunct="0">
                        <a:lnSpc>
                          <a:spcPct val="107000"/>
                        </a:lnSpc>
                        <a:spcAft>
                          <a:spcPts val="900"/>
                        </a:spcAft>
                        <a:tabLst>
                          <a:tab pos="2324100" algn="l"/>
                        </a:tabLst>
                      </a:pPr>
                      <a:r>
                        <a:rPr lang="en-GB" sz="1400">
                          <a:effectLst/>
                          <a:latin typeface="Times New Roman" panose="02020603050405020304" pitchFamily="18" charset="0"/>
                          <a:ea typeface="Yu Mincho" panose="02020400000000000000" pitchFamily="18" charset="-128"/>
                        </a:rPr>
                        <a:t>5.3.5</a:t>
                      </a:r>
                      <a:endParaRPr lang="sv-SE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 hangingPunct="0">
                        <a:lnSpc>
                          <a:spcPct val="107000"/>
                        </a:lnSpc>
                        <a:spcAft>
                          <a:spcPts val="900"/>
                        </a:spcAft>
                        <a:tabLst>
                          <a:tab pos="2324100" algn="l"/>
                        </a:tabLst>
                      </a:pPr>
                      <a:r>
                        <a:rPr lang="en-GB" sz="1400">
                          <a:effectLst/>
                          <a:latin typeface="Times New Roman" panose="02020603050405020304" pitchFamily="18" charset="0"/>
                          <a:ea typeface="Yu Mincho" panose="02020400000000000000" pitchFamily="18" charset="-128"/>
                        </a:rPr>
                        <a:t>E-UTRAN - NR FR2 handover requirements</a:t>
                      </a:r>
                      <a:endParaRPr lang="sv-SE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3721923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fontAlgn="base" hangingPunct="0">
                        <a:lnSpc>
                          <a:spcPct val="107000"/>
                        </a:lnSpc>
                        <a:spcAft>
                          <a:spcPts val="900"/>
                        </a:spcAft>
                        <a:tabLst>
                          <a:tab pos="2324100" algn="l"/>
                        </a:tabLst>
                      </a:pPr>
                      <a:r>
                        <a:rPr lang="en-GB" sz="1400">
                          <a:effectLst/>
                          <a:latin typeface="Times New Roman" panose="02020603050405020304" pitchFamily="18" charset="0"/>
                          <a:ea typeface="Yu Mincho" panose="02020400000000000000" pitchFamily="18" charset="-128"/>
                        </a:rPr>
                        <a:t>3</a:t>
                      </a:r>
                      <a:endParaRPr lang="sv-SE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 hangingPunct="0">
                        <a:lnSpc>
                          <a:spcPct val="107000"/>
                        </a:lnSpc>
                        <a:spcAft>
                          <a:spcPts val="900"/>
                        </a:spcAft>
                        <a:tabLst>
                          <a:tab pos="2324100" algn="l"/>
                        </a:tabLst>
                      </a:pPr>
                      <a:r>
                        <a:rPr lang="en-GB" sz="1400">
                          <a:effectLst/>
                          <a:latin typeface="Times New Roman" panose="02020603050405020304" pitchFamily="18" charset="0"/>
                          <a:ea typeface="Yu Mincho" panose="02020400000000000000" pitchFamily="18" charset="-128"/>
                        </a:rPr>
                        <a:t>6.3.4</a:t>
                      </a:r>
                      <a:endParaRPr lang="sv-SE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 hangingPunct="0">
                        <a:lnSpc>
                          <a:spcPct val="107000"/>
                        </a:lnSpc>
                        <a:spcAft>
                          <a:spcPts val="900"/>
                        </a:spcAft>
                        <a:tabLst>
                          <a:tab pos="2324100" algn="l"/>
                        </a:tabLst>
                      </a:pPr>
                      <a:r>
                        <a:rPr lang="en-GB" sz="1400">
                          <a:effectLst/>
                          <a:latin typeface="Times New Roman" panose="02020603050405020304" pitchFamily="18" charset="0"/>
                          <a:ea typeface="Yu Mincho" panose="02020400000000000000" pitchFamily="18" charset="-128"/>
                        </a:rPr>
                        <a:t>RRC connection release with redirection to NR requirements</a:t>
                      </a:r>
                      <a:endParaRPr lang="sv-SE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4043606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fontAlgn="base" hangingPunct="0">
                        <a:lnSpc>
                          <a:spcPct val="107000"/>
                        </a:lnSpc>
                        <a:spcAft>
                          <a:spcPts val="900"/>
                        </a:spcAft>
                        <a:tabLst>
                          <a:tab pos="2324100" algn="l"/>
                        </a:tabLst>
                      </a:pPr>
                      <a:r>
                        <a:rPr lang="en-GB" sz="1400">
                          <a:effectLst/>
                          <a:latin typeface="Times New Roman" panose="02020603050405020304" pitchFamily="18" charset="0"/>
                          <a:ea typeface="Yu Mincho" panose="02020400000000000000" pitchFamily="18" charset="-128"/>
                        </a:rPr>
                        <a:t>4</a:t>
                      </a:r>
                      <a:endParaRPr lang="sv-SE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 hangingPunct="0">
                        <a:lnSpc>
                          <a:spcPct val="107000"/>
                        </a:lnSpc>
                        <a:spcAft>
                          <a:spcPts val="900"/>
                        </a:spcAft>
                        <a:tabLst>
                          <a:tab pos="2324100" algn="l"/>
                        </a:tabLst>
                      </a:pPr>
                      <a:r>
                        <a:rPr lang="en-GB" sz="1400">
                          <a:effectLst/>
                          <a:latin typeface="Times New Roman" panose="02020603050405020304" pitchFamily="18" charset="0"/>
                          <a:ea typeface="Yu Mincho" panose="02020400000000000000" pitchFamily="18" charset="-128"/>
                        </a:rPr>
                        <a:t>7.31.2</a:t>
                      </a:r>
                      <a:endParaRPr lang="sv-SE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 hangingPunct="0">
                        <a:lnSpc>
                          <a:spcPct val="107000"/>
                        </a:lnSpc>
                        <a:spcAft>
                          <a:spcPts val="900"/>
                        </a:spcAft>
                        <a:tabLst>
                          <a:tab pos="2324100" algn="l"/>
                        </a:tabLst>
                      </a:pPr>
                      <a:r>
                        <a:rPr lang="en-GB" sz="1400">
                          <a:effectLst/>
                          <a:latin typeface="Times New Roman" panose="02020603050405020304" pitchFamily="18" charset="0"/>
                          <a:ea typeface="Yu Mincho" panose="02020400000000000000" pitchFamily="18" charset="-128"/>
                        </a:rPr>
                        <a:t>PSCell addition delay requirements</a:t>
                      </a:r>
                      <a:endParaRPr lang="sv-SE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1902007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fontAlgn="base" hangingPunct="0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2324100" algn="l"/>
                        </a:tabLst>
                      </a:pPr>
                      <a:r>
                        <a:rPr lang="en-GB" sz="1400">
                          <a:effectLst/>
                          <a:latin typeface="Times New Roman" panose="02020603050405020304" pitchFamily="18" charset="0"/>
                          <a:ea typeface="Yu Mincho" panose="02020400000000000000" pitchFamily="18" charset="-128"/>
                        </a:rPr>
                        <a:t> </a:t>
                      </a:r>
                      <a:endParaRPr lang="sv-SE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 hangingPunct="0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2324100" algn="l"/>
                        </a:tabLst>
                      </a:pPr>
                      <a:r>
                        <a:rPr lang="en-GB" sz="1400">
                          <a:effectLst/>
                          <a:latin typeface="Times New Roman" panose="02020603050405020304" pitchFamily="18" charset="0"/>
                          <a:ea typeface="Yu Mincho" panose="02020400000000000000" pitchFamily="18" charset="-128"/>
                        </a:rPr>
                        <a:t> </a:t>
                      </a:r>
                      <a:endParaRPr lang="sv-SE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 hangingPunct="0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2324100" algn="l"/>
                        </a:tabLst>
                      </a:pPr>
                      <a:r>
                        <a:rPr lang="en-GB" sz="1400" b="1">
                          <a:effectLst/>
                          <a:latin typeface="Times New Roman" panose="02020603050405020304" pitchFamily="18" charset="0"/>
                          <a:ea typeface="Yu Mincho" panose="02020400000000000000" pitchFamily="18" charset="-128"/>
                        </a:rPr>
                        <a:t>RRM requirements involving RA to NR target cell subject to CCA</a:t>
                      </a:r>
                      <a:endParaRPr lang="sv-SE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1247384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fontAlgn="base" hangingPunct="0">
                        <a:lnSpc>
                          <a:spcPct val="107000"/>
                        </a:lnSpc>
                        <a:spcAft>
                          <a:spcPts val="900"/>
                        </a:spcAft>
                        <a:tabLst>
                          <a:tab pos="2324100" algn="l"/>
                        </a:tabLst>
                      </a:pPr>
                      <a:r>
                        <a:rPr lang="en-GB" sz="1400">
                          <a:effectLst/>
                          <a:latin typeface="Times New Roman" panose="02020603050405020304" pitchFamily="18" charset="0"/>
                          <a:ea typeface="Yu Mincho" panose="02020400000000000000" pitchFamily="18" charset="-128"/>
                        </a:rPr>
                        <a:t>5</a:t>
                      </a:r>
                      <a:endParaRPr lang="sv-SE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 hangingPunct="0">
                        <a:lnSpc>
                          <a:spcPct val="107000"/>
                        </a:lnSpc>
                        <a:spcAft>
                          <a:spcPts val="900"/>
                        </a:spcAft>
                        <a:tabLst>
                          <a:tab pos="2324100" algn="l"/>
                        </a:tabLst>
                      </a:pPr>
                      <a:r>
                        <a:rPr lang="en-GB" sz="1400">
                          <a:effectLst/>
                          <a:latin typeface="Times New Roman" panose="02020603050405020304" pitchFamily="18" charset="0"/>
                          <a:ea typeface="Yu Mincho" panose="02020400000000000000" pitchFamily="18" charset="-128"/>
                        </a:rPr>
                        <a:t>5.3.4A</a:t>
                      </a:r>
                      <a:endParaRPr lang="sv-SE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 hangingPunct="0">
                        <a:lnSpc>
                          <a:spcPct val="107000"/>
                        </a:lnSpc>
                        <a:spcAft>
                          <a:spcPts val="900"/>
                        </a:spcAft>
                        <a:tabLst>
                          <a:tab pos="2324100" algn="l"/>
                        </a:tabLst>
                      </a:pPr>
                      <a:r>
                        <a:rPr lang="en-GB" sz="1400">
                          <a:effectLst/>
                          <a:latin typeface="Times New Roman" panose="02020603050405020304" pitchFamily="18" charset="0"/>
                          <a:ea typeface="Yu Mincho" panose="02020400000000000000" pitchFamily="18" charset="-128"/>
                        </a:rPr>
                        <a:t>E-UTRAN - NR FR1 handover requirements</a:t>
                      </a:r>
                      <a:endParaRPr lang="sv-SE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3446292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fontAlgn="base" hangingPunct="0">
                        <a:lnSpc>
                          <a:spcPct val="107000"/>
                        </a:lnSpc>
                        <a:spcAft>
                          <a:spcPts val="900"/>
                        </a:spcAft>
                        <a:tabLst>
                          <a:tab pos="2324100" algn="l"/>
                        </a:tabLst>
                      </a:pPr>
                      <a:r>
                        <a:rPr lang="en-GB" sz="1400">
                          <a:effectLst/>
                          <a:latin typeface="Times New Roman" panose="02020603050405020304" pitchFamily="18" charset="0"/>
                          <a:ea typeface="Yu Mincho" panose="02020400000000000000" pitchFamily="18" charset="-128"/>
                        </a:rPr>
                        <a:t>6</a:t>
                      </a:r>
                      <a:endParaRPr lang="sv-SE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 hangingPunct="0">
                        <a:lnSpc>
                          <a:spcPct val="107000"/>
                        </a:lnSpc>
                        <a:spcAft>
                          <a:spcPts val="900"/>
                        </a:spcAft>
                        <a:tabLst>
                          <a:tab pos="2324100" algn="l"/>
                        </a:tabLst>
                      </a:pPr>
                      <a:r>
                        <a:rPr lang="en-GB" sz="1400">
                          <a:effectLst/>
                          <a:latin typeface="Times New Roman" panose="02020603050405020304" pitchFamily="18" charset="0"/>
                          <a:ea typeface="Yu Mincho" panose="02020400000000000000" pitchFamily="18" charset="-128"/>
                        </a:rPr>
                        <a:t>6.3.2.5</a:t>
                      </a:r>
                      <a:endParaRPr lang="sv-SE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 hangingPunct="0">
                        <a:lnSpc>
                          <a:spcPct val="107000"/>
                        </a:lnSpc>
                        <a:spcAft>
                          <a:spcPts val="900"/>
                        </a:spcAft>
                        <a:tabLst>
                          <a:tab pos="2324100" algn="l"/>
                        </a:tabLst>
                      </a:pPr>
                      <a:r>
                        <a:rPr lang="en-GB" sz="1400">
                          <a:effectLst/>
                          <a:latin typeface="Times New Roman" panose="02020603050405020304" pitchFamily="18" charset="0"/>
                          <a:ea typeface="Yu Mincho" panose="02020400000000000000" pitchFamily="18" charset="-128"/>
                        </a:rPr>
                        <a:t>RRC connection release with redirection to NR requirements</a:t>
                      </a:r>
                      <a:endParaRPr lang="sv-SE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0621768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fontAlgn="base" hangingPunct="0">
                        <a:lnSpc>
                          <a:spcPct val="107000"/>
                        </a:lnSpc>
                        <a:spcAft>
                          <a:spcPts val="900"/>
                        </a:spcAft>
                        <a:tabLst>
                          <a:tab pos="2324100" algn="l"/>
                        </a:tabLst>
                      </a:pPr>
                      <a:r>
                        <a:rPr lang="en-GB" sz="1400">
                          <a:effectLst/>
                          <a:latin typeface="Times New Roman" panose="02020603050405020304" pitchFamily="18" charset="0"/>
                          <a:ea typeface="Yu Mincho" panose="02020400000000000000" pitchFamily="18" charset="-128"/>
                        </a:rPr>
                        <a:t>7</a:t>
                      </a:r>
                      <a:endParaRPr lang="sv-SE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 hangingPunct="0">
                        <a:lnSpc>
                          <a:spcPct val="107000"/>
                        </a:lnSpc>
                        <a:spcAft>
                          <a:spcPts val="900"/>
                        </a:spcAft>
                        <a:tabLst>
                          <a:tab pos="2324100" algn="l"/>
                        </a:tabLst>
                      </a:pPr>
                      <a:r>
                        <a:rPr lang="en-GB" sz="1400">
                          <a:effectLst/>
                          <a:latin typeface="Times New Roman" panose="02020603050405020304" pitchFamily="18" charset="0"/>
                          <a:ea typeface="Yu Mincho" panose="02020400000000000000" pitchFamily="18" charset="-128"/>
                        </a:rPr>
                        <a:t>7.31A.2</a:t>
                      </a:r>
                      <a:endParaRPr lang="sv-SE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 hangingPunct="0">
                        <a:lnSpc>
                          <a:spcPct val="107000"/>
                        </a:lnSpc>
                        <a:spcAft>
                          <a:spcPts val="900"/>
                        </a:spcAft>
                        <a:tabLst>
                          <a:tab pos="2324100" algn="l"/>
                        </a:tabLst>
                      </a:pPr>
                      <a:r>
                        <a:rPr lang="en-GB" sz="1400" dirty="0" err="1">
                          <a:effectLst/>
                          <a:latin typeface="Times New Roman" panose="02020603050405020304" pitchFamily="18" charset="0"/>
                          <a:ea typeface="Yu Mincho" panose="02020400000000000000" pitchFamily="18" charset="-128"/>
                        </a:rPr>
                        <a:t>PSCell</a:t>
                      </a:r>
                      <a:r>
                        <a:rPr lang="en-GB" sz="1400" dirty="0">
                          <a:effectLst/>
                          <a:latin typeface="Times New Roman" panose="02020603050405020304" pitchFamily="18" charset="0"/>
                          <a:ea typeface="Yu Mincho" panose="02020400000000000000" pitchFamily="18" charset="-128"/>
                        </a:rPr>
                        <a:t> addition delay requirements</a:t>
                      </a:r>
                      <a:endParaRPr lang="sv-SE" sz="14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289442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75287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17471</TotalTime>
  <Words>2203</Words>
  <Application>Microsoft Office PowerPoint</Application>
  <PresentationFormat>Widescreen</PresentationFormat>
  <Paragraphs>245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Arial</vt:lpstr>
      <vt:lpstr>Calibri</vt:lpstr>
      <vt:lpstr>Calibri (Body)</vt:lpstr>
      <vt:lpstr>Calibri Light</vt:lpstr>
      <vt:lpstr>Times New Roman</vt:lpstr>
      <vt:lpstr>Office Theme</vt:lpstr>
      <vt:lpstr>WF on NR-U RRM Core Requirements  all agreements in RAN4#98-e in email thread: [98e][205] NR_unlic_RRM_1</vt:lpstr>
      <vt:lpstr>PowerPoint Presentation</vt:lpstr>
      <vt:lpstr>General</vt:lpstr>
      <vt:lpstr>Random Access - General</vt:lpstr>
      <vt:lpstr>Random Access – 2-step RA</vt:lpstr>
      <vt:lpstr>Random Access – 2-step RA (cont.)</vt:lpstr>
      <vt:lpstr>Random Access – 4-step RA</vt:lpstr>
      <vt:lpstr>Random Access – 4-step RA (cont.)</vt:lpstr>
      <vt:lpstr>Random Access: Applicability rules for RA in other RRM requirements</vt:lpstr>
      <vt:lpstr>Random Access: Applicability rules for RA in other RRM requirements (cont.)</vt:lpstr>
      <vt:lpstr>SI reading with LBT in RRC release with redirection, RRC re-establishment, and paging interruption</vt:lpstr>
      <vt:lpstr>SCell Activation: Interruptions</vt:lpstr>
      <vt:lpstr>SCell Activation: sCellDeactivationTimer is NOT configured</vt:lpstr>
      <vt:lpstr>RLM</vt:lpstr>
      <vt:lpstr>Beam Management: Link Recovery</vt:lpstr>
      <vt:lpstr>Measurement Requirements: L1-RSRP</vt:lpstr>
      <vt:lpstr>Measurement Requirements: SFTD</vt:lpstr>
      <vt:lpstr>Measurement Requirements: CSSF</vt:lpstr>
      <vt:lpstr>Other</vt:lpstr>
    </vt:vector>
  </TitlesOfParts>
  <Company>Qualcomm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Taemin Kim</dc:creator>
  <cp:keywords>CTPClassification=CTP_NT</cp:keywords>
  <cp:lastModifiedBy>I. Siomina - RAN4#98-e</cp:lastModifiedBy>
  <cp:revision>2477</cp:revision>
  <dcterms:created xsi:type="dcterms:W3CDTF">2016-04-13T15:12:29Z</dcterms:created>
  <dcterms:modified xsi:type="dcterms:W3CDTF">2021-02-22T15:23:15Z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1495070390</vt:lpwstr>
  </property>
  <property fmtid="{D5CDD505-2E9C-101B-9397-08002B2CF9AE}" pid="6" name="_2015_ms_pID_725343">
    <vt:lpwstr>(3)IUJRMeFfPba8mkSuIVp+lz+J5ESXOSYK92JnGMpKKMLy6dT930phYKx5dw2GSuuF7I07knUE
dDIV/HTbgaa6Ymb0JTPBTIR+l5HFWca2ydRGDz0Pu4KlIazA+8L+oSMSPbau37HA3dOX5SQL
yI4tJjHu85kANfIdDDcXA3ha0rd6JEOo2mnHTg5FiT5NhTXS+rk0rN5Q18LWhS3Yv5fxi0xX
TWBnTtcKOU6zbMOCdr</vt:lpwstr>
  </property>
  <property fmtid="{D5CDD505-2E9C-101B-9397-08002B2CF9AE}" pid="7" name="_2015_ms_pID_7253431">
    <vt:lpwstr>Z8hqzyjnUO9Yka38QbWZY5y4wATzpWhAsuNdd8N6jO0aLTX1ZYXktU
K+T27oyPj38SbyDIbws8uw29NQpv6Y68f2F662tNGcMluoPvtOuqdkGCyDP7VAzyFN/TsENV
uMHDhc/DSqvphZLAKkrh1vmalK66ZnQhsng7YGJ4qaLcER09IBhtWYzusQ6zedqwnsAi6nVd
kOzzNRhL3HCFYjqLJCp+NXvdDRKUvbOe/34k</vt:lpwstr>
  </property>
  <property fmtid="{D5CDD505-2E9C-101B-9397-08002B2CF9AE}" pid="8" name="_NewReviewCycle">
    <vt:lpwstr/>
  </property>
  <property fmtid="{D5CDD505-2E9C-101B-9397-08002B2CF9AE}" pid="9" name="_2015_ms_pID_7253432">
    <vt:lpwstr>/g==</vt:lpwstr>
  </property>
  <property fmtid="{D5CDD505-2E9C-101B-9397-08002B2CF9AE}" pid="10" name="TitusGUID">
    <vt:lpwstr>d13d0c97-1544-48d9-94ae-758c3fa742a4</vt:lpwstr>
  </property>
  <property fmtid="{D5CDD505-2E9C-101B-9397-08002B2CF9AE}" pid="11" name="CTP_TimeStamp">
    <vt:lpwstr>2018-05-24 00:15:42Z</vt:lpwstr>
  </property>
  <property fmtid="{D5CDD505-2E9C-101B-9397-08002B2CF9AE}" pid="12" name="CTP_BU">
    <vt:lpwstr>NA</vt:lpwstr>
  </property>
  <property fmtid="{D5CDD505-2E9C-101B-9397-08002B2CF9AE}" pid="13" name="CTP_IDSID">
    <vt:lpwstr>NA</vt:lpwstr>
  </property>
  <property fmtid="{D5CDD505-2E9C-101B-9397-08002B2CF9AE}" pid="14" name="CTP_WWID">
    <vt:lpwstr>NA</vt:lpwstr>
  </property>
  <property fmtid="{D5CDD505-2E9C-101B-9397-08002B2CF9AE}" pid="15" name="CTPClassification">
    <vt:lpwstr>CTP_NT</vt:lpwstr>
  </property>
</Properties>
</file>