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8" r:id="rId5"/>
    <p:sldId id="263" r:id="rId6"/>
    <p:sldId id="269" r:id="rId7"/>
    <p:sldId id="270" r:id="rId8"/>
    <p:sldId id="271" r:id="rId9"/>
    <p:sldId id="264" r:id="rId10"/>
    <p:sldId id="272" r:id="rId11"/>
    <p:sldId id="273" r:id="rId12"/>
    <p:sldId id="265" r:id="rId13"/>
    <p:sldId id="274" r:id="rId14"/>
    <p:sldId id="275" r:id="rId15"/>
    <p:sldId id="276" r:id="rId16"/>
    <p:sldId id="277" r:id="rId17"/>
    <p:sldId id="262" r:id="rId18"/>
    <p:sldId id="266" r:id="rId19"/>
    <p:sldId id="267" r:id="rId20"/>
    <p:sldId id="278" r:id="rId21"/>
    <p:sldId id="279" r:id="rId22"/>
    <p:sldId id="28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132"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2/3/2021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00242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2/3/2021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796972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2/3/2021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753322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17E3E6CE-0EE0-42D5-9A9C-F9E69BCA18F8}" type="datetimeFigureOut">
              <a:rPr lang="en-US" smtClean="0"/>
              <a:pPr/>
              <a:t>2/3/2021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74126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7E3E6CE-0EE0-42D5-9A9C-F9E69BCA18F8}" type="datetimeFigureOut">
              <a:rPr lang="en-US" smtClean="0"/>
              <a:pPr/>
              <a:t>2/3/2021</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3452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4"/>
          <p:cNvSpPr>
            <a:spLocks noGrp="1"/>
          </p:cNvSpPr>
          <p:nvPr>
            <p:ph type="dt" sz="half" idx="10"/>
          </p:nvPr>
        </p:nvSpPr>
        <p:spPr/>
        <p:txBody>
          <a:bodyPr/>
          <a:lstStyle/>
          <a:p>
            <a:fld id="{17E3E6CE-0EE0-42D5-9A9C-F9E69BCA18F8}" type="datetimeFigureOut">
              <a:rPr lang="en-US" smtClean="0"/>
              <a:pPr/>
              <a:t>2/3/2021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71689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6"/>
          <p:cNvSpPr>
            <a:spLocks noGrp="1"/>
          </p:cNvSpPr>
          <p:nvPr>
            <p:ph type="dt" sz="half" idx="10"/>
          </p:nvPr>
        </p:nvSpPr>
        <p:spPr/>
        <p:txBody>
          <a:bodyPr/>
          <a:lstStyle/>
          <a:p>
            <a:fld id="{17E3E6CE-0EE0-42D5-9A9C-F9E69BCA18F8}" type="datetimeFigureOut">
              <a:rPr lang="en-US" smtClean="0"/>
              <a:pPr/>
              <a:t>2/3/2021</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2650369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日期占位符 2"/>
          <p:cNvSpPr>
            <a:spLocks noGrp="1"/>
          </p:cNvSpPr>
          <p:nvPr>
            <p:ph type="dt" sz="half" idx="10"/>
          </p:nvPr>
        </p:nvSpPr>
        <p:spPr/>
        <p:txBody>
          <a:bodyPr/>
          <a:lstStyle/>
          <a:p>
            <a:fld id="{17E3E6CE-0EE0-42D5-9A9C-F9E69BCA18F8}" type="datetimeFigureOut">
              <a:rPr lang="en-US" smtClean="0"/>
              <a:pPr/>
              <a:t>2/3/2021</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15474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7E3E6CE-0EE0-42D5-9A9C-F9E69BCA18F8}" type="datetimeFigureOut">
              <a:rPr lang="en-US" smtClean="0"/>
              <a:pPr/>
              <a:t>2/3/2021</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37666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7E3E6CE-0EE0-42D5-9A9C-F9E69BCA18F8}" type="datetimeFigureOut">
              <a:rPr lang="en-US" smtClean="0"/>
              <a:pPr/>
              <a:t>2/3/2021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1857613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7E3E6CE-0EE0-42D5-9A9C-F9E69BCA18F8}" type="datetimeFigureOut">
              <a:rPr lang="en-US" smtClean="0"/>
              <a:pPr/>
              <a:t>2/3/2021</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0CD88216-F9C7-4358-B0B4-65C44AAE710D}" type="slidenum">
              <a:rPr lang="en-US" smtClean="0"/>
              <a:pPr/>
              <a:t>‹#›</a:t>
            </a:fld>
            <a:endParaRPr lang="en-US"/>
          </a:p>
        </p:txBody>
      </p:sp>
    </p:spTree>
    <p:extLst>
      <p:ext uri="{BB962C8B-B14F-4D97-AF65-F5344CB8AC3E}">
        <p14:creationId xmlns:p14="http://schemas.microsoft.com/office/powerpoint/2010/main" val="365616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3E6CE-0EE0-42D5-9A9C-F9E69BCA18F8}" type="datetimeFigureOut">
              <a:rPr lang="en-US" smtClean="0"/>
              <a:pPr/>
              <a:t>2/3/2021</a:t>
            </a:fld>
            <a:endParaRPr 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88216-F9C7-4358-B0B4-65C44AAE710D}" type="slidenum">
              <a:rPr lang="en-US" smtClean="0"/>
              <a:pPr/>
              <a:t>‹#›</a:t>
            </a:fld>
            <a:endParaRPr lang="en-US"/>
          </a:p>
        </p:txBody>
      </p:sp>
    </p:spTree>
    <p:extLst>
      <p:ext uri="{BB962C8B-B14F-4D97-AF65-F5344CB8AC3E}">
        <p14:creationId xmlns:p14="http://schemas.microsoft.com/office/powerpoint/2010/main" val="1674196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p:txBody>
          <a:bodyPr/>
          <a:lstStyle/>
          <a:p>
            <a:r>
              <a:rPr lang="en-US" altLang="zh-CN" dirty="0">
                <a:latin typeface="Arial" panose="020B0604020202020204" pitchFamily="34" charset="0"/>
                <a:cs typeface="Arial" panose="020B0604020202020204" pitchFamily="34" charset="0"/>
              </a:rPr>
              <a:t>CMCC</a:t>
            </a:r>
            <a:endParaRPr lang="en-US" dirty="0"/>
          </a:p>
        </p:txBody>
      </p:sp>
      <p:sp>
        <p:nvSpPr>
          <p:cNvPr id="4" name="副标题 2">
            <a:extLst>
              <a:ext uri="{FF2B5EF4-FFF2-40B4-BE49-F238E27FC236}">
                <a16:creationId xmlns:a16="http://schemas.microsoft.com/office/drawing/2014/main" id="{E90F7165-48C4-4B29-B290-2278E9D3EB52}"/>
              </a:ext>
            </a:extLst>
          </p:cNvPr>
          <p:cNvSpPr txBox="1">
            <a:spLocks/>
          </p:cNvSpPr>
          <p:nvPr/>
        </p:nvSpPr>
        <p:spPr>
          <a:xfrm>
            <a:off x="235132" y="140381"/>
            <a:ext cx="11617234" cy="9171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altLang="zh-CN" b="1" dirty="0"/>
              <a:t>3GPP TSG-RAN WG4 Meeting # 98-e 				</a:t>
            </a:r>
            <a:r>
              <a:rPr lang="en-US" altLang="zh-CN" b="1"/>
              <a:t>                         R4-2103882</a:t>
            </a:r>
            <a:endParaRPr lang="en-US" altLang="zh-CN" b="1" dirty="0"/>
          </a:p>
          <a:p>
            <a:pPr algn="l"/>
            <a:r>
              <a:rPr lang="en-US" altLang="zh-CN" b="1" dirty="0"/>
              <a:t>Electronic Meeting, Jan. 25-Feb. 5, 2021</a:t>
            </a:r>
          </a:p>
        </p:txBody>
      </p:sp>
      <p:sp>
        <p:nvSpPr>
          <p:cNvPr id="8" name="Rectangle 4"/>
          <p:cNvSpPr>
            <a:spLocks noGrp="1" noChangeArrowheads="1"/>
          </p:cNvSpPr>
          <p:nvPr>
            <p:ph type="ctrTitle"/>
          </p:nvPr>
        </p:nvSpPr>
        <p:spPr bwMode="auto">
          <a:xfrm>
            <a:off x="3320995" y="2480940"/>
            <a:ext cx="53528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l" eaLnBrk="0" fontAlgn="base" hangingPunct="0">
              <a:lnSpc>
                <a:spcPct val="100000"/>
              </a:lnSpc>
              <a:spcAft>
                <a:spcPct val="0"/>
              </a:spcAft>
            </a:pPr>
            <a:r>
              <a:rPr lang="en-US" altLang="zh-CN" sz="2800" b="1" dirty="0"/>
              <a:t>WF for NR repeater RF requirements</a:t>
            </a:r>
            <a:endParaRPr lang="en-GB" altLang="zh-CN" sz="2800" dirty="0">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356904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ACLR requirements</a:t>
            </a:r>
          </a:p>
        </p:txBody>
      </p:sp>
      <p:sp>
        <p:nvSpPr>
          <p:cNvPr id="3" name="内容占位符 2"/>
          <p:cNvSpPr>
            <a:spLocks noGrp="1"/>
          </p:cNvSpPr>
          <p:nvPr>
            <p:ph idx="1"/>
          </p:nvPr>
        </p:nvSpPr>
        <p:spPr>
          <a:xfrm>
            <a:off x="583759" y="1404206"/>
            <a:ext cx="10515600" cy="4351338"/>
          </a:xfrm>
        </p:spPr>
        <p:txBody>
          <a:bodyPr>
            <a:normAutofit/>
          </a:bodyPr>
          <a:lstStyle/>
          <a:p>
            <a:pPr marL="0" lvl="1" indent="0">
              <a:lnSpc>
                <a:spcPct val="150000"/>
              </a:lnSpc>
              <a:buNone/>
            </a:pPr>
            <a:r>
              <a:rPr lang="en-US" altLang="zh-CN" dirty="0">
                <a:effectLst/>
                <a:latin typeface="Times New Roman" panose="02020603050405020304" pitchFamily="18" charset="0"/>
                <a:ea typeface="等线" panose="02010600030101010101" pitchFamily="2" charset="-122"/>
                <a:cs typeface="Times New Roman" panose="02020603050405020304" pitchFamily="18" charset="0"/>
              </a:rPr>
              <a:t>FFS on ACLR requirements, following aspects should be considered</a:t>
            </a:r>
          </a:p>
          <a:p>
            <a:pPr lvl="1"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Further check whether the output power in adjacent channel is lower than the noise, if so ACLR with NR adjacent channel may be omitted, as well as with LTE adjacent channel</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lvl="1" hangingPunct="0">
              <a:spcAft>
                <a:spcPts val="900"/>
              </a:spcAft>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If RAN4 does not define ACLR requirements, then alternate tests/requirements may be needed to ensure good coexistence performance.</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lvl="1"/>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Whether the applicable range for ACLR is out of the passband not the carrier</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9445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OBUE and spurious emission conducted requirements</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BS operating band unwanted emissions and transmitter spurious emissions follow BS specification for </a:t>
            </a:r>
            <a:r>
              <a:rPr lang="en-US" altLang="zh-CN" dirty="0">
                <a:latin typeface="Times New Roman" panose="02020603050405020304" pitchFamily="18" charset="0"/>
                <a:ea typeface="等线" panose="02010600030101010101" pitchFamily="2" charset="-122"/>
              </a:rPr>
              <a:t>appropriate </a:t>
            </a:r>
            <a:r>
              <a:rPr lang="en-US" altLang="zh-CN" dirty="0">
                <a:effectLst/>
                <a:latin typeface="Times New Roman" panose="02020603050405020304" pitchFamily="18" charset="0"/>
                <a:ea typeface="等线" panose="02010600030101010101" pitchFamily="2" charset="-122"/>
              </a:rPr>
              <a:t>requirements. Further discussion is needed about whether to include extra requirements as follows:</a:t>
            </a:r>
          </a:p>
          <a:p>
            <a:pPr lvl="2">
              <a:lnSpc>
                <a:spcPct val="150000"/>
              </a:lnSpc>
            </a:pPr>
            <a:r>
              <a:rPr lang="en-US" altLang="zh-CN" sz="1800" dirty="0">
                <a:effectLst/>
                <a:latin typeface="Times New Roman" panose="02020603050405020304" pitchFamily="18" charset="0"/>
                <a:ea typeface="等线" panose="02010600030101010101" pitchFamily="2" charset="-122"/>
              </a:rPr>
              <a:t>UE related requirements</a:t>
            </a:r>
          </a:p>
          <a:p>
            <a:pPr lvl="2">
              <a:lnSpc>
                <a:spcPct val="150000"/>
              </a:lnSpc>
            </a:pPr>
            <a:r>
              <a:rPr lang="en-US" altLang="zh-CN" sz="1800" dirty="0">
                <a:effectLst/>
                <a:latin typeface="Times New Roman" panose="02020603050405020304" pitchFamily="18" charset="0"/>
                <a:ea typeface="等线" panose="02010600030101010101" pitchFamily="2" charset="-122"/>
              </a:rPr>
              <a:t>uplink BS receiver protection requirements</a:t>
            </a:r>
          </a:p>
          <a:p>
            <a:pPr lvl="2">
              <a:lnSpc>
                <a:spcPct val="150000"/>
              </a:lnSpc>
            </a:pPr>
            <a:r>
              <a:rPr lang="en-US" altLang="zh-CN" sz="1800" dirty="0">
                <a:effectLst/>
                <a:latin typeface="Times New Roman" panose="02020603050405020304" pitchFamily="18" charset="0"/>
                <a:ea typeface="等线" panose="02010600030101010101" pitchFamily="2" charset="-122"/>
              </a:rPr>
              <a:t>absolute BS ACLR &amp; other equivalent requirements</a:t>
            </a:r>
          </a:p>
          <a:p>
            <a:pPr lvl="2">
              <a:lnSpc>
                <a:spcPct val="150000"/>
              </a:lnSpc>
            </a:pPr>
            <a:r>
              <a:rPr lang="en-US" altLang="zh-CN" sz="1800" dirty="0">
                <a:effectLst/>
                <a:latin typeface="Times New Roman" panose="02020603050405020304" pitchFamily="18" charset="0"/>
                <a:ea typeface="等线" panose="02010600030101010101" pitchFamily="2" charset="-122"/>
              </a:rPr>
              <a:t>the applicable class(es)</a:t>
            </a:r>
          </a:p>
        </p:txBody>
      </p:sp>
    </p:spTree>
    <p:extLst>
      <p:ext uri="{BB962C8B-B14F-4D97-AF65-F5344CB8AC3E}">
        <p14:creationId xmlns:p14="http://schemas.microsoft.com/office/powerpoint/2010/main" val="464379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out of band gain</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FFS on FR1 out of band gain, following aspects should be considered</a:t>
            </a:r>
            <a:endParaRPr lang="en-US" altLang="zh-CN" sz="1800" dirty="0">
              <a:effectLst/>
              <a:latin typeface="Times New Roman" panose="02020603050405020304" pitchFamily="18" charset="0"/>
              <a:ea typeface="等线" panose="02010600030101010101" pitchFamily="2" charset="-122"/>
            </a:endParaRPr>
          </a:p>
          <a:p>
            <a:pPr lvl="2">
              <a:lnSpc>
                <a:spcPct val="150000"/>
              </a:lnSpc>
            </a:pPr>
            <a:r>
              <a:rPr lang="en-US" altLang="zh-CN" dirty="0">
                <a:effectLst/>
                <a:latin typeface="Times New Roman" panose="02020603050405020304" pitchFamily="18" charset="0"/>
                <a:ea typeface="等线" panose="02010600030101010101" pitchFamily="2" charset="-122"/>
              </a:rPr>
              <a:t>whether to identify the minimum coupling loss to any radio transmitter from the repeater, not just the donor BS</a:t>
            </a:r>
          </a:p>
        </p:txBody>
      </p:sp>
    </p:spTree>
    <p:extLst>
      <p:ext uri="{BB962C8B-B14F-4D97-AF65-F5344CB8AC3E}">
        <p14:creationId xmlns:p14="http://schemas.microsoft.com/office/powerpoint/2010/main" val="3114587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ACRR</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FFS on </a:t>
            </a:r>
            <a:r>
              <a:rPr lang="en-US" altLang="zh-CN" dirty="0">
                <a:latin typeface="Times New Roman" panose="02020603050405020304" pitchFamily="18" charset="0"/>
                <a:ea typeface="等线" panose="02010600030101010101" pitchFamily="2" charset="-122"/>
              </a:rPr>
              <a:t>ACRR requirements</a:t>
            </a:r>
            <a:r>
              <a:rPr lang="en-US" altLang="zh-CN" dirty="0">
                <a:effectLst/>
                <a:latin typeface="Times New Roman" panose="02020603050405020304" pitchFamily="18" charset="0"/>
                <a:ea typeface="等线" panose="02010600030101010101" pitchFamily="2" charset="-122"/>
              </a:rPr>
              <a:t>, following aspects should be considered</a:t>
            </a:r>
            <a:endParaRPr lang="en-US" altLang="zh-CN" sz="1800" dirty="0">
              <a:effectLst/>
              <a:latin typeface="Times New Roman" panose="02020603050405020304" pitchFamily="18" charset="0"/>
              <a:ea typeface="等线" panose="02010600030101010101" pitchFamily="2" charset="-122"/>
            </a:endParaRPr>
          </a:p>
          <a:p>
            <a:pPr lvl="2">
              <a:lnSpc>
                <a:spcPct val="150000"/>
              </a:lnSpc>
            </a:pPr>
            <a:r>
              <a:rPr lang="en-US" altLang="zh-CN" dirty="0">
                <a:effectLst/>
                <a:latin typeface="Times New Roman" panose="02020603050405020304" pitchFamily="18" charset="0"/>
                <a:ea typeface="等线" panose="02010600030101010101" pitchFamily="2" charset="-122"/>
              </a:rPr>
              <a:t>the behavior of the repeater if there is another node close by that either creates emissions on an adjacent channel or actually uses an adjacent channel</a:t>
            </a:r>
          </a:p>
          <a:p>
            <a:pPr lvl="2">
              <a:lnSpc>
                <a:spcPct val="150000"/>
              </a:lnSpc>
            </a:pPr>
            <a:r>
              <a:rPr lang="en-US" altLang="zh-CN" dirty="0">
                <a:effectLst/>
                <a:latin typeface="Times New Roman" panose="02020603050405020304" pitchFamily="18" charset="0"/>
                <a:ea typeface="等线" panose="02010600030101010101" pitchFamily="2" charset="-122"/>
              </a:rPr>
              <a:t>co-existence with UTRA/EUTRA rather than NR operating on an adjacent channel</a:t>
            </a:r>
          </a:p>
        </p:txBody>
      </p:sp>
    </p:spTree>
    <p:extLst>
      <p:ext uri="{BB962C8B-B14F-4D97-AF65-F5344CB8AC3E}">
        <p14:creationId xmlns:p14="http://schemas.microsoft.com/office/powerpoint/2010/main" val="2157896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output intermodulation</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FFS on </a:t>
            </a:r>
            <a:r>
              <a:rPr lang="en-US" altLang="zh-CN" dirty="0">
                <a:latin typeface="Times New Roman" panose="02020603050405020304" pitchFamily="18" charset="0"/>
                <a:ea typeface="等线" panose="02010600030101010101" pitchFamily="2" charset="-122"/>
              </a:rPr>
              <a:t>output intermodulation</a:t>
            </a:r>
            <a:r>
              <a:rPr lang="en-US" altLang="zh-CN" dirty="0">
                <a:effectLst/>
                <a:latin typeface="Times New Roman" panose="02020603050405020304" pitchFamily="18" charset="0"/>
                <a:ea typeface="等线" panose="02010600030101010101" pitchFamily="2" charset="-122"/>
              </a:rPr>
              <a:t>, following aspects should be considered</a:t>
            </a:r>
            <a:endParaRPr lang="en-US" altLang="zh-CN" sz="1800" dirty="0">
              <a:effectLst/>
              <a:latin typeface="Times New Roman" panose="02020603050405020304" pitchFamily="18" charset="0"/>
              <a:ea typeface="等线" panose="02010600030101010101" pitchFamily="2" charset="-122"/>
            </a:endParaRPr>
          </a:p>
          <a:p>
            <a:pPr lvl="2">
              <a:lnSpc>
                <a:spcPct val="150000"/>
              </a:lnSpc>
            </a:pPr>
            <a:r>
              <a:rPr lang="en-US" altLang="zh-CN" dirty="0">
                <a:effectLst/>
                <a:latin typeface="Times New Roman" panose="02020603050405020304" pitchFamily="18" charset="0"/>
                <a:ea typeface="等线" panose="02010600030101010101" pitchFamily="2" charset="-122"/>
              </a:rPr>
              <a:t>Whether to refer to BS Tx intermodulation requirements</a:t>
            </a:r>
          </a:p>
          <a:p>
            <a:pPr lvl="2">
              <a:lnSpc>
                <a:spcPct val="150000"/>
              </a:lnSpc>
            </a:pPr>
            <a:r>
              <a:rPr lang="en-US" altLang="zh-CN" dirty="0">
                <a:effectLst/>
                <a:latin typeface="Times New Roman" panose="02020603050405020304" pitchFamily="18" charset="0"/>
                <a:ea typeface="等线" panose="02010600030101010101" pitchFamily="2" charset="-122"/>
              </a:rPr>
              <a:t>Whether to refer to LTE repeater output intermodulation requirements</a:t>
            </a:r>
          </a:p>
          <a:p>
            <a:pPr lvl="2">
              <a:lnSpc>
                <a:spcPct val="150000"/>
              </a:lnSpc>
            </a:pPr>
            <a:endParaRPr lang="en-US" altLang="zh-CN" dirty="0">
              <a:effectLst/>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34629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a:t>
            </a:r>
            <a:r>
              <a:rPr lang="en-US" altLang="zh-CN" dirty="0"/>
              <a:t>FR1 </a:t>
            </a:r>
            <a:r>
              <a:rPr lang="en-US" dirty="0"/>
              <a:t>input intermodulation</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FFS on </a:t>
            </a:r>
            <a:r>
              <a:rPr lang="en-US" altLang="zh-CN" dirty="0">
                <a:latin typeface="Times New Roman" panose="02020603050405020304" pitchFamily="18" charset="0"/>
                <a:ea typeface="等线" panose="02010600030101010101" pitchFamily="2" charset="-122"/>
              </a:rPr>
              <a:t>input intermodulation</a:t>
            </a:r>
            <a:r>
              <a:rPr lang="en-US" altLang="zh-CN" dirty="0">
                <a:effectLst/>
                <a:latin typeface="Times New Roman" panose="02020603050405020304" pitchFamily="18" charset="0"/>
                <a:ea typeface="等线" panose="02010600030101010101" pitchFamily="2" charset="-122"/>
              </a:rPr>
              <a:t>, further discussion whether following </a:t>
            </a:r>
            <a:r>
              <a:rPr lang="en-US" altLang="zh-CN" dirty="0">
                <a:latin typeface="Times New Roman" panose="02020603050405020304" pitchFamily="18" charset="0"/>
                <a:ea typeface="等线" panose="02010600030101010101" pitchFamily="2" charset="-122"/>
              </a:rPr>
              <a:t>scenarios shoul</a:t>
            </a:r>
            <a:r>
              <a:rPr lang="en-US" altLang="zh-CN" dirty="0">
                <a:effectLst/>
                <a:latin typeface="Times New Roman" panose="02020603050405020304" pitchFamily="18" charset="0"/>
                <a:ea typeface="等线" panose="02010600030101010101" pitchFamily="2" charset="-122"/>
              </a:rPr>
              <a:t>d be considered</a:t>
            </a:r>
            <a:endParaRPr lang="en-US" altLang="zh-CN" sz="1800" dirty="0">
              <a:effectLst/>
              <a:latin typeface="Times New Roman" panose="02020603050405020304" pitchFamily="18" charset="0"/>
              <a:ea typeface="等线" panose="02010600030101010101" pitchFamily="2" charset="-122"/>
            </a:endParaRPr>
          </a:p>
          <a:p>
            <a:pPr lvl="2">
              <a:lnSpc>
                <a:spcPct val="150000"/>
              </a:lnSpc>
            </a:pPr>
            <a:r>
              <a:rPr lang="en-US" altLang="zh-CN" dirty="0">
                <a:effectLst/>
                <a:latin typeface="Times New Roman" panose="02020603050405020304" pitchFamily="18" charset="0"/>
                <a:ea typeface="等线" panose="02010600030101010101" pitchFamily="2" charset="-122"/>
              </a:rPr>
              <a:t>Option 1: UL passband repeater</a:t>
            </a:r>
          </a:p>
          <a:p>
            <a:pPr lvl="2">
              <a:lnSpc>
                <a:spcPct val="150000"/>
              </a:lnSpc>
            </a:pPr>
            <a:r>
              <a:rPr lang="en-US" altLang="zh-CN" dirty="0">
                <a:effectLst/>
                <a:latin typeface="Times New Roman" panose="02020603050405020304" pitchFamily="18" charset="0"/>
                <a:ea typeface="等线" panose="02010600030101010101" pitchFamily="2" charset="-122"/>
              </a:rPr>
              <a:t>Option 2: co-location scenario</a:t>
            </a:r>
          </a:p>
          <a:p>
            <a:pPr lvl="2">
              <a:lnSpc>
                <a:spcPct val="150000"/>
              </a:lnSpc>
            </a:pPr>
            <a:r>
              <a:rPr lang="en-US" altLang="zh-CN" dirty="0">
                <a:effectLst/>
                <a:latin typeface="Times New Roman" panose="02020603050405020304" pitchFamily="18" charset="0"/>
                <a:ea typeface="等线" panose="02010600030101010101" pitchFamily="2" charset="-122"/>
              </a:rPr>
              <a:t>Option 3: co-existence </a:t>
            </a:r>
            <a:r>
              <a:rPr lang="en-US" altLang="zh-CN" dirty="0">
                <a:latin typeface="Times New Roman" panose="02020603050405020304" pitchFamily="18" charset="0"/>
                <a:ea typeface="等线" panose="02010600030101010101" pitchFamily="2" charset="-122"/>
              </a:rPr>
              <a:t>scenario</a:t>
            </a:r>
            <a:endParaRPr lang="en-US" altLang="zh-CN" dirty="0">
              <a:effectLst/>
              <a:latin typeface="Times New Roman" panose="02020603050405020304" pitchFamily="18" charset="0"/>
              <a:ea typeface="等线" panose="02010600030101010101" pitchFamily="2" charset="-122"/>
            </a:endParaRPr>
          </a:p>
        </p:txBody>
      </p:sp>
    </p:spTree>
    <p:extLst>
      <p:ext uri="{BB962C8B-B14F-4D97-AF65-F5344CB8AC3E}">
        <p14:creationId xmlns:p14="http://schemas.microsoft.com/office/powerpoint/2010/main" val="86990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Tx power and ALC requirements</a:t>
            </a:r>
            <a:endParaRPr lang="zh-CN" altLang="en-US" dirty="0"/>
          </a:p>
        </p:txBody>
      </p:sp>
      <p:sp>
        <p:nvSpPr>
          <p:cNvPr id="3" name="内容占位符 2"/>
          <p:cNvSpPr>
            <a:spLocks noGrp="1"/>
          </p:cNvSpPr>
          <p:nvPr>
            <p:ph idx="1"/>
          </p:nvPr>
        </p:nvSpPr>
        <p:spPr>
          <a:xfrm>
            <a:off x="838200" y="1825625"/>
            <a:ext cx="10515600" cy="2337072"/>
          </a:xfrm>
        </p:spPr>
        <p:txBody>
          <a:bodyPr>
            <a:noAutofit/>
          </a:bodyPr>
          <a:lstStyle/>
          <a:p>
            <a:pPr lvl="1">
              <a:lnSpc>
                <a:spcPct val="150000"/>
              </a:lnSpc>
            </a:pPr>
            <a:r>
              <a:rPr lang="en-US" altLang="zh-CN" sz="2000" dirty="0">
                <a:latin typeface="Times New Roman" panose="02020603050405020304" pitchFamily="18" charset="0"/>
              </a:rPr>
              <a:t>FFS on FR2 power related requirements, following aspects should be considered</a:t>
            </a:r>
          </a:p>
          <a:p>
            <a:pPr lvl="2">
              <a:lnSpc>
                <a:spcPct val="150000"/>
              </a:lnSpc>
            </a:pPr>
            <a:r>
              <a:rPr lang="en-US" altLang="zh-CN" dirty="0">
                <a:latin typeface="Times New Roman" panose="02020603050405020304" pitchFamily="18" charset="0"/>
              </a:rPr>
              <a:t>For FR2, the Tx power is based on declaration or not</a:t>
            </a:r>
          </a:p>
          <a:p>
            <a:pPr lvl="2">
              <a:lnSpc>
                <a:spcPct val="150000"/>
              </a:lnSpc>
            </a:pPr>
            <a:r>
              <a:rPr lang="en-US" altLang="zh-CN" dirty="0">
                <a:latin typeface="Times New Roman" panose="02020603050405020304" pitchFamily="18" charset="0"/>
              </a:rPr>
              <a:t>For FR2, not only DL coexistence, but also uplink coexistence should be considered</a:t>
            </a:r>
          </a:p>
          <a:p>
            <a:pPr lvl="2">
              <a:lnSpc>
                <a:spcPct val="150000"/>
              </a:lnSpc>
            </a:pPr>
            <a:r>
              <a:rPr lang="en-US" altLang="zh-CN" dirty="0">
                <a:latin typeface="Times New Roman" panose="02020603050405020304" pitchFamily="18" charset="0"/>
              </a:rPr>
              <a:t>For FR2, how the repeater manages its output power levels for FR2 </a:t>
            </a:r>
          </a:p>
          <a:p>
            <a:pPr lvl="2">
              <a:lnSpc>
                <a:spcPct val="150000"/>
              </a:lnSpc>
            </a:pPr>
            <a:endParaRPr lang="zh-CN" altLang="zh-CN" dirty="0">
              <a:latin typeface="Times New Roman" panose="02020603050405020304" pitchFamily="18" charset="0"/>
            </a:endParaRPr>
          </a:p>
          <a:p>
            <a:pPr marL="457200" lvl="1" indent="0">
              <a:lnSpc>
                <a:spcPct val="150000"/>
              </a:lnSpc>
              <a:buNone/>
            </a:pPr>
            <a:endParaRPr lang="zh-CN" altLang="zh-CN" sz="2000" dirty="0">
              <a:latin typeface="Times New Roman" panose="02020603050405020304" pitchFamily="18" charset="0"/>
            </a:endParaRPr>
          </a:p>
        </p:txBody>
      </p:sp>
    </p:spTree>
    <p:extLst>
      <p:ext uri="{BB962C8B-B14F-4D97-AF65-F5344CB8AC3E}">
        <p14:creationId xmlns:p14="http://schemas.microsoft.com/office/powerpoint/2010/main" val="1174751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frequency error</a:t>
            </a:r>
            <a:endParaRPr lang="zh-CN" altLang="en-US" dirty="0"/>
          </a:p>
        </p:txBody>
      </p:sp>
      <p:sp>
        <p:nvSpPr>
          <p:cNvPr id="3" name="内容占位符 2"/>
          <p:cNvSpPr>
            <a:spLocks noGrp="1"/>
          </p:cNvSpPr>
          <p:nvPr>
            <p:ph idx="1"/>
          </p:nvPr>
        </p:nvSpPr>
        <p:spPr>
          <a:xfrm>
            <a:off x="838200" y="1825625"/>
            <a:ext cx="10515600" cy="1068650"/>
          </a:xfrm>
        </p:spPr>
        <p:txBody>
          <a:bodyPr/>
          <a:lstStyle/>
          <a:p>
            <a:pPr lvl="1"/>
            <a:r>
              <a:rPr lang="pl-PL" altLang="zh-CN" dirty="0">
                <a:solidFill>
                  <a:srgbClr val="FF0000"/>
                </a:solidFill>
                <a:latin typeface="Times New Roman" panose="02020603050405020304" pitchFamily="18" charset="0"/>
              </a:rPr>
              <a:t>[</a:t>
            </a:r>
            <a:r>
              <a:rPr lang="en-US" altLang="zh-CN" dirty="0">
                <a:latin typeface="Times New Roman" panose="02020603050405020304" pitchFamily="18" charset="0"/>
              </a:rPr>
              <a:t>± 0.01</a:t>
            </a:r>
            <a:r>
              <a:rPr lang="pl-PL" altLang="zh-CN" dirty="0">
                <a:solidFill>
                  <a:srgbClr val="FF0000"/>
                </a:solidFill>
                <a:latin typeface="Times New Roman" panose="02020603050405020304" pitchFamily="18" charset="0"/>
              </a:rPr>
              <a:t>]</a:t>
            </a:r>
            <a:r>
              <a:rPr lang="en-US" altLang="zh-CN" dirty="0">
                <a:latin typeface="Times New Roman" panose="02020603050405020304" pitchFamily="18" charset="0"/>
              </a:rPr>
              <a:t> ppm frequency error for FR2 RF requirements </a:t>
            </a:r>
            <a:endParaRPr lang="zh-CN" altLang="zh-CN" dirty="0">
              <a:latin typeface="Times New Roman" panose="02020603050405020304" pitchFamily="18" charset="0"/>
            </a:endParaRPr>
          </a:p>
          <a:p>
            <a:pPr marL="457200" lvl="1" indent="0">
              <a:buNone/>
            </a:pPr>
            <a:endParaRPr lang="zh-CN" altLang="zh-CN" dirty="0">
              <a:latin typeface="Times New Roman" panose="02020603050405020304" pitchFamily="18" charset="0"/>
            </a:endParaRPr>
          </a:p>
        </p:txBody>
      </p:sp>
    </p:spTree>
    <p:extLst>
      <p:ext uri="{BB962C8B-B14F-4D97-AF65-F5344CB8AC3E}">
        <p14:creationId xmlns:p14="http://schemas.microsoft.com/office/powerpoint/2010/main" val="99668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EVM requirements</a:t>
            </a:r>
            <a:endParaRPr lang="zh-CN" altLang="en-US" dirty="0"/>
          </a:p>
        </p:txBody>
      </p:sp>
      <p:sp>
        <p:nvSpPr>
          <p:cNvPr id="3" name="内容占位符 2"/>
          <p:cNvSpPr>
            <a:spLocks noGrp="1"/>
          </p:cNvSpPr>
          <p:nvPr>
            <p:ph idx="1"/>
          </p:nvPr>
        </p:nvSpPr>
        <p:spPr>
          <a:xfrm>
            <a:off x="838200" y="1825625"/>
            <a:ext cx="10515600" cy="1068650"/>
          </a:xfrm>
        </p:spPr>
        <p:txBody>
          <a:bodyPr/>
          <a:lstStyle/>
          <a:p>
            <a:pPr lvl="1"/>
            <a:r>
              <a:rPr lang="en-US" altLang="zh-CN" dirty="0">
                <a:latin typeface="Times New Roman" panose="02020603050405020304" pitchFamily="18" charset="0"/>
              </a:rPr>
              <a:t>FFS on whether FR2 EVM Radiated requirements are the same as FR1 conducted requirements</a:t>
            </a:r>
            <a:endParaRPr lang="zh-CN" altLang="zh-CN" dirty="0">
              <a:latin typeface="Times New Roman" panose="02020603050405020304" pitchFamily="18" charset="0"/>
            </a:endParaRPr>
          </a:p>
        </p:txBody>
      </p:sp>
    </p:spTree>
    <p:extLst>
      <p:ext uri="{BB962C8B-B14F-4D97-AF65-F5344CB8AC3E}">
        <p14:creationId xmlns:p14="http://schemas.microsoft.com/office/powerpoint/2010/main" val="3459116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OBUE and spurious emission</a:t>
            </a:r>
            <a:endParaRPr lang="zh-CN" altLang="en-US" dirty="0"/>
          </a:p>
        </p:txBody>
      </p:sp>
      <p:sp>
        <p:nvSpPr>
          <p:cNvPr id="3" name="内容占位符 2"/>
          <p:cNvSpPr>
            <a:spLocks noGrp="1"/>
          </p:cNvSpPr>
          <p:nvPr>
            <p:ph idx="1"/>
          </p:nvPr>
        </p:nvSpPr>
        <p:spPr>
          <a:xfrm>
            <a:off x="838200" y="1825625"/>
            <a:ext cx="10515600" cy="1068650"/>
          </a:xfrm>
        </p:spPr>
        <p:txBody>
          <a:bodyPr>
            <a:noAutofit/>
          </a:bodyPr>
          <a:lstStyle/>
          <a:p>
            <a:pPr lvl="1">
              <a:lnSpc>
                <a:spcPct val="150000"/>
              </a:lnSpc>
            </a:pPr>
            <a:r>
              <a:rPr lang="en-US" altLang="zh-CN" dirty="0">
                <a:latin typeface="Times New Roman" panose="02020603050405020304" pitchFamily="18" charset="0"/>
              </a:rPr>
              <a:t>BS operating band unwanted emissions and transmitter spurious emissions follow BS specification for appropriate requirements. Further discussion is needed about whether to include extra requirements as follows:</a:t>
            </a:r>
          </a:p>
          <a:p>
            <a:pPr lvl="2">
              <a:lnSpc>
                <a:spcPct val="150000"/>
              </a:lnSpc>
            </a:pPr>
            <a:r>
              <a:rPr lang="en-US" altLang="zh-CN" dirty="0">
                <a:latin typeface="Times New Roman" panose="02020603050405020304" pitchFamily="18" charset="0"/>
              </a:rPr>
              <a:t>UE related requirements</a:t>
            </a:r>
          </a:p>
          <a:p>
            <a:pPr lvl="2">
              <a:lnSpc>
                <a:spcPct val="150000"/>
              </a:lnSpc>
            </a:pPr>
            <a:r>
              <a:rPr lang="en-US" altLang="zh-CN" dirty="0">
                <a:latin typeface="Times New Roman" panose="02020603050405020304" pitchFamily="18" charset="0"/>
              </a:rPr>
              <a:t>absolute BS ACLR &amp; other equivalent requirements</a:t>
            </a:r>
          </a:p>
          <a:p>
            <a:pPr lvl="2">
              <a:lnSpc>
                <a:spcPct val="150000"/>
              </a:lnSpc>
            </a:pPr>
            <a:r>
              <a:rPr lang="en-US" altLang="zh-CN" dirty="0">
                <a:latin typeface="Times New Roman" panose="02020603050405020304" pitchFamily="18" charset="0"/>
              </a:rPr>
              <a:t>the applicable class(es)</a:t>
            </a:r>
          </a:p>
        </p:txBody>
      </p:sp>
    </p:spTree>
    <p:extLst>
      <p:ext uri="{BB962C8B-B14F-4D97-AF65-F5344CB8AC3E}">
        <p14:creationId xmlns:p14="http://schemas.microsoft.com/office/powerpoint/2010/main" val="394041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Background </a:t>
            </a:r>
            <a:r>
              <a:rPr lang="en-US" altLang="zh-CN" dirty="0"/>
              <a:t>on NR repeater</a:t>
            </a:r>
            <a:endParaRPr lang="en-US" dirty="0"/>
          </a:p>
        </p:txBody>
      </p:sp>
      <p:sp>
        <p:nvSpPr>
          <p:cNvPr id="8" name="TextBox 7">
            <a:extLst>
              <a:ext uri="{FF2B5EF4-FFF2-40B4-BE49-F238E27FC236}">
                <a16:creationId xmlns:a16="http://schemas.microsoft.com/office/drawing/2014/main" id="{11D9D962-A234-44D4-B1B7-DC396E229FBE}"/>
              </a:ext>
            </a:extLst>
          </p:cNvPr>
          <p:cNvSpPr txBox="1"/>
          <p:nvPr/>
        </p:nvSpPr>
        <p:spPr>
          <a:xfrm>
            <a:off x="709985" y="1301074"/>
            <a:ext cx="10772029" cy="5355312"/>
          </a:xfrm>
          <a:prstGeom prst="rect">
            <a:avLst/>
          </a:prstGeom>
          <a:noFill/>
        </p:spPr>
        <p:txBody>
          <a:bodyPr wrap="square">
            <a:spAutoFit/>
          </a:bodyPr>
          <a:lstStyle/>
          <a:p>
            <a:r>
              <a:rPr lang="en-GB" altLang="zh-CN" sz="1800" dirty="0">
                <a:effectLst/>
                <a:latin typeface="Times New Roman" panose="02020603050405020304" pitchFamily="18" charset="0"/>
                <a:ea typeface="等线" panose="02010600030101010101" pitchFamily="2" charset="-122"/>
              </a:rPr>
              <a:t>RAN#90e approved a new “New WID on NR Repeaters” with RAN4 as the responsible WG</a:t>
            </a:r>
            <a:r>
              <a:rPr lang="en-US" altLang="zh-CN" sz="1800" dirty="0">
                <a:effectLst/>
                <a:latin typeface="Times New Roman" panose="02020603050405020304" pitchFamily="18" charset="0"/>
                <a:ea typeface="等线" panose="02010600030101010101" pitchFamily="2" charset="-122"/>
              </a:rPr>
              <a:t>. </a:t>
            </a:r>
          </a:p>
          <a:p>
            <a:r>
              <a:rPr lang="en-US" altLang="zh-CN" dirty="0">
                <a:latin typeface="Times New Roman" panose="02020603050405020304" pitchFamily="18" charset="0"/>
                <a:ea typeface="等线" panose="02010600030101010101" pitchFamily="2" charset="-122"/>
              </a:rPr>
              <a:t>The objective of the WID is listed as below:</a:t>
            </a:r>
          </a:p>
          <a:p>
            <a:pPr hangingPunct="0"/>
            <a:endParaRPr lang="en-GB" altLang="zh-CN" sz="1800" dirty="0">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Normative work phase objective [RAN4]</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Specify RF and EMC requirements for NR repeaters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Consider FR1 (FDD and TDD) and FR2 (TDD) bands</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For the above objective, the leveraging of RF specifications for LTE repeater and IAB should be sought.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It is assumed that the repeater does not perform adaptive beamforming towards the UE.</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It is assumed that the TDD repeater meets both BS and UE emission requirements (or the more stringent absolute level in dBm) in all slots.</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The following constraint may be considered for TDD repeaters, as needed, to contain the workload associated with this project:</a:t>
            </a:r>
            <a:endParaRPr lang="zh-CN" altLang="zh-CN" sz="1800" dirty="0">
              <a:solidFill>
                <a:srgbClr val="0070C0"/>
              </a:solidFill>
              <a:effectLst/>
              <a:latin typeface="Times New Roman" panose="02020603050405020304" pitchFamily="18" charset="0"/>
              <a:ea typeface="等线" panose="02010600030101010101" pitchFamily="2" charset="-122"/>
            </a:endParaRPr>
          </a:p>
          <a:p>
            <a:pPr marL="342900" lvl="0" indent="-342900" hangingPunct="0">
              <a:buFont typeface="Wingdings" panose="05000000000000000000" pitchFamily="2" charset="2"/>
              <a:buChar char=""/>
            </a:pPr>
            <a:r>
              <a:rPr lang="en-GB" altLang="zh-CN" sz="1800" dirty="0">
                <a:solidFill>
                  <a:srgbClr val="0070C0"/>
                </a:solidFill>
                <a:effectLst/>
                <a:latin typeface="Times New Roman" panose="02020603050405020304" pitchFamily="18" charset="0"/>
                <a:ea typeface="等线" panose="02010600030101010101" pitchFamily="2" charset="-122"/>
              </a:rPr>
              <a:t>TX EIRP/TRP/power of Repeater not exceeding any UE power class defined in the band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 </a:t>
            </a:r>
            <a:endParaRPr lang="zh-CN" altLang="zh-CN" sz="1800" dirty="0">
              <a:solidFill>
                <a:srgbClr val="0070C0"/>
              </a:solidFill>
              <a:effectLst/>
              <a:latin typeface="Times New Roman" panose="02020603050405020304" pitchFamily="18" charset="0"/>
              <a:ea typeface="等线" panose="02010600030101010101" pitchFamily="2" charset="-122"/>
            </a:endParaRPr>
          </a:p>
          <a:p>
            <a:pPr hangingPunct="0"/>
            <a:r>
              <a:rPr lang="en-GB" altLang="zh-CN" sz="1800" dirty="0">
                <a:solidFill>
                  <a:srgbClr val="0070C0"/>
                </a:solidFill>
                <a:effectLst/>
                <a:latin typeface="Times New Roman" panose="02020603050405020304" pitchFamily="18" charset="0"/>
                <a:ea typeface="等线" panose="02010600030101010101" pitchFamily="2" charset="-122"/>
              </a:rPr>
              <a:t>Note: FR1 FDD repeaters testing is assumed to be conducted. This assumption can be revisited in RAN#91.</a:t>
            </a:r>
            <a:endParaRPr lang="zh-CN" altLang="zh-CN" sz="1800" dirty="0">
              <a:solidFill>
                <a:srgbClr val="0070C0"/>
              </a:solidFill>
              <a:effectLst/>
              <a:latin typeface="Times New Roman" panose="02020603050405020304" pitchFamily="18" charset="0"/>
              <a:ea typeface="等线" panose="02010600030101010101" pitchFamily="2" charset="-122"/>
            </a:endParaRPr>
          </a:p>
          <a:p>
            <a:endParaRPr lang="zh-CN" altLang="en-US" dirty="0"/>
          </a:p>
        </p:txBody>
      </p:sp>
    </p:spTree>
    <p:extLst>
      <p:ext uri="{BB962C8B-B14F-4D97-AF65-F5344CB8AC3E}">
        <p14:creationId xmlns:p14="http://schemas.microsoft.com/office/powerpoint/2010/main" val="1425372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out of band gain</a:t>
            </a:r>
            <a:endParaRPr lang="zh-CN" altLang="en-US" dirty="0"/>
          </a:p>
        </p:txBody>
      </p:sp>
      <p:sp>
        <p:nvSpPr>
          <p:cNvPr id="3" name="内容占位符 2"/>
          <p:cNvSpPr>
            <a:spLocks noGrp="1"/>
          </p:cNvSpPr>
          <p:nvPr>
            <p:ph idx="1"/>
          </p:nvPr>
        </p:nvSpPr>
        <p:spPr>
          <a:xfrm>
            <a:off x="838200" y="1825625"/>
            <a:ext cx="10515600" cy="1068650"/>
          </a:xfrm>
        </p:spPr>
        <p:txBody>
          <a:bodyPr>
            <a:noAutofit/>
          </a:bodyPr>
          <a:lstStyle/>
          <a:p>
            <a:pPr lvl="1">
              <a:lnSpc>
                <a:spcPct val="150000"/>
              </a:lnSpc>
            </a:pPr>
            <a:r>
              <a:rPr lang="en-US" altLang="zh-CN" dirty="0">
                <a:latin typeface="Times New Roman" panose="02020603050405020304" pitchFamily="18" charset="0"/>
              </a:rPr>
              <a:t>FFS on FR2 out of band gain, following aspects should be considered</a:t>
            </a:r>
          </a:p>
          <a:p>
            <a:pPr lvl="2">
              <a:lnSpc>
                <a:spcPct val="150000"/>
              </a:lnSpc>
            </a:pPr>
            <a:r>
              <a:rPr lang="en-US" altLang="zh-CN" dirty="0">
                <a:latin typeface="Times New Roman" panose="02020603050405020304" pitchFamily="18" charset="0"/>
              </a:rPr>
              <a:t>UE blocking requirement level within the band </a:t>
            </a:r>
          </a:p>
          <a:p>
            <a:pPr lvl="2">
              <a:lnSpc>
                <a:spcPct val="150000"/>
              </a:lnSpc>
            </a:pPr>
            <a:r>
              <a:rPr lang="en-US" altLang="zh-CN" dirty="0">
                <a:latin typeface="Times New Roman" panose="02020603050405020304" pitchFamily="18" charset="0"/>
              </a:rPr>
              <a:t>BS out of band blocking levels for out of band</a:t>
            </a:r>
          </a:p>
          <a:p>
            <a:pPr lvl="2">
              <a:lnSpc>
                <a:spcPct val="150000"/>
              </a:lnSpc>
            </a:pPr>
            <a:endParaRPr lang="en-US" altLang="zh-CN" dirty="0">
              <a:latin typeface="Times New Roman" panose="02020603050405020304" pitchFamily="18" charset="0"/>
            </a:endParaRPr>
          </a:p>
        </p:txBody>
      </p:sp>
    </p:spTree>
    <p:extLst>
      <p:ext uri="{BB962C8B-B14F-4D97-AF65-F5344CB8AC3E}">
        <p14:creationId xmlns:p14="http://schemas.microsoft.com/office/powerpoint/2010/main" val="3969773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ACLR</a:t>
            </a:r>
            <a:endParaRPr lang="zh-CN" altLang="en-US" dirty="0"/>
          </a:p>
        </p:txBody>
      </p:sp>
      <p:sp>
        <p:nvSpPr>
          <p:cNvPr id="3" name="内容占位符 2"/>
          <p:cNvSpPr>
            <a:spLocks noGrp="1"/>
          </p:cNvSpPr>
          <p:nvPr>
            <p:ph idx="1"/>
          </p:nvPr>
        </p:nvSpPr>
        <p:spPr>
          <a:xfrm>
            <a:off x="838200" y="1825625"/>
            <a:ext cx="10515600" cy="1068650"/>
          </a:xfrm>
        </p:spPr>
        <p:txBody>
          <a:bodyPr>
            <a:noAutofit/>
          </a:bodyPr>
          <a:lstStyle/>
          <a:p>
            <a:pPr lvl="1">
              <a:lnSpc>
                <a:spcPct val="150000"/>
              </a:lnSpc>
            </a:pPr>
            <a:r>
              <a:rPr lang="en-US" altLang="zh-CN" dirty="0">
                <a:latin typeface="Times New Roman" panose="02020603050405020304" pitchFamily="18" charset="0"/>
              </a:rPr>
              <a:t>FFS on FR2 ACLR requirements, following aspects should be considered</a:t>
            </a:r>
          </a:p>
          <a:p>
            <a:pPr lvl="2">
              <a:lnSpc>
                <a:spcPct val="150000"/>
              </a:lnSpc>
            </a:pPr>
            <a:r>
              <a:rPr lang="en-US" altLang="zh-CN" dirty="0">
                <a:latin typeface="Times New Roman" panose="02020603050405020304" pitchFamily="18" charset="0"/>
              </a:rPr>
              <a:t>Whether it is possible to measure ACLR</a:t>
            </a:r>
          </a:p>
          <a:p>
            <a:pPr lvl="2">
              <a:lnSpc>
                <a:spcPct val="150000"/>
              </a:lnSpc>
            </a:pPr>
            <a:r>
              <a:rPr lang="en-US" altLang="zh-CN" dirty="0">
                <a:latin typeface="Times New Roman" panose="02020603050405020304" pitchFamily="18" charset="0"/>
              </a:rPr>
              <a:t>If ACLR is omitted, whether same equivalent requirement is necessary to make sure the same protection for adjacent channel system as BS specification</a:t>
            </a:r>
          </a:p>
          <a:p>
            <a:pPr lvl="2">
              <a:lnSpc>
                <a:spcPct val="150000"/>
              </a:lnSpc>
            </a:pPr>
            <a:endParaRPr lang="en-US" altLang="zh-CN" dirty="0">
              <a:latin typeface="Times New Roman" panose="02020603050405020304" pitchFamily="18" charset="0"/>
            </a:endParaRPr>
          </a:p>
        </p:txBody>
      </p:sp>
    </p:spTree>
    <p:extLst>
      <p:ext uri="{BB962C8B-B14F-4D97-AF65-F5344CB8AC3E}">
        <p14:creationId xmlns:p14="http://schemas.microsoft.com/office/powerpoint/2010/main" val="2996828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WF on FR2 Tx/output intermodulation and input intermodulation requirements</a:t>
            </a:r>
            <a:endParaRPr lang="zh-CN" altLang="en-US" dirty="0"/>
          </a:p>
        </p:txBody>
      </p:sp>
      <p:sp>
        <p:nvSpPr>
          <p:cNvPr id="3" name="内容占位符 2"/>
          <p:cNvSpPr>
            <a:spLocks noGrp="1"/>
          </p:cNvSpPr>
          <p:nvPr>
            <p:ph idx="1"/>
          </p:nvPr>
        </p:nvSpPr>
        <p:spPr>
          <a:xfrm>
            <a:off x="838200" y="1825625"/>
            <a:ext cx="10515600" cy="1068650"/>
          </a:xfrm>
        </p:spPr>
        <p:txBody>
          <a:bodyPr>
            <a:noAutofit/>
          </a:bodyPr>
          <a:lstStyle/>
          <a:p>
            <a:pPr lvl="1">
              <a:lnSpc>
                <a:spcPct val="150000"/>
              </a:lnSpc>
            </a:pPr>
            <a:r>
              <a:rPr lang="en-US" altLang="zh-CN" dirty="0">
                <a:latin typeface="Times New Roman" panose="02020603050405020304" pitchFamily="18" charset="0"/>
              </a:rPr>
              <a:t>For FR2, FFS on whether output intermodulation is still needed or not</a:t>
            </a:r>
          </a:p>
          <a:p>
            <a:pPr lvl="1">
              <a:lnSpc>
                <a:spcPct val="150000"/>
              </a:lnSpc>
            </a:pPr>
            <a:r>
              <a:rPr lang="en-US" altLang="zh-CN" dirty="0">
                <a:latin typeface="Times New Roman" panose="02020603050405020304" pitchFamily="18" charset="0"/>
              </a:rPr>
              <a:t>For FR2, FFS on whether input intermodulation could be defined based on BS RX intermodulation or based on LTE repeater requirement</a:t>
            </a:r>
          </a:p>
          <a:p>
            <a:pPr lvl="2">
              <a:lnSpc>
                <a:spcPct val="150000"/>
              </a:lnSpc>
            </a:pPr>
            <a:endParaRPr lang="en-US" altLang="zh-CN" dirty="0">
              <a:latin typeface="Times New Roman" panose="02020603050405020304" pitchFamily="18" charset="0"/>
            </a:endParaRPr>
          </a:p>
        </p:txBody>
      </p:sp>
    </p:spTree>
    <p:extLst>
      <p:ext uri="{BB962C8B-B14F-4D97-AF65-F5344CB8AC3E}">
        <p14:creationId xmlns:p14="http://schemas.microsoft.com/office/powerpoint/2010/main" val="774000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a:t>
            </a:r>
            <a:r>
              <a:rPr lang="en-US" altLang="zh-CN" dirty="0"/>
              <a:t>classes definition </a:t>
            </a:r>
            <a:endParaRPr lang="en-US" dirty="0"/>
          </a:p>
        </p:txBody>
      </p:sp>
      <p:sp>
        <p:nvSpPr>
          <p:cNvPr id="3" name="内容占位符 2"/>
          <p:cNvSpPr>
            <a:spLocks noGrp="1"/>
          </p:cNvSpPr>
          <p:nvPr>
            <p:ph idx="1"/>
          </p:nvPr>
        </p:nvSpPr>
        <p:spPr>
          <a:xfrm>
            <a:off x="583759" y="1404206"/>
            <a:ext cx="10515600" cy="3890605"/>
          </a:xfrm>
        </p:spPr>
        <p:txBody>
          <a:bodyPr>
            <a:normAutofit/>
          </a:bodyPr>
          <a:lstStyle/>
          <a:p>
            <a:pPr lvl="1">
              <a:lnSpc>
                <a:spcPct val="150000"/>
              </a:lnSpc>
            </a:pPr>
            <a:r>
              <a:rPr lang="en-US" altLang="zh-CN" dirty="0">
                <a:latin typeface="Times New Roman" panose="02020603050405020304" pitchFamily="18" charset="0"/>
                <a:cs typeface="Times New Roman" panose="02020603050405020304" pitchFamily="18" charset="0"/>
              </a:rPr>
              <a:t>FFS on whether to distinguish DL and UL for class definition</a:t>
            </a:r>
          </a:p>
          <a:p>
            <a:pPr lvl="1">
              <a:lnSpc>
                <a:spcPct val="150000"/>
              </a:lnSpc>
            </a:pPr>
            <a:r>
              <a:rPr lang="en-US" dirty="0">
                <a:latin typeface="Times New Roman" panose="02020603050405020304" pitchFamily="18" charset="0"/>
                <a:cs typeface="Times New Roman" panose="02020603050405020304" pitchFamily="18" charset="0"/>
              </a:rPr>
              <a:t>FFS on whether explicitly distinguish classes in specification</a:t>
            </a:r>
          </a:p>
          <a:p>
            <a:pPr lvl="2">
              <a:lnSpc>
                <a:spcPct val="150000"/>
              </a:lnSpc>
            </a:pPr>
            <a:r>
              <a:rPr lang="en-US" dirty="0">
                <a:latin typeface="Times New Roman" panose="02020603050405020304" pitchFamily="18" charset="0"/>
                <a:cs typeface="Times New Roman" panose="02020603050405020304" pitchFamily="18" charset="0"/>
              </a:rPr>
              <a:t>Option 1: Explicitly distinguish repeater classes in the specification. e.g. selection from the set of MA/MR/LA with some modification, if needed, similar as IAB-MT classes definition.</a:t>
            </a:r>
          </a:p>
          <a:p>
            <a:pPr lvl="2">
              <a:lnSpc>
                <a:spcPct val="150000"/>
              </a:lnSpc>
            </a:pPr>
            <a:r>
              <a:rPr lang="en-US" dirty="0">
                <a:latin typeface="Times New Roman" panose="02020603050405020304" pitchFamily="18" charset="0"/>
                <a:cs typeface="Times New Roman" panose="02020603050405020304" pitchFamily="18" charset="0"/>
              </a:rPr>
              <a:t>Option 2: no class is need</a:t>
            </a:r>
            <a:r>
              <a:rPr lang="en-US" altLang="zh-CN" dirty="0">
                <a:latin typeface="Times New Roman" panose="02020603050405020304" pitchFamily="18" charset="0"/>
                <a:cs typeface="Times New Roman" panose="02020603050405020304" pitchFamily="18" charset="0"/>
              </a:rPr>
              <a:t>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50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principle of </a:t>
            </a:r>
            <a:r>
              <a:rPr lang="en-US" altLang="zh-CN" dirty="0"/>
              <a:t>FDD repeater RF requirements</a:t>
            </a:r>
            <a:endParaRPr lang="en-US" dirty="0"/>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dirty="0">
                <a:latin typeface="Times New Roman" panose="02020603050405020304" pitchFamily="18" charset="0"/>
                <a:cs typeface="Times New Roman" panose="02020603050405020304" pitchFamily="18" charset="0"/>
              </a:rPr>
              <a:t>NR FDD requirements could follow LTE FDD requirements. However, at least following requirements should be further discussed.</a:t>
            </a:r>
          </a:p>
          <a:p>
            <a:pPr lvl="2">
              <a:lnSpc>
                <a:spcPct val="150000"/>
              </a:lnSpc>
            </a:pPr>
            <a:r>
              <a:rPr lang="en-US" dirty="0">
                <a:latin typeface="Times New Roman" panose="02020603050405020304" pitchFamily="18" charset="0"/>
                <a:cs typeface="Times New Roman" panose="02020603050405020304" pitchFamily="18" charset="0"/>
              </a:rPr>
              <a:t>EVM</a:t>
            </a:r>
          </a:p>
          <a:p>
            <a:pPr lvl="2">
              <a:lnSpc>
                <a:spcPct val="150000"/>
              </a:lnSpc>
            </a:pPr>
            <a:r>
              <a:rPr lang="en-US" dirty="0">
                <a:latin typeface="Times New Roman" panose="02020603050405020304" pitchFamily="18" charset="0"/>
                <a:cs typeface="Times New Roman" panose="02020603050405020304" pitchFamily="18" charset="0"/>
              </a:rPr>
              <a:t>OBUE &amp; adjacent channel emissions</a:t>
            </a:r>
          </a:p>
          <a:p>
            <a:pPr lvl="2">
              <a:lnSpc>
                <a:spcPct val="150000"/>
              </a:lnSpc>
            </a:pPr>
            <a:r>
              <a:rPr lang="en-US" dirty="0">
                <a:latin typeface="Times New Roman" panose="02020603050405020304" pitchFamily="18" charset="0"/>
                <a:cs typeface="Times New Roman" panose="02020603050405020304" pitchFamily="18" charset="0"/>
              </a:rPr>
              <a:t>maximum output power</a:t>
            </a:r>
          </a:p>
          <a:p>
            <a:pPr lvl="2">
              <a:lnSpc>
                <a:spcPct val="150000"/>
              </a:lnSpc>
            </a:pPr>
            <a:r>
              <a:rPr lang="en-US" dirty="0">
                <a:latin typeface="Times New Roman" panose="02020603050405020304" pitchFamily="18" charset="0"/>
                <a:cs typeface="Times New Roman" panose="02020603050405020304" pitchFamily="18" charset="0"/>
              </a:rPr>
              <a:t>out of band gain</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815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candidate TDD specific </a:t>
            </a:r>
            <a:r>
              <a:rPr lang="en-US" altLang="zh-CN" dirty="0"/>
              <a:t>conducted </a:t>
            </a:r>
            <a:r>
              <a:rPr lang="en-US" dirty="0"/>
              <a:t>requirements</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Candidate TDD specific requirements for further discussion:  </a:t>
            </a:r>
          </a:p>
          <a:p>
            <a:pPr lvl="2">
              <a:lnSpc>
                <a:spcPct val="150000"/>
              </a:lnSpc>
            </a:pPr>
            <a:r>
              <a:rPr lang="en-US" altLang="zh-CN" dirty="0">
                <a:effectLst/>
                <a:latin typeface="Times New Roman" panose="02020603050405020304" pitchFamily="18" charset="0"/>
                <a:ea typeface="等线" panose="02010600030101010101" pitchFamily="2" charset="-122"/>
              </a:rPr>
              <a:t>time accuracy</a:t>
            </a:r>
          </a:p>
          <a:p>
            <a:pPr lvl="2">
              <a:lnSpc>
                <a:spcPct val="150000"/>
              </a:lnSpc>
            </a:pPr>
            <a:r>
              <a:rPr lang="en-US" altLang="zh-CN" dirty="0">
                <a:effectLst/>
                <a:latin typeface="Times New Roman" panose="02020603050405020304" pitchFamily="18" charset="0"/>
                <a:ea typeface="等线" panose="02010600030101010101" pitchFamily="2" charset="-122"/>
              </a:rPr>
              <a:t>TDD switching</a:t>
            </a:r>
          </a:p>
          <a:p>
            <a:pPr lvl="2">
              <a:lnSpc>
                <a:spcPct val="150000"/>
              </a:lnSpc>
            </a:pPr>
            <a:r>
              <a:rPr lang="en-US" altLang="zh-CN" dirty="0">
                <a:effectLst/>
                <a:latin typeface="Times New Roman" panose="02020603050405020304" pitchFamily="18" charset="0"/>
                <a:ea typeface="等线" panose="02010600030101010101" pitchFamily="2" charset="-122"/>
              </a:rPr>
              <a:t>REFSENSE</a:t>
            </a:r>
          </a:p>
          <a:p>
            <a:pPr lvl="2">
              <a:lnSpc>
                <a:spcPct val="150000"/>
              </a:lnSpc>
            </a:pPr>
            <a:r>
              <a:rPr lang="en-US" altLang="zh-CN" dirty="0">
                <a:effectLst/>
                <a:latin typeface="Times New Roman" panose="02020603050405020304" pitchFamily="18" charset="0"/>
                <a:ea typeface="等线" panose="02010600030101010101" pitchFamily="2" charset="-122"/>
              </a:rPr>
              <a:t>transmit off requirements</a:t>
            </a:r>
          </a:p>
          <a:p>
            <a:pPr lvl="2">
              <a:lnSpc>
                <a:spcPct val="150000"/>
              </a:lnSpc>
            </a:pPr>
            <a:r>
              <a:rPr lang="en-US" altLang="zh-CN" dirty="0">
                <a:effectLst/>
                <a:latin typeface="Times New Roman" panose="02020603050405020304" pitchFamily="18" charset="0"/>
                <a:ea typeface="等线" panose="02010600030101010101" pitchFamily="2" charset="-122"/>
              </a:rPr>
              <a:t>transient period requirements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07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a:t>
            </a:r>
            <a:r>
              <a:rPr lang="en-US" altLang="zh-CN" dirty="0"/>
              <a:t>maximum output power</a:t>
            </a:r>
            <a:endParaRPr lang="en-US" strike="sngStrike" dirty="0">
              <a:solidFill>
                <a:srgbClr val="FF0000"/>
              </a:solidFill>
            </a:endParaRPr>
          </a:p>
        </p:txBody>
      </p:sp>
      <p:sp>
        <p:nvSpPr>
          <p:cNvPr id="3" name="内容占位符 2"/>
          <p:cNvSpPr>
            <a:spLocks noGrp="1"/>
          </p:cNvSpPr>
          <p:nvPr>
            <p:ph idx="1"/>
          </p:nvPr>
        </p:nvSpPr>
        <p:spPr>
          <a:xfrm>
            <a:off x="583759" y="1404206"/>
            <a:ext cx="10515600" cy="4351338"/>
          </a:xfrm>
        </p:spPr>
        <p:txBody>
          <a:bodyPr>
            <a:normAutofit fontScale="92500" lnSpcReduction="10000"/>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latin typeface="Times New Roman" panose="02020603050405020304" pitchFamily="18" charset="0"/>
                <a:ea typeface="等线" panose="02010600030101010101" pitchFamily="2" charset="-122"/>
              </a:rPr>
              <a:t>FFS on maximum output power requirements, following aspects should be considered</a:t>
            </a:r>
            <a:r>
              <a:rPr lang="en-US" altLang="zh-CN" dirty="0">
                <a:effectLst/>
                <a:latin typeface="Times New Roman" panose="02020603050405020304" pitchFamily="18" charset="0"/>
                <a:ea typeface="等线" panose="02010600030101010101" pitchFamily="2" charset="-122"/>
              </a:rPr>
              <a:t>:  </a:t>
            </a:r>
          </a:p>
          <a:p>
            <a:pPr lvl="2">
              <a:lnSpc>
                <a:spcPct val="150000"/>
              </a:lnSpc>
            </a:pPr>
            <a:r>
              <a:rPr lang="en-US" altLang="zh-CN" dirty="0">
                <a:effectLst/>
                <a:latin typeface="Times New Roman" panose="02020603050405020304" pitchFamily="18" charset="0"/>
                <a:ea typeface="等线" panose="02010600030101010101" pitchFamily="2" charset="-122"/>
              </a:rPr>
              <a:t>Whether to differentiate DL and UL </a:t>
            </a:r>
          </a:p>
          <a:p>
            <a:pPr lvl="2">
              <a:lnSpc>
                <a:spcPct val="150000"/>
              </a:lnSpc>
            </a:pPr>
            <a:r>
              <a:rPr lang="en-US" altLang="zh-CN" dirty="0">
                <a:effectLst/>
                <a:latin typeface="Times New Roman" panose="02020603050405020304" pitchFamily="18" charset="0"/>
                <a:ea typeface="等线" panose="02010600030101010101" pitchFamily="2" charset="-122"/>
              </a:rPr>
              <a:t>Whether to limit the UL power not exceeding any UE power class</a:t>
            </a:r>
          </a:p>
          <a:p>
            <a:pPr lvl="2">
              <a:lnSpc>
                <a:spcPct val="150000"/>
              </a:lnSpc>
            </a:pPr>
            <a:r>
              <a:rPr lang="en-US" altLang="zh-CN" dirty="0">
                <a:effectLst/>
                <a:latin typeface="Times New Roman" panose="02020603050405020304" pitchFamily="18" charset="0"/>
                <a:ea typeface="等线" panose="02010600030101010101" pitchFamily="2" charset="-122"/>
              </a:rPr>
              <a:t>Whether to reuse BS-like approach for DL</a:t>
            </a:r>
          </a:p>
          <a:p>
            <a:pPr lvl="2">
              <a:lnSpc>
                <a:spcPct val="150000"/>
              </a:lnSpc>
            </a:pPr>
            <a:r>
              <a:rPr lang="en-US" altLang="zh-CN" dirty="0">
                <a:effectLst/>
                <a:latin typeface="Times New Roman" panose="02020603050405020304" pitchFamily="18" charset="0"/>
                <a:ea typeface="等线" panose="02010600030101010101" pitchFamily="2" charset="-122"/>
              </a:rPr>
              <a:t>which scenarios require more power, as the repeater gain is limited then increasing the output power does not improve the link only changes the optimum location for the repeater. </a:t>
            </a:r>
          </a:p>
          <a:p>
            <a:pPr lvl="2">
              <a:lnSpc>
                <a:spcPct val="150000"/>
              </a:lnSpc>
            </a:pPr>
            <a:r>
              <a:rPr lang="en-US" altLang="zh-CN" dirty="0">
                <a:effectLst/>
                <a:latin typeface="Times New Roman" panose="02020603050405020304" pitchFamily="18" charset="0"/>
                <a:ea typeface="等线" panose="02010600030101010101" pitchFamily="2" charset="-122"/>
              </a:rPr>
              <a:t>if the repeater uses higher output power than previous simulations (33dBm for LTE repeater), the new simulation may be needed with the new parameters.</a:t>
            </a:r>
          </a:p>
          <a:p>
            <a:pPr lvl="2">
              <a:lnSpc>
                <a:spcPct val="150000"/>
              </a:lnSpc>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9704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a:t>
            </a:r>
            <a:r>
              <a:rPr lang="en-US" altLang="zh-CN" dirty="0"/>
              <a:t>ALC/AGC mechanism</a:t>
            </a:r>
            <a:endParaRPr lang="en-US" dirty="0"/>
          </a:p>
        </p:txBody>
      </p:sp>
      <p:sp>
        <p:nvSpPr>
          <p:cNvPr id="3" name="内容占位符 2"/>
          <p:cNvSpPr>
            <a:spLocks noGrp="1"/>
          </p:cNvSpPr>
          <p:nvPr>
            <p:ph idx="1"/>
          </p:nvPr>
        </p:nvSpPr>
        <p:spPr>
          <a:xfrm>
            <a:off x="583759" y="1404206"/>
            <a:ext cx="10515600" cy="4351338"/>
          </a:xfrm>
        </p:spPr>
        <p:txBody>
          <a:bodyPr>
            <a:normAutofit/>
          </a:bodyPr>
          <a:lstStyle/>
          <a:p>
            <a:pPr>
              <a:lnSpc>
                <a:spcPct val="150000"/>
              </a:lnSpc>
            </a:pPr>
            <a:r>
              <a:rPr lang="en-US" altLang="zh-CN" sz="2400" dirty="0">
                <a:latin typeface="Times New Roman" panose="02020603050405020304" pitchFamily="18" charset="0"/>
                <a:cs typeface="Times New Roman" panose="02020603050405020304" pitchFamily="18" charset="0"/>
              </a:rPr>
              <a:t>ALC and AGC play the same role. They are only the different names to regulate repeater’s auto gain control capability  </a:t>
            </a:r>
          </a:p>
          <a:p>
            <a:pPr>
              <a:lnSpc>
                <a:spcPct val="150000"/>
              </a:lnSpc>
            </a:pPr>
            <a:r>
              <a:rPr lang="en-US" altLang="zh-CN" sz="2400" dirty="0">
                <a:latin typeface="Times New Roman" panose="02020603050405020304" pitchFamily="18" charset="0"/>
                <a:cs typeface="Times New Roman" panose="02020603050405020304" pitchFamily="18" charset="0"/>
              </a:rPr>
              <a:t>ALC/AGC capability should be maintained</a:t>
            </a:r>
          </a:p>
          <a:p>
            <a:pPr lvl="1">
              <a:lnSpc>
                <a:spcPct val="150000"/>
              </a:lnSpc>
            </a:pPr>
            <a:r>
              <a:rPr lang="en-US" altLang="zh-CN" sz="2000" dirty="0">
                <a:latin typeface="Times New Roman" panose="02020603050405020304" pitchFamily="18" charset="0"/>
                <a:cs typeface="Times New Roman" panose="02020603050405020304" pitchFamily="18" charset="0"/>
              </a:rPr>
              <a:t>FFS on whether dedicated requirements is needed for ALC/AGC</a:t>
            </a:r>
          </a:p>
          <a:p>
            <a:pPr lvl="1">
              <a:lnSpc>
                <a:spcPct val="150000"/>
              </a:lnSpc>
            </a:pPr>
            <a:r>
              <a:rPr lang="en-US" sz="2000" dirty="0">
                <a:latin typeface="Times New Roman" panose="02020603050405020304" pitchFamily="18" charset="0"/>
                <a:cs typeface="Times New Roman" panose="02020603050405020304" pitchFamily="18" charset="0"/>
              </a:rPr>
              <a:t>FFS on whether AGC would not interfere with the network power control</a:t>
            </a:r>
            <a:r>
              <a:rPr lang="en-US" sz="2000" dirty="0">
                <a:solidFill>
                  <a:srgbClr val="FF0000"/>
                </a:solidFill>
                <a:latin typeface="Times New Roman" panose="02020603050405020304" pitchFamily="18" charset="0"/>
                <a:cs typeface="Times New Roman" panose="02020603050405020304" pitchFamily="18" charset="0"/>
              </a:rPr>
              <a:t> </a:t>
            </a:r>
          </a:p>
          <a:p>
            <a:pPr lvl="1">
              <a:lnSpc>
                <a:spcPct val="150000"/>
              </a:lnSpc>
            </a:pPr>
            <a:r>
              <a:rPr lang="en-US" sz="2000" dirty="0">
                <a:latin typeface="Times New Roman" panose="02020603050405020304" pitchFamily="18" charset="0"/>
                <a:cs typeface="Times New Roman" panose="02020603050405020304" pitchFamily="18" charset="0"/>
              </a:rPr>
              <a:t>FFS on the details AGC mechanism</a:t>
            </a:r>
          </a:p>
        </p:txBody>
      </p:sp>
    </p:spTree>
    <p:extLst>
      <p:ext uri="{BB962C8B-B14F-4D97-AF65-F5344CB8AC3E}">
        <p14:creationId xmlns:p14="http://schemas.microsoft.com/office/powerpoint/2010/main" val="1756365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a:t>
            </a:r>
            <a:r>
              <a:rPr lang="en-US" altLang="zh-CN" dirty="0"/>
              <a:t>FR1 EVM</a:t>
            </a:r>
            <a:endParaRPr lang="en-US" dirty="0"/>
          </a:p>
        </p:txBody>
      </p:sp>
      <p:sp>
        <p:nvSpPr>
          <p:cNvPr id="3" name="内容占位符 2"/>
          <p:cNvSpPr>
            <a:spLocks noGrp="1"/>
          </p:cNvSpPr>
          <p:nvPr>
            <p:ph idx="1"/>
          </p:nvPr>
        </p:nvSpPr>
        <p:spPr>
          <a:xfrm>
            <a:off x="583759" y="1404206"/>
            <a:ext cx="10515600" cy="4351338"/>
          </a:xfrm>
        </p:spPr>
        <p:txBody>
          <a:bodyPr>
            <a:normAutofit/>
          </a:bodyPr>
          <a:lstStyle/>
          <a:p>
            <a:pPr>
              <a:lnSpc>
                <a:spcPct val="150000"/>
              </a:lnSpc>
            </a:pPr>
            <a:r>
              <a:rPr lang="en-US" altLang="zh-CN" sz="2400" dirty="0">
                <a:latin typeface="Times New Roman" panose="02020603050405020304" pitchFamily="18" charset="0"/>
                <a:cs typeface="Times New Roman" panose="02020603050405020304" pitchFamily="18" charset="0"/>
              </a:rPr>
              <a:t>FFS on EVM requirements, following aspects should be considered</a:t>
            </a:r>
          </a:p>
          <a:p>
            <a:pPr marL="800100" lvl="1" indent="-342900" hangingPunct="0">
              <a:lnSpc>
                <a:spcPct val="150000"/>
              </a:lnSpc>
              <a:spcAft>
                <a:spcPts val="900"/>
              </a:spcAft>
              <a:buFont typeface="Wingdings" panose="05000000000000000000" pitchFamily="2" charset="2"/>
              <a:buChar char=""/>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Aligned with which modulation scheme, 256 QAM or 64 QAM</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800100" lvl="1" indent="-342900" hangingPunct="0">
              <a:lnSpc>
                <a:spcPct val="150000"/>
              </a:lnSpc>
              <a:spcAft>
                <a:spcPts val="900"/>
              </a:spcAft>
              <a:buFont typeface="Wingdings" panose="05000000000000000000" pitchFamily="2" charset="2"/>
              <a:buChar char=""/>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whether to improve the EVM beyond what is required for LTE repeater</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marL="800100" lvl="1" indent="-342900" hangingPunct="0">
              <a:lnSpc>
                <a:spcPct val="150000"/>
              </a:lnSpc>
              <a:spcAft>
                <a:spcPts val="900"/>
              </a:spcAft>
              <a:buFont typeface="Wingdings" panose="05000000000000000000" pitchFamily="2" charset="2"/>
              <a:buChar char=""/>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how much link EVM degradation is acceptable</a:t>
            </a:r>
            <a:endParaRPr lang="zh-CN" altLang="zh-CN" sz="2000" dirty="0">
              <a:effectLst/>
              <a:latin typeface="Times New Roman" panose="02020603050405020304" pitchFamily="18" charset="0"/>
              <a:ea typeface="MS Mincho" panose="02020609040205080304" pitchFamily="49" charset="-128"/>
              <a:cs typeface="Times New Roman" panose="02020603050405020304" pitchFamily="18" charset="0"/>
            </a:endParaRPr>
          </a:p>
          <a:p>
            <a:pPr lvl="1">
              <a:lnSpc>
                <a:spcPct val="150000"/>
              </a:lnSpc>
            </a:pPr>
            <a:r>
              <a:rPr lang="en-US" altLang="zh-CN" sz="2000" dirty="0">
                <a:effectLst/>
                <a:latin typeface="Times New Roman" panose="02020603050405020304" pitchFamily="18" charset="0"/>
                <a:ea typeface="等线" panose="02010600030101010101" pitchFamily="2" charset="-122"/>
                <a:cs typeface="Times New Roman" panose="02020603050405020304" pitchFamily="18" charset="0"/>
              </a:rPr>
              <a:t>  Whether to follow BS or UE spec definition of EVM or something different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363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9100" y="174293"/>
            <a:ext cx="11353800" cy="1325563"/>
          </a:xfrm>
        </p:spPr>
        <p:txBody>
          <a:bodyPr/>
          <a:lstStyle/>
          <a:p>
            <a:r>
              <a:rPr lang="en-US" dirty="0"/>
              <a:t>WF on FR1 frequency error</a:t>
            </a:r>
          </a:p>
        </p:txBody>
      </p:sp>
      <p:sp>
        <p:nvSpPr>
          <p:cNvPr id="3" name="内容占位符 2"/>
          <p:cNvSpPr>
            <a:spLocks noGrp="1"/>
          </p:cNvSpPr>
          <p:nvPr>
            <p:ph idx="1"/>
          </p:nvPr>
        </p:nvSpPr>
        <p:spPr>
          <a:xfrm>
            <a:off x="583759" y="1404206"/>
            <a:ext cx="10515600" cy="4351338"/>
          </a:xfrm>
        </p:spPr>
        <p:txBody>
          <a:bodyPr>
            <a:normAutofit/>
          </a:bodyPr>
          <a:lstStyle/>
          <a:p>
            <a:endParaRPr lang="en-US" altLang="zh-CN" dirty="0">
              <a:latin typeface="Times New Roman" panose="02020603050405020304" pitchFamily="18" charset="0"/>
              <a:cs typeface="Times New Roman" panose="02020603050405020304" pitchFamily="18" charset="0"/>
            </a:endParaRPr>
          </a:p>
          <a:p>
            <a:pPr lvl="1">
              <a:lnSpc>
                <a:spcPct val="150000"/>
              </a:lnSpc>
            </a:pPr>
            <a:r>
              <a:rPr lang="en-US" altLang="zh-CN" dirty="0">
                <a:effectLst/>
                <a:latin typeface="Times New Roman" panose="02020603050405020304" pitchFamily="18" charset="0"/>
                <a:ea typeface="等线" panose="02010600030101010101" pitchFamily="2" charset="-122"/>
              </a:rPr>
              <a:t>Frequency error for FR1:  </a:t>
            </a:r>
          </a:p>
          <a:p>
            <a:pPr lvl="2">
              <a:lnSpc>
                <a:spcPct val="150000"/>
              </a:lnSpc>
            </a:pPr>
            <a:r>
              <a:rPr lang="pl-PL" altLang="zh-CN" dirty="0">
                <a:solidFill>
                  <a:srgbClr val="FF0000"/>
                </a:solidFill>
                <a:effectLst/>
                <a:latin typeface="Times New Roman" panose="02020603050405020304" pitchFamily="18" charset="0"/>
                <a:ea typeface="等线" panose="02010600030101010101" pitchFamily="2" charset="-122"/>
              </a:rPr>
              <a:t>[</a:t>
            </a:r>
            <a:r>
              <a:rPr lang="en-US" altLang="zh-CN" dirty="0">
                <a:effectLst/>
                <a:latin typeface="Times New Roman" panose="02020603050405020304" pitchFamily="18" charset="0"/>
                <a:ea typeface="等线" panose="02010600030101010101" pitchFamily="2" charset="-122"/>
              </a:rPr>
              <a:t>±0.01</a:t>
            </a:r>
            <a:r>
              <a:rPr lang="pl-PL" altLang="zh-CN" dirty="0">
                <a:solidFill>
                  <a:srgbClr val="FF0000"/>
                </a:solidFill>
                <a:effectLst/>
                <a:latin typeface="Times New Roman" panose="02020603050405020304" pitchFamily="18" charset="0"/>
                <a:ea typeface="等线" panose="02010600030101010101" pitchFamily="2" charset="-122"/>
              </a:rPr>
              <a:t>]</a:t>
            </a:r>
            <a:r>
              <a:rPr lang="en-US" altLang="zh-CN" dirty="0">
                <a:effectLst/>
                <a:latin typeface="Times New Roman" panose="02020603050405020304" pitchFamily="18" charset="0"/>
                <a:ea typeface="等线" panose="02010600030101010101" pitchFamily="2" charset="-122"/>
              </a:rPr>
              <a:t>ppm for RF core requirements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573298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1175</Words>
  <Application>Microsoft Office PowerPoint</Application>
  <PresentationFormat>Widescreen</PresentationFormat>
  <Paragraphs>122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Office 主题</vt:lpstr>
      <vt:lpstr>WF for NR repeater RF requirements</vt:lpstr>
      <vt:lpstr>Background on NR repeater</vt:lpstr>
      <vt:lpstr>WF on classes definition </vt:lpstr>
      <vt:lpstr>WF on principle of FDD repeater RF requirements</vt:lpstr>
      <vt:lpstr>WF on candidate TDD specific conducted requirements</vt:lpstr>
      <vt:lpstr>WF on FR1 maximum output power</vt:lpstr>
      <vt:lpstr>WF on FR1 ALC/AGC mechanism</vt:lpstr>
      <vt:lpstr>WF on FR1 EVM</vt:lpstr>
      <vt:lpstr>WF on FR1 frequency error</vt:lpstr>
      <vt:lpstr>WF on FR1 ACLR requirements</vt:lpstr>
      <vt:lpstr>WF on FR1 OBUE and spurious emission conducted requirements</vt:lpstr>
      <vt:lpstr>WF on FR1 out of band gain</vt:lpstr>
      <vt:lpstr>WF on FR1 ACRR</vt:lpstr>
      <vt:lpstr>WF on FR1 output intermodulation</vt:lpstr>
      <vt:lpstr>WF on FR1 input intermodulation</vt:lpstr>
      <vt:lpstr>WF on FR2 Tx power and ALC requirements</vt:lpstr>
      <vt:lpstr>WF on FR2 frequency error</vt:lpstr>
      <vt:lpstr>WF on FR2 EVM requirements</vt:lpstr>
      <vt:lpstr>WF on FR2 OBUE and spurious emission</vt:lpstr>
      <vt:lpstr>WF on FR2 out of band gain</vt:lpstr>
      <vt:lpstr>WF on FR2 ACLR</vt:lpstr>
      <vt:lpstr>WF on FR2 Tx/output intermodulation and input intermodulation requirements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100MHz CBW in NR-U</dc:title>
  <dc:creator>Huawei</dc:creator>
  <cp:lastModifiedBy>Nokia-Bartlomiej Golebiowski</cp:lastModifiedBy>
  <cp:revision>97</cp:revision>
  <dcterms:created xsi:type="dcterms:W3CDTF">2020-05-29T04:11:58Z</dcterms:created>
  <dcterms:modified xsi:type="dcterms:W3CDTF">2021-02-03T12:42:29Z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(3)rYrer7QhTaNrR6DbO29xkbuMYudt3k+wb7HWIl7dInNh+POrpNVvcmyvaxndvn6A4rRmGk9J
m1GJoc1AxWxalJb4SR6WSOrD2KGN24WVPDffiKJHUgE2Oyk3iXlkqI5mKYukSXk9cFXM1o0R
qHlvXiKDr+yPoU5i9yEbqXcqByIdvc8By4Rg9WVdvm5ofOAhf/g8SyPqFP7SK3xU4w/1Rb+e
EEjlSROeSe7GB2TAKs</vt:lpwstr>
  </property>
  <property fmtid="{D5CDD505-2E9C-101B-9397-08002B2CF9AE}" pid="3" name="_2015_ms_pID_7253431">
    <vt:lpwstr>1ND3ol4yHGtbgb498umaUMiUoyA48xrCgsWqOOZcDCsifr+CkTJfIQ
psM0k0b5H0oZw7LMOiBjVwOWtdIh286qR14BNTH0PqZXtf/KRftQ0xgV3oU1Azj0FnegekO3
Vjg4sScFugFnEr2PYxLwTTxpuZo1bBpU4TR8EQf5tKw1IuQASvi0QUfVtTa9jpVHX5XZusvQ
7Al6sMB5r0SuAwJkMpS4poT7jP07UWrmgR3S</vt:lpwstr>
  </property>
  <property fmtid="{D5CDD505-2E9C-101B-9397-08002B2CF9AE}" pid="4" name="_2015_ms_pID_7253432">
    <vt:lpwstr>uQ==</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1604413836</vt:lpwstr>
  </property>
</Properties>
</file>