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notesSlides/notesSlide1.xml" ContentType="application/vnd.openxmlformats-officedocument.presentationml.notesSlide+xml"/>
  <Override PartName="/ppt/tags/tag5.xml" ContentType="application/vnd.openxmlformats-officedocument.presentationml.tags+xml"/>
  <Override PartName="/ppt/notesSlides/notesSlide2.xml" ContentType="application/vnd.openxmlformats-officedocument.presentationml.notesSlide+xml"/>
  <Override PartName="/ppt/tags/tag6.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4">
  <p:sldMasterIdLst>
    <p:sldMasterId id="2147483648" r:id="rId1"/>
  </p:sldMasterIdLst>
  <p:notesMasterIdLst>
    <p:notesMasterId r:id="rId7"/>
  </p:notesMasterIdLst>
  <p:sldIdLst>
    <p:sldId id="256" r:id="rId2"/>
    <p:sldId id="262" r:id="rId3"/>
    <p:sldId id="258" r:id="rId4"/>
    <p:sldId id="260" r:id="rId5"/>
    <p:sldId id="261" r:id="rId6"/>
  </p:sldIdLst>
  <p:sldSz cx="12192000" cy="6858000"/>
  <p:notesSz cx="6858000" cy="9144000"/>
  <p:custDataLst>
    <p:tags r:id="rId8"/>
  </p:custDataLst>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00FF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38124CB-F299-4EA5-A391-E3FBBFBABA19}" v="1" dt="2021-02-01T16:35:34.221"/>
  </p1510:revLst>
</p1510:revInfo>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83774" autoAdjust="0"/>
  </p:normalViewPr>
  <p:slideViewPr>
    <p:cSldViewPr snapToGrid="0">
      <p:cViewPr varScale="1">
        <p:scale>
          <a:sx n="113" d="100"/>
          <a:sy n="113" d="100"/>
        </p:scale>
        <p:origin x="372" y="96"/>
      </p:cViewPr>
      <p:guideLst/>
    </p:cSldViewPr>
  </p:slideViewPr>
  <p:notesTextViewPr>
    <p:cViewPr>
      <p:scale>
        <a:sx n="1" d="1"/>
        <a:sy n="1" d="1"/>
      </p:scale>
      <p:origin x="0" y="0"/>
    </p:cViewPr>
  </p:notesTextViewPr>
  <p:sorterViewPr>
    <p:cViewPr varScale="1">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gs" Target="tags/tag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 Id="rId14"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umant Iyer" userId="913335bb-3b58-4b6e-abaa-4eed84b2043c" providerId="ADAL" clId="{938124CB-F299-4EA5-A391-E3FBBFBABA19}"/>
    <pc:docChg chg="undo custSel modSld">
      <pc:chgData name="Sumant Iyer" userId="913335bb-3b58-4b6e-abaa-4eed84b2043c" providerId="ADAL" clId="{938124CB-F299-4EA5-A391-E3FBBFBABA19}" dt="2021-02-01T16:48:10.655" v="917" actId="20577"/>
      <pc:docMkLst>
        <pc:docMk/>
      </pc:docMkLst>
      <pc:sldChg chg="modSp mod modNotesTx">
        <pc:chgData name="Sumant Iyer" userId="913335bb-3b58-4b6e-abaa-4eed84b2043c" providerId="ADAL" clId="{938124CB-F299-4EA5-A391-E3FBBFBABA19}" dt="2021-02-01T16:15:00.874" v="343" actId="20577"/>
        <pc:sldMkLst>
          <pc:docMk/>
          <pc:sldMk cId="268256102" sldId="258"/>
        </pc:sldMkLst>
        <pc:spChg chg="mod">
          <ac:chgData name="Sumant Iyer" userId="913335bb-3b58-4b6e-abaa-4eed84b2043c" providerId="ADAL" clId="{938124CB-F299-4EA5-A391-E3FBBFBABA19}" dt="2021-02-01T16:11:13.970" v="1" actId="207"/>
          <ac:spMkLst>
            <pc:docMk/>
            <pc:sldMk cId="268256102" sldId="258"/>
            <ac:spMk id="3" creationId="{95872A8B-FBB3-4764-BB01-B03FA190DF4A}"/>
          </ac:spMkLst>
        </pc:spChg>
      </pc:sldChg>
      <pc:sldChg chg="modSp mod modNotesTx">
        <pc:chgData name="Sumant Iyer" userId="913335bb-3b58-4b6e-abaa-4eed84b2043c" providerId="ADAL" clId="{938124CB-F299-4EA5-A391-E3FBBFBABA19}" dt="2021-02-01T16:48:10.655" v="917" actId="20577"/>
        <pc:sldMkLst>
          <pc:docMk/>
          <pc:sldMk cId="2333820563" sldId="260"/>
        </pc:sldMkLst>
        <pc:spChg chg="mod">
          <ac:chgData name="Sumant Iyer" userId="913335bb-3b58-4b6e-abaa-4eed84b2043c" providerId="ADAL" clId="{938124CB-F299-4EA5-A391-E3FBBFBABA19}" dt="2021-02-01T16:48:10.655" v="917" actId="20577"/>
          <ac:spMkLst>
            <pc:docMk/>
            <pc:sldMk cId="2333820563" sldId="260"/>
            <ac:spMk id="3" creationId="{95872A8B-FBB3-4764-BB01-B03FA190DF4A}"/>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E96CD66-0BB1-479E-B3A6-317F33F6BC82}" type="datetimeFigureOut">
              <a:rPr lang="en-US" smtClean="0"/>
              <a:t>2/3/2021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7ED8C2C-B190-48CE-9ACC-5550FD6E68F8}" type="slidenum">
              <a:rPr lang="en-US" smtClean="0"/>
              <a:t>‹#›</a:t>
            </a:fld>
            <a:endParaRPr lang="en-US"/>
          </a:p>
        </p:txBody>
      </p:sp>
    </p:spTree>
    <p:extLst>
      <p:ext uri="{BB962C8B-B14F-4D97-AF65-F5344CB8AC3E}">
        <p14:creationId xmlns:p14="http://schemas.microsoft.com/office/powerpoint/2010/main" val="41836415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solidFill>
                  <a:srgbClr val="FF0000"/>
                </a:solidFill>
              </a:rPr>
              <a:t>Qualcomm: TPMI index detail removed. We do not think a TPMI exclusive to coherent UL MIMO capable-UEs is appropriate here. Also on option 2, is the intent that the UE will be asked to send SRS resources at each grid point? This detail should be included by proponent.</a:t>
            </a:r>
          </a:p>
        </p:txBody>
      </p:sp>
      <p:sp>
        <p:nvSpPr>
          <p:cNvPr id="4" name="Slide Number Placeholder 3"/>
          <p:cNvSpPr>
            <a:spLocks noGrp="1"/>
          </p:cNvSpPr>
          <p:nvPr>
            <p:ph type="sldNum" sz="quarter" idx="5"/>
          </p:nvPr>
        </p:nvSpPr>
        <p:spPr/>
        <p:txBody>
          <a:bodyPr/>
          <a:lstStyle/>
          <a:p>
            <a:fld id="{E7ED8C2C-B190-48CE-9ACC-5550FD6E68F8}" type="slidenum">
              <a:rPr lang="en-US" smtClean="0"/>
              <a:t>3</a:t>
            </a:fld>
            <a:endParaRPr lang="en-US"/>
          </a:p>
        </p:txBody>
      </p:sp>
    </p:spTree>
    <p:extLst>
      <p:ext uri="{BB962C8B-B14F-4D97-AF65-F5344CB8AC3E}">
        <p14:creationId xmlns:p14="http://schemas.microsoft.com/office/powerpoint/2010/main" val="40130903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Qualcomm: We do not understand what is meant by ‘Sequential CSIRS’. Before agreement on adoption, we would like to evaluate the design (configuration) that enables this format, and how the UE is supposed to know to use non-simultaneous measurements</a:t>
            </a:r>
          </a:p>
        </p:txBody>
      </p:sp>
      <p:sp>
        <p:nvSpPr>
          <p:cNvPr id="4" name="Slide Number Placeholder 3"/>
          <p:cNvSpPr>
            <a:spLocks noGrp="1"/>
          </p:cNvSpPr>
          <p:nvPr>
            <p:ph type="sldNum" sz="quarter" idx="5"/>
          </p:nvPr>
        </p:nvSpPr>
        <p:spPr/>
        <p:txBody>
          <a:bodyPr/>
          <a:lstStyle/>
          <a:p>
            <a:fld id="{E7ED8C2C-B190-48CE-9ACC-5550FD6E68F8}" type="slidenum">
              <a:rPr lang="en-US" smtClean="0"/>
              <a:t>4</a:t>
            </a:fld>
            <a:endParaRPr lang="en-US"/>
          </a:p>
        </p:txBody>
      </p:sp>
    </p:spTree>
    <p:extLst>
      <p:ext uri="{BB962C8B-B14F-4D97-AF65-F5344CB8AC3E}">
        <p14:creationId xmlns:p14="http://schemas.microsoft.com/office/powerpoint/2010/main" val="24770426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 xmlns:a16="http://schemas.microsoft.com/office/drawing/2014/main" id="{D9197520-E942-409D-82B8-2A11AF90A699}"/>
              </a:ext>
            </a:extLst>
          </p:cNvPr>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 xmlns:a16="http://schemas.microsoft.com/office/drawing/2014/main" id="{C1A94A16-34E3-4905-AE72-0DA787E070A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 xmlns:a16="http://schemas.microsoft.com/office/drawing/2014/main" id="{30CDF29D-21C6-4F96-92A7-D264BE09708B}"/>
              </a:ext>
            </a:extLst>
          </p:cNvPr>
          <p:cNvSpPr>
            <a:spLocks noGrp="1"/>
          </p:cNvSpPr>
          <p:nvPr>
            <p:ph type="dt" sz="half" idx="10"/>
          </p:nvPr>
        </p:nvSpPr>
        <p:spPr/>
        <p:txBody>
          <a:bodyPr/>
          <a:lstStyle/>
          <a:p>
            <a:fld id="{368D1DE4-1554-428A-9732-43F3EA25A624}" type="datetimeFigureOut">
              <a:rPr kumimoji="1" lang="ja-JP" altLang="en-US" smtClean="0"/>
              <a:t>2021/2/3</a:t>
            </a:fld>
            <a:endParaRPr kumimoji="1" lang="ja-JP" altLang="en-US"/>
          </a:p>
        </p:txBody>
      </p:sp>
      <p:sp>
        <p:nvSpPr>
          <p:cNvPr id="5" name="フッター プレースホルダー 4">
            <a:extLst>
              <a:ext uri="{FF2B5EF4-FFF2-40B4-BE49-F238E27FC236}">
                <a16:creationId xmlns="" xmlns:a16="http://schemas.microsoft.com/office/drawing/2014/main" id="{8F47475C-AC37-480B-B628-889EF0494ACE}"/>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 xmlns:a16="http://schemas.microsoft.com/office/drawing/2014/main" id="{73E27CAF-88DC-4851-925C-5C2AFE9CC4A5}"/>
              </a:ext>
            </a:extLst>
          </p:cNvPr>
          <p:cNvSpPr>
            <a:spLocks noGrp="1"/>
          </p:cNvSpPr>
          <p:nvPr>
            <p:ph type="sldNum" sz="quarter" idx="12"/>
          </p:nvPr>
        </p:nvSpPr>
        <p:spPr/>
        <p:txBody>
          <a:bodyPr/>
          <a:lstStyle/>
          <a:p>
            <a:fld id="{76318518-0B74-4F85-971B-B6D5E1E25AA5}" type="slidenum">
              <a:rPr kumimoji="1" lang="ja-JP" altLang="en-US" smtClean="0"/>
              <a:t>‹#›</a:t>
            </a:fld>
            <a:endParaRPr kumimoji="1" lang="ja-JP" altLang="en-US"/>
          </a:p>
        </p:txBody>
      </p:sp>
    </p:spTree>
    <p:extLst>
      <p:ext uri="{BB962C8B-B14F-4D97-AF65-F5344CB8AC3E}">
        <p14:creationId xmlns:p14="http://schemas.microsoft.com/office/powerpoint/2010/main" val="7363698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 xmlns:a16="http://schemas.microsoft.com/office/drawing/2014/main" id="{FE4D2B6B-AF8B-4E32-861E-EEE8B100B157}"/>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 xmlns:a16="http://schemas.microsoft.com/office/drawing/2014/main" id="{E4597966-7B9B-4A2F-BCB2-CEFF1A86D827}"/>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 xmlns:a16="http://schemas.microsoft.com/office/drawing/2014/main" id="{0CC5B7B4-6B73-4E74-B05D-554C58E39782}"/>
              </a:ext>
            </a:extLst>
          </p:cNvPr>
          <p:cNvSpPr>
            <a:spLocks noGrp="1"/>
          </p:cNvSpPr>
          <p:nvPr>
            <p:ph type="dt" sz="half" idx="10"/>
          </p:nvPr>
        </p:nvSpPr>
        <p:spPr/>
        <p:txBody>
          <a:bodyPr/>
          <a:lstStyle/>
          <a:p>
            <a:fld id="{368D1DE4-1554-428A-9732-43F3EA25A624}" type="datetimeFigureOut">
              <a:rPr kumimoji="1" lang="ja-JP" altLang="en-US" smtClean="0"/>
              <a:t>2021/2/3</a:t>
            </a:fld>
            <a:endParaRPr kumimoji="1" lang="ja-JP" altLang="en-US"/>
          </a:p>
        </p:txBody>
      </p:sp>
      <p:sp>
        <p:nvSpPr>
          <p:cNvPr id="5" name="フッター プレースホルダー 4">
            <a:extLst>
              <a:ext uri="{FF2B5EF4-FFF2-40B4-BE49-F238E27FC236}">
                <a16:creationId xmlns="" xmlns:a16="http://schemas.microsoft.com/office/drawing/2014/main" id="{D20FFBA4-ED16-4301-A160-4E910A4ABB6C}"/>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 xmlns:a16="http://schemas.microsoft.com/office/drawing/2014/main" id="{29DD7BBD-3169-4265-AF45-6757BEDA5CC6}"/>
              </a:ext>
            </a:extLst>
          </p:cNvPr>
          <p:cNvSpPr>
            <a:spLocks noGrp="1"/>
          </p:cNvSpPr>
          <p:nvPr>
            <p:ph type="sldNum" sz="quarter" idx="12"/>
          </p:nvPr>
        </p:nvSpPr>
        <p:spPr/>
        <p:txBody>
          <a:bodyPr/>
          <a:lstStyle/>
          <a:p>
            <a:fld id="{76318518-0B74-4F85-971B-B6D5E1E25AA5}" type="slidenum">
              <a:rPr kumimoji="1" lang="ja-JP" altLang="en-US" smtClean="0"/>
              <a:t>‹#›</a:t>
            </a:fld>
            <a:endParaRPr kumimoji="1" lang="ja-JP" altLang="en-US"/>
          </a:p>
        </p:txBody>
      </p:sp>
    </p:spTree>
    <p:extLst>
      <p:ext uri="{BB962C8B-B14F-4D97-AF65-F5344CB8AC3E}">
        <p14:creationId xmlns:p14="http://schemas.microsoft.com/office/powerpoint/2010/main" val="29758252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 xmlns:a16="http://schemas.microsoft.com/office/drawing/2014/main" id="{3E06FF6C-B070-4222-8E38-44B865148FA2}"/>
              </a:ext>
            </a:extLst>
          </p:cNvPr>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 xmlns:a16="http://schemas.microsoft.com/office/drawing/2014/main" id="{EF1F5774-BE63-41B5-8E3E-29B3BD29B9F9}"/>
              </a:ext>
            </a:extLst>
          </p:cNvPr>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 xmlns:a16="http://schemas.microsoft.com/office/drawing/2014/main" id="{B30D0B0D-50F7-4C1C-B94B-5E04820394BB}"/>
              </a:ext>
            </a:extLst>
          </p:cNvPr>
          <p:cNvSpPr>
            <a:spLocks noGrp="1"/>
          </p:cNvSpPr>
          <p:nvPr>
            <p:ph type="dt" sz="half" idx="10"/>
          </p:nvPr>
        </p:nvSpPr>
        <p:spPr/>
        <p:txBody>
          <a:bodyPr/>
          <a:lstStyle/>
          <a:p>
            <a:fld id="{368D1DE4-1554-428A-9732-43F3EA25A624}" type="datetimeFigureOut">
              <a:rPr kumimoji="1" lang="ja-JP" altLang="en-US" smtClean="0"/>
              <a:t>2021/2/3</a:t>
            </a:fld>
            <a:endParaRPr kumimoji="1" lang="ja-JP" altLang="en-US"/>
          </a:p>
        </p:txBody>
      </p:sp>
      <p:sp>
        <p:nvSpPr>
          <p:cNvPr id="5" name="フッター プレースホルダー 4">
            <a:extLst>
              <a:ext uri="{FF2B5EF4-FFF2-40B4-BE49-F238E27FC236}">
                <a16:creationId xmlns="" xmlns:a16="http://schemas.microsoft.com/office/drawing/2014/main" id="{723F6FF7-C413-43B8-93AE-866230E61030}"/>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 xmlns:a16="http://schemas.microsoft.com/office/drawing/2014/main" id="{7C55F147-BF9B-42E7-B4E1-0C9B19030942}"/>
              </a:ext>
            </a:extLst>
          </p:cNvPr>
          <p:cNvSpPr>
            <a:spLocks noGrp="1"/>
          </p:cNvSpPr>
          <p:nvPr>
            <p:ph type="sldNum" sz="quarter" idx="12"/>
          </p:nvPr>
        </p:nvSpPr>
        <p:spPr/>
        <p:txBody>
          <a:bodyPr/>
          <a:lstStyle/>
          <a:p>
            <a:fld id="{76318518-0B74-4F85-971B-B6D5E1E25AA5}" type="slidenum">
              <a:rPr kumimoji="1" lang="ja-JP" altLang="en-US" smtClean="0"/>
              <a:t>‹#›</a:t>
            </a:fld>
            <a:endParaRPr kumimoji="1" lang="ja-JP" altLang="en-US"/>
          </a:p>
        </p:txBody>
      </p:sp>
    </p:spTree>
    <p:extLst>
      <p:ext uri="{BB962C8B-B14F-4D97-AF65-F5344CB8AC3E}">
        <p14:creationId xmlns:p14="http://schemas.microsoft.com/office/powerpoint/2010/main" val="18970087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 xmlns:a16="http://schemas.microsoft.com/office/drawing/2014/main" id="{2F983590-9A6D-4A77-9AC8-D9B8EFFBFF7F}"/>
              </a:ext>
            </a:extLst>
          </p:cNvPr>
          <p:cNvSpPr>
            <a:spLocks noGrp="1"/>
          </p:cNvSpPr>
          <p:nvPr>
            <p:ph type="title"/>
          </p:nvPr>
        </p:nvSpPr>
        <p:spPr/>
        <p:txBody>
          <a:bodyPr/>
          <a:lstStyle>
            <a:lvl1pPr>
              <a:defRPr>
                <a:latin typeface="Calibri" panose="020F0502020204030204" pitchFamily="34" charset="0"/>
                <a:cs typeface="Calibri" panose="020F0502020204030204" pitchFamily="34" charset="0"/>
              </a:defRPr>
            </a:lvl1pPr>
          </a:lstStyle>
          <a:p>
            <a:r>
              <a:rPr kumimoji="1" lang="ja-JP" altLang="en-US" dirty="0"/>
              <a:t>マスター タイトルの書式設定</a:t>
            </a:r>
          </a:p>
        </p:txBody>
      </p:sp>
      <p:sp>
        <p:nvSpPr>
          <p:cNvPr id="3" name="コンテンツ プレースホルダー 2">
            <a:extLst>
              <a:ext uri="{FF2B5EF4-FFF2-40B4-BE49-F238E27FC236}">
                <a16:creationId xmlns="" xmlns:a16="http://schemas.microsoft.com/office/drawing/2014/main" id="{E8858C25-6AB8-4AAE-B747-B18EDFAB1D58}"/>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 xmlns:a16="http://schemas.microsoft.com/office/drawing/2014/main" id="{1E841A1A-C017-4661-8790-196D0CF74C8A}"/>
              </a:ext>
            </a:extLst>
          </p:cNvPr>
          <p:cNvSpPr>
            <a:spLocks noGrp="1"/>
          </p:cNvSpPr>
          <p:nvPr>
            <p:ph type="dt" sz="half" idx="10"/>
          </p:nvPr>
        </p:nvSpPr>
        <p:spPr/>
        <p:txBody>
          <a:bodyPr/>
          <a:lstStyle/>
          <a:p>
            <a:fld id="{368D1DE4-1554-428A-9732-43F3EA25A624}" type="datetimeFigureOut">
              <a:rPr kumimoji="1" lang="ja-JP" altLang="en-US" smtClean="0"/>
              <a:t>2021/2/3</a:t>
            </a:fld>
            <a:endParaRPr kumimoji="1" lang="ja-JP" altLang="en-US"/>
          </a:p>
        </p:txBody>
      </p:sp>
      <p:sp>
        <p:nvSpPr>
          <p:cNvPr id="5" name="フッター プレースホルダー 4">
            <a:extLst>
              <a:ext uri="{FF2B5EF4-FFF2-40B4-BE49-F238E27FC236}">
                <a16:creationId xmlns="" xmlns:a16="http://schemas.microsoft.com/office/drawing/2014/main" id="{B713A952-76DD-48F3-9B17-34079960E5E4}"/>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 xmlns:a16="http://schemas.microsoft.com/office/drawing/2014/main" id="{82A34B90-9C77-47CE-90E1-2D380D9439F4}"/>
              </a:ext>
            </a:extLst>
          </p:cNvPr>
          <p:cNvSpPr>
            <a:spLocks noGrp="1"/>
          </p:cNvSpPr>
          <p:nvPr>
            <p:ph type="sldNum" sz="quarter" idx="12"/>
          </p:nvPr>
        </p:nvSpPr>
        <p:spPr/>
        <p:txBody>
          <a:bodyPr/>
          <a:lstStyle/>
          <a:p>
            <a:fld id="{76318518-0B74-4F85-971B-B6D5E1E25AA5}" type="slidenum">
              <a:rPr kumimoji="1" lang="ja-JP" altLang="en-US" smtClean="0"/>
              <a:t>‹#›</a:t>
            </a:fld>
            <a:endParaRPr kumimoji="1" lang="ja-JP" altLang="en-US"/>
          </a:p>
        </p:txBody>
      </p:sp>
    </p:spTree>
    <p:extLst>
      <p:ext uri="{BB962C8B-B14F-4D97-AF65-F5344CB8AC3E}">
        <p14:creationId xmlns:p14="http://schemas.microsoft.com/office/powerpoint/2010/main" val="15380649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 xmlns:a16="http://schemas.microsoft.com/office/drawing/2014/main" id="{8B07A8F0-FF9D-4E4C-AAED-FB9302EEA488}"/>
              </a:ext>
            </a:extLst>
          </p:cNvPr>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 xmlns:a16="http://schemas.microsoft.com/office/drawing/2014/main" id="{14BCCAC6-96D7-4443-AE4F-95DF37AA6CF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 xmlns:a16="http://schemas.microsoft.com/office/drawing/2014/main" id="{19AA429F-70F7-4E95-8565-DBC8B4397C80}"/>
              </a:ext>
            </a:extLst>
          </p:cNvPr>
          <p:cNvSpPr>
            <a:spLocks noGrp="1"/>
          </p:cNvSpPr>
          <p:nvPr>
            <p:ph type="dt" sz="half" idx="10"/>
          </p:nvPr>
        </p:nvSpPr>
        <p:spPr/>
        <p:txBody>
          <a:bodyPr/>
          <a:lstStyle/>
          <a:p>
            <a:fld id="{368D1DE4-1554-428A-9732-43F3EA25A624}" type="datetimeFigureOut">
              <a:rPr kumimoji="1" lang="ja-JP" altLang="en-US" smtClean="0"/>
              <a:t>2021/2/3</a:t>
            </a:fld>
            <a:endParaRPr kumimoji="1" lang="ja-JP" altLang="en-US"/>
          </a:p>
        </p:txBody>
      </p:sp>
      <p:sp>
        <p:nvSpPr>
          <p:cNvPr id="5" name="フッター プレースホルダー 4">
            <a:extLst>
              <a:ext uri="{FF2B5EF4-FFF2-40B4-BE49-F238E27FC236}">
                <a16:creationId xmlns="" xmlns:a16="http://schemas.microsoft.com/office/drawing/2014/main" id="{7C644DD9-6DF2-4CE3-9AE8-06BC57616CA4}"/>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 xmlns:a16="http://schemas.microsoft.com/office/drawing/2014/main" id="{D6C97E49-3F4F-407B-9666-C0DC0EA4E485}"/>
              </a:ext>
            </a:extLst>
          </p:cNvPr>
          <p:cNvSpPr>
            <a:spLocks noGrp="1"/>
          </p:cNvSpPr>
          <p:nvPr>
            <p:ph type="sldNum" sz="quarter" idx="12"/>
          </p:nvPr>
        </p:nvSpPr>
        <p:spPr/>
        <p:txBody>
          <a:bodyPr/>
          <a:lstStyle/>
          <a:p>
            <a:fld id="{76318518-0B74-4F85-971B-B6D5E1E25AA5}" type="slidenum">
              <a:rPr kumimoji="1" lang="ja-JP" altLang="en-US" smtClean="0"/>
              <a:t>‹#›</a:t>
            </a:fld>
            <a:endParaRPr kumimoji="1" lang="ja-JP" altLang="en-US"/>
          </a:p>
        </p:txBody>
      </p:sp>
    </p:spTree>
    <p:extLst>
      <p:ext uri="{BB962C8B-B14F-4D97-AF65-F5344CB8AC3E}">
        <p14:creationId xmlns:p14="http://schemas.microsoft.com/office/powerpoint/2010/main" val="38215639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 xmlns:a16="http://schemas.microsoft.com/office/drawing/2014/main" id="{31E92407-2A44-4ECC-9A09-CFB6861C9731}"/>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 xmlns:a16="http://schemas.microsoft.com/office/drawing/2014/main" id="{ADAEAD94-0F3C-40A7-84CC-37EA696576CF}"/>
              </a:ext>
            </a:extLst>
          </p:cNvPr>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 xmlns:a16="http://schemas.microsoft.com/office/drawing/2014/main" id="{10280E61-A7E7-41D3-95AC-0629175BDA66}"/>
              </a:ext>
            </a:extLst>
          </p:cNvPr>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 xmlns:a16="http://schemas.microsoft.com/office/drawing/2014/main" id="{50FBA2C9-FF0D-4E89-9C74-70DDC599A05E}"/>
              </a:ext>
            </a:extLst>
          </p:cNvPr>
          <p:cNvSpPr>
            <a:spLocks noGrp="1"/>
          </p:cNvSpPr>
          <p:nvPr>
            <p:ph type="dt" sz="half" idx="10"/>
          </p:nvPr>
        </p:nvSpPr>
        <p:spPr/>
        <p:txBody>
          <a:bodyPr/>
          <a:lstStyle/>
          <a:p>
            <a:fld id="{368D1DE4-1554-428A-9732-43F3EA25A624}" type="datetimeFigureOut">
              <a:rPr kumimoji="1" lang="ja-JP" altLang="en-US" smtClean="0"/>
              <a:t>2021/2/3</a:t>
            </a:fld>
            <a:endParaRPr kumimoji="1" lang="ja-JP" altLang="en-US"/>
          </a:p>
        </p:txBody>
      </p:sp>
      <p:sp>
        <p:nvSpPr>
          <p:cNvPr id="6" name="フッター プレースホルダー 5">
            <a:extLst>
              <a:ext uri="{FF2B5EF4-FFF2-40B4-BE49-F238E27FC236}">
                <a16:creationId xmlns="" xmlns:a16="http://schemas.microsoft.com/office/drawing/2014/main" id="{2BB12BE8-54EA-424F-81E0-22E487CDB6F4}"/>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 xmlns:a16="http://schemas.microsoft.com/office/drawing/2014/main" id="{6A9A6CAE-796F-48C6-82D9-32E759312015}"/>
              </a:ext>
            </a:extLst>
          </p:cNvPr>
          <p:cNvSpPr>
            <a:spLocks noGrp="1"/>
          </p:cNvSpPr>
          <p:nvPr>
            <p:ph type="sldNum" sz="quarter" idx="12"/>
          </p:nvPr>
        </p:nvSpPr>
        <p:spPr/>
        <p:txBody>
          <a:bodyPr/>
          <a:lstStyle/>
          <a:p>
            <a:fld id="{76318518-0B74-4F85-971B-B6D5E1E25AA5}" type="slidenum">
              <a:rPr kumimoji="1" lang="ja-JP" altLang="en-US" smtClean="0"/>
              <a:t>‹#›</a:t>
            </a:fld>
            <a:endParaRPr kumimoji="1" lang="ja-JP" altLang="en-US"/>
          </a:p>
        </p:txBody>
      </p:sp>
    </p:spTree>
    <p:extLst>
      <p:ext uri="{BB962C8B-B14F-4D97-AF65-F5344CB8AC3E}">
        <p14:creationId xmlns:p14="http://schemas.microsoft.com/office/powerpoint/2010/main" val="25478450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 xmlns:a16="http://schemas.microsoft.com/office/drawing/2014/main" id="{439D8FCA-BAD2-4E41-84D1-ED6F2E4131DD}"/>
              </a:ext>
            </a:extLst>
          </p:cNvPr>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 xmlns:a16="http://schemas.microsoft.com/office/drawing/2014/main" id="{F1C911AE-8A98-483D-933F-FF385C7A196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 xmlns:a16="http://schemas.microsoft.com/office/drawing/2014/main" id="{FAC34C01-21EA-4BE9-83A0-AB76E5638A66}"/>
              </a:ext>
            </a:extLst>
          </p:cNvPr>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 xmlns:a16="http://schemas.microsoft.com/office/drawing/2014/main" id="{BC612AF8-701C-4371-8293-CF0F8E0B845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 xmlns:a16="http://schemas.microsoft.com/office/drawing/2014/main" id="{8378A6D4-AD45-4479-954D-281D289FA5C9}"/>
              </a:ext>
            </a:extLst>
          </p:cNvPr>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 xmlns:a16="http://schemas.microsoft.com/office/drawing/2014/main" id="{77BF8FF6-0018-4990-B939-9A3497A7F33A}"/>
              </a:ext>
            </a:extLst>
          </p:cNvPr>
          <p:cNvSpPr>
            <a:spLocks noGrp="1"/>
          </p:cNvSpPr>
          <p:nvPr>
            <p:ph type="dt" sz="half" idx="10"/>
          </p:nvPr>
        </p:nvSpPr>
        <p:spPr/>
        <p:txBody>
          <a:bodyPr/>
          <a:lstStyle/>
          <a:p>
            <a:fld id="{368D1DE4-1554-428A-9732-43F3EA25A624}" type="datetimeFigureOut">
              <a:rPr kumimoji="1" lang="ja-JP" altLang="en-US" smtClean="0"/>
              <a:t>2021/2/3</a:t>
            </a:fld>
            <a:endParaRPr kumimoji="1" lang="ja-JP" altLang="en-US"/>
          </a:p>
        </p:txBody>
      </p:sp>
      <p:sp>
        <p:nvSpPr>
          <p:cNvPr id="8" name="フッター プレースホルダー 7">
            <a:extLst>
              <a:ext uri="{FF2B5EF4-FFF2-40B4-BE49-F238E27FC236}">
                <a16:creationId xmlns="" xmlns:a16="http://schemas.microsoft.com/office/drawing/2014/main" id="{BDF82550-4105-4912-9F42-B4C29335EB49}"/>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 xmlns:a16="http://schemas.microsoft.com/office/drawing/2014/main" id="{322415B9-DBE6-4C25-89D3-838257972E93}"/>
              </a:ext>
            </a:extLst>
          </p:cNvPr>
          <p:cNvSpPr>
            <a:spLocks noGrp="1"/>
          </p:cNvSpPr>
          <p:nvPr>
            <p:ph type="sldNum" sz="quarter" idx="12"/>
          </p:nvPr>
        </p:nvSpPr>
        <p:spPr/>
        <p:txBody>
          <a:bodyPr/>
          <a:lstStyle/>
          <a:p>
            <a:fld id="{76318518-0B74-4F85-971B-B6D5E1E25AA5}" type="slidenum">
              <a:rPr kumimoji="1" lang="ja-JP" altLang="en-US" smtClean="0"/>
              <a:t>‹#›</a:t>
            </a:fld>
            <a:endParaRPr kumimoji="1" lang="ja-JP" altLang="en-US"/>
          </a:p>
        </p:txBody>
      </p:sp>
    </p:spTree>
    <p:extLst>
      <p:ext uri="{BB962C8B-B14F-4D97-AF65-F5344CB8AC3E}">
        <p14:creationId xmlns:p14="http://schemas.microsoft.com/office/powerpoint/2010/main" val="38280236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 xmlns:a16="http://schemas.microsoft.com/office/drawing/2014/main" id="{C1B25A8B-2D84-44FD-BC57-A59411B167A9}"/>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 xmlns:a16="http://schemas.microsoft.com/office/drawing/2014/main" id="{188A9F51-3D2C-46EE-868D-3FC8A8B62CD3}"/>
              </a:ext>
            </a:extLst>
          </p:cNvPr>
          <p:cNvSpPr>
            <a:spLocks noGrp="1"/>
          </p:cNvSpPr>
          <p:nvPr>
            <p:ph type="dt" sz="half" idx="10"/>
          </p:nvPr>
        </p:nvSpPr>
        <p:spPr/>
        <p:txBody>
          <a:bodyPr/>
          <a:lstStyle/>
          <a:p>
            <a:fld id="{368D1DE4-1554-428A-9732-43F3EA25A624}" type="datetimeFigureOut">
              <a:rPr kumimoji="1" lang="ja-JP" altLang="en-US" smtClean="0"/>
              <a:t>2021/2/3</a:t>
            </a:fld>
            <a:endParaRPr kumimoji="1" lang="ja-JP" altLang="en-US"/>
          </a:p>
        </p:txBody>
      </p:sp>
      <p:sp>
        <p:nvSpPr>
          <p:cNvPr id="4" name="フッター プレースホルダー 3">
            <a:extLst>
              <a:ext uri="{FF2B5EF4-FFF2-40B4-BE49-F238E27FC236}">
                <a16:creationId xmlns="" xmlns:a16="http://schemas.microsoft.com/office/drawing/2014/main" id="{A52038FE-7BCD-4DB8-B4C2-B7CA5D5C5129}"/>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 xmlns:a16="http://schemas.microsoft.com/office/drawing/2014/main" id="{4A2B9195-D73D-4A3F-AB77-349694B01A5A}"/>
              </a:ext>
            </a:extLst>
          </p:cNvPr>
          <p:cNvSpPr>
            <a:spLocks noGrp="1"/>
          </p:cNvSpPr>
          <p:nvPr>
            <p:ph type="sldNum" sz="quarter" idx="12"/>
          </p:nvPr>
        </p:nvSpPr>
        <p:spPr/>
        <p:txBody>
          <a:bodyPr/>
          <a:lstStyle/>
          <a:p>
            <a:fld id="{76318518-0B74-4F85-971B-B6D5E1E25AA5}" type="slidenum">
              <a:rPr kumimoji="1" lang="ja-JP" altLang="en-US" smtClean="0"/>
              <a:t>‹#›</a:t>
            </a:fld>
            <a:endParaRPr kumimoji="1" lang="ja-JP" altLang="en-US"/>
          </a:p>
        </p:txBody>
      </p:sp>
    </p:spTree>
    <p:extLst>
      <p:ext uri="{BB962C8B-B14F-4D97-AF65-F5344CB8AC3E}">
        <p14:creationId xmlns:p14="http://schemas.microsoft.com/office/powerpoint/2010/main" val="6392104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 xmlns:a16="http://schemas.microsoft.com/office/drawing/2014/main" id="{BF7BE302-AE4C-4016-9D7C-9B2942C50FCC}"/>
              </a:ext>
            </a:extLst>
          </p:cNvPr>
          <p:cNvSpPr>
            <a:spLocks noGrp="1"/>
          </p:cNvSpPr>
          <p:nvPr>
            <p:ph type="dt" sz="half" idx="10"/>
          </p:nvPr>
        </p:nvSpPr>
        <p:spPr/>
        <p:txBody>
          <a:bodyPr/>
          <a:lstStyle/>
          <a:p>
            <a:fld id="{368D1DE4-1554-428A-9732-43F3EA25A624}" type="datetimeFigureOut">
              <a:rPr kumimoji="1" lang="ja-JP" altLang="en-US" smtClean="0"/>
              <a:t>2021/2/3</a:t>
            </a:fld>
            <a:endParaRPr kumimoji="1" lang="ja-JP" altLang="en-US"/>
          </a:p>
        </p:txBody>
      </p:sp>
      <p:sp>
        <p:nvSpPr>
          <p:cNvPr id="3" name="フッター プレースホルダー 2">
            <a:extLst>
              <a:ext uri="{FF2B5EF4-FFF2-40B4-BE49-F238E27FC236}">
                <a16:creationId xmlns="" xmlns:a16="http://schemas.microsoft.com/office/drawing/2014/main" id="{1367E6A1-6569-4208-9E79-70BF6BEE926D}"/>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 xmlns:a16="http://schemas.microsoft.com/office/drawing/2014/main" id="{FBE081EC-CC88-4426-8B6D-4D5F50782ACE}"/>
              </a:ext>
            </a:extLst>
          </p:cNvPr>
          <p:cNvSpPr>
            <a:spLocks noGrp="1"/>
          </p:cNvSpPr>
          <p:nvPr>
            <p:ph type="sldNum" sz="quarter" idx="12"/>
          </p:nvPr>
        </p:nvSpPr>
        <p:spPr/>
        <p:txBody>
          <a:bodyPr/>
          <a:lstStyle/>
          <a:p>
            <a:fld id="{76318518-0B74-4F85-971B-B6D5E1E25AA5}" type="slidenum">
              <a:rPr kumimoji="1" lang="ja-JP" altLang="en-US" smtClean="0"/>
              <a:t>‹#›</a:t>
            </a:fld>
            <a:endParaRPr kumimoji="1" lang="ja-JP" altLang="en-US"/>
          </a:p>
        </p:txBody>
      </p:sp>
    </p:spTree>
    <p:extLst>
      <p:ext uri="{BB962C8B-B14F-4D97-AF65-F5344CB8AC3E}">
        <p14:creationId xmlns:p14="http://schemas.microsoft.com/office/powerpoint/2010/main" val="5729111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 xmlns:a16="http://schemas.microsoft.com/office/drawing/2014/main" id="{A4A917C2-71AD-4F41-8DDC-22C70302DF84}"/>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 xmlns:a16="http://schemas.microsoft.com/office/drawing/2014/main" id="{19AFB439-41DA-4F58-9A2D-493FC43E330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 xmlns:a16="http://schemas.microsoft.com/office/drawing/2014/main" id="{147CA3A1-6454-47DE-887A-4A8F558A7D4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 xmlns:a16="http://schemas.microsoft.com/office/drawing/2014/main" id="{7DFBEEE6-6D66-4765-9A29-536D98985F0D}"/>
              </a:ext>
            </a:extLst>
          </p:cNvPr>
          <p:cNvSpPr>
            <a:spLocks noGrp="1"/>
          </p:cNvSpPr>
          <p:nvPr>
            <p:ph type="dt" sz="half" idx="10"/>
          </p:nvPr>
        </p:nvSpPr>
        <p:spPr/>
        <p:txBody>
          <a:bodyPr/>
          <a:lstStyle/>
          <a:p>
            <a:fld id="{368D1DE4-1554-428A-9732-43F3EA25A624}" type="datetimeFigureOut">
              <a:rPr kumimoji="1" lang="ja-JP" altLang="en-US" smtClean="0"/>
              <a:t>2021/2/3</a:t>
            </a:fld>
            <a:endParaRPr kumimoji="1" lang="ja-JP" altLang="en-US"/>
          </a:p>
        </p:txBody>
      </p:sp>
      <p:sp>
        <p:nvSpPr>
          <p:cNvPr id="6" name="フッター プレースホルダー 5">
            <a:extLst>
              <a:ext uri="{FF2B5EF4-FFF2-40B4-BE49-F238E27FC236}">
                <a16:creationId xmlns="" xmlns:a16="http://schemas.microsoft.com/office/drawing/2014/main" id="{F0C63031-563F-4229-B535-F8F651346533}"/>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 xmlns:a16="http://schemas.microsoft.com/office/drawing/2014/main" id="{BAE77334-1C6E-48B2-8D9A-4C06BFDF909E}"/>
              </a:ext>
            </a:extLst>
          </p:cNvPr>
          <p:cNvSpPr>
            <a:spLocks noGrp="1"/>
          </p:cNvSpPr>
          <p:nvPr>
            <p:ph type="sldNum" sz="quarter" idx="12"/>
          </p:nvPr>
        </p:nvSpPr>
        <p:spPr/>
        <p:txBody>
          <a:bodyPr/>
          <a:lstStyle/>
          <a:p>
            <a:fld id="{76318518-0B74-4F85-971B-B6D5E1E25AA5}" type="slidenum">
              <a:rPr kumimoji="1" lang="ja-JP" altLang="en-US" smtClean="0"/>
              <a:t>‹#›</a:t>
            </a:fld>
            <a:endParaRPr kumimoji="1" lang="ja-JP" altLang="en-US"/>
          </a:p>
        </p:txBody>
      </p:sp>
    </p:spTree>
    <p:extLst>
      <p:ext uri="{BB962C8B-B14F-4D97-AF65-F5344CB8AC3E}">
        <p14:creationId xmlns:p14="http://schemas.microsoft.com/office/powerpoint/2010/main" val="3501966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 xmlns:a16="http://schemas.microsoft.com/office/drawing/2014/main" id="{45539806-CF01-455C-8963-618C2BA33510}"/>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 xmlns:a16="http://schemas.microsoft.com/office/drawing/2014/main" id="{00EE8FDC-BEE6-4FDA-B71F-DE6BDB11BB3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 xmlns:a16="http://schemas.microsoft.com/office/drawing/2014/main" id="{D8EB92D4-C803-4660-BB57-A067766A145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 xmlns:a16="http://schemas.microsoft.com/office/drawing/2014/main" id="{7491AAE8-0DF3-4450-9043-106585041C14}"/>
              </a:ext>
            </a:extLst>
          </p:cNvPr>
          <p:cNvSpPr>
            <a:spLocks noGrp="1"/>
          </p:cNvSpPr>
          <p:nvPr>
            <p:ph type="dt" sz="half" idx="10"/>
          </p:nvPr>
        </p:nvSpPr>
        <p:spPr/>
        <p:txBody>
          <a:bodyPr/>
          <a:lstStyle/>
          <a:p>
            <a:fld id="{368D1DE4-1554-428A-9732-43F3EA25A624}" type="datetimeFigureOut">
              <a:rPr kumimoji="1" lang="ja-JP" altLang="en-US" smtClean="0"/>
              <a:t>2021/2/3</a:t>
            </a:fld>
            <a:endParaRPr kumimoji="1" lang="ja-JP" altLang="en-US"/>
          </a:p>
        </p:txBody>
      </p:sp>
      <p:sp>
        <p:nvSpPr>
          <p:cNvPr id="6" name="フッター プレースホルダー 5">
            <a:extLst>
              <a:ext uri="{FF2B5EF4-FFF2-40B4-BE49-F238E27FC236}">
                <a16:creationId xmlns="" xmlns:a16="http://schemas.microsoft.com/office/drawing/2014/main" id="{B01FD334-2E48-4A18-BA42-5D4F1F72020D}"/>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 xmlns:a16="http://schemas.microsoft.com/office/drawing/2014/main" id="{27DCC18F-2808-46BF-9F16-2E30DD04108B}"/>
              </a:ext>
            </a:extLst>
          </p:cNvPr>
          <p:cNvSpPr>
            <a:spLocks noGrp="1"/>
          </p:cNvSpPr>
          <p:nvPr>
            <p:ph type="sldNum" sz="quarter" idx="12"/>
          </p:nvPr>
        </p:nvSpPr>
        <p:spPr/>
        <p:txBody>
          <a:bodyPr/>
          <a:lstStyle/>
          <a:p>
            <a:fld id="{76318518-0B74-4F85-971B-B6D5E1E25AA5}" type="slidenum">
              <a:rPr kumimoji="1" lang="ja-JP" altLang="en-US" smtClean="0"/>
              <a:t>‹#›</a:t>
            </a:fld>
            <a:endParaRPr kumimoji="1" lang="ja-JP" altLang="en-US"/>
          </a:p>
        </p:txBody>
      </p:sp>
    </p:spTree>
    <p:extLst>
      <p:ext uri="{BB962C8B-B14F-4D97-AF65-F5344CB8AC3E}">
        <p14:creationId xmlns:p14="http://schemas.microsoft.com/office/powerpoint/2010/main" val="8489066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 xmlns:a16="http://schemas.microsoft.com/office/drawing/2014/main" id="{F9E6ED64-60CA-482C-B3D3-822167E7989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dirty="0"/>
              <a:t>マスター タイトルの書式設定</a:t>
            </a:r>
          </a:p>
        </p:txBody>
      </p:sp>
      <p:sp>
        <p:nvSpPr>
          <p:cNvPr id="3" name="テキスト プレースホルダー 2">
            <a:extLst>
              <a:ext uri="{FF2B5EF4-FFF2-40B4-BE49-F238E27FC236}">
                <a16:creationId xmlns="" xmlns:a16="http://schemas.microsoft.com/office/drawing/2014/main" id="{548F4DDF-0F2A-47A5-BE2E-ABD7C27AAFB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 xmlns:a16="http://schemas.microsoft.com/office/drawing/2014/main" id="{E3D33021-0BBC-4301-A3E5-260B942153D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68D1DE4-1554-428A-9732-43F3EA25A624}" type="datetimeFigureOut">
              <a:rPr kumimoji="1" lang="ja-JP" altLang="en-US" smtClean="0"/>
              <a:t>2021/2/3</a:t>
            </a:fld>
            <a:endParaRPr kumimoji="1" lang="ja-JP" altLang="en-US"/>
          </a:p>
        </p:txBody>
      </p:sp>
      <p:sp>
        <p:nvSpPr>
          <p:cNvPr id="5" name="フッター プレースホルダー 4">
            <a:extLst>
              <a:ext uri="{FF2B5EF4-FFF2-40B4-BE49-F238E27FC236}">
                <a16:creationId xmlns="" xmlns:a16="http://schemas.microsoft.com/office/drawing/2014/main" id="{CA607899-A6CE-4445-B505-CB88F8E9D85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 xmlns:a16="http://schemas.microsoft.com/office/drawing/2014/main" id="{28DEB9F8-87CB-4715-9F59-2AE7285E976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6318518-0B74-4F85-971B-B6D5E1E25AA5}" type="slidenum">
              <a:rPr kumimoji="1" lang="ja-JP" altLang="en-US" smtClean="0"/>
              <a:t>‹#›</a:t>
            </a:fld>
            <a:endParaRPr kumimoji="1" lang="ja-JP" altLang="en-US"/>
          </a:p>
        </p:txBody>
      </p:sp>
    </p:spTree>
    <p:extLst>
      <p:ext uri="{BB962C8B-B14F-4D97-AF65-F5344CB8AC3E}">
        <p14:creationId xmlns:p14="http://schemas.microsoft.com/office/powerpoint/2010/main" val="35489195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Calibri" panose="020F0502020204030204" pitchFamily="34" charset="0"/>
          <a:ea typeface="+mj-ea"/>
          <a:cs typeface="Calibri" panose="020F050202020403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Calibri" panose="020F0502020204030204" pitchFamily="34" charset="0"/>
          <a:ea typeface="+mn-ea"/>
          <a:cs typeface="Calibri" panose="020F050202020403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Calibri" panose="020F0502020204030204" pitchFamily="34" charset="0"/>
          <a:ea typeface="+mn-ea"/>
          <a:cs typeface="Calibri" panose="020F050202020403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Calibri" panose="020F0502020204030204" pitchFamily="34" charset="0"/>
          <a:ea typeface="+mn-ea"/>
          <a:cs typeface="Calibri" panose="020F050202020403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Calibri" panose="020F0502020204030204" pitchFamily="34" charset="0"/>
          <a:ea typeface="+mn-ea"/>
          <a:cs typeface="Calibri" panose="020F050202020403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Calibri" panose="020F0502020204030204" pitchFamily="34" charset="0"/>
          <a:ea typeface="+mn-ea"/>
          <a:cs typeface="Calibri" panose="020F050202020403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2.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 xmlns:a16="http://schemas.microsoft.com/office/drawing/2014/main" id="{AFEBDBF9-3F0D-4EF2-98E8-98D09AB903BF}"/>
              </a:ext>
            </a:extLst>
          </p:cNvPr>
          <p:cNvSpPr>
            <a:spLocks noGrp="1"/>
          </p:cNvSpPr>
          <p:nvPr>
            <p:ph type="ctrTitle"/>
          </p:nvPr>
        </p:nvSpPr>
        <p:spPr/>
        <p:txBody>
          <a:bodyPr>
            <a:normAutofit/>
          </a:bodyPr>
          <a:lstStyle/>
          <a:p>
            <a:r>
              <a:rPr lang="en-US" altLang="ja-JP" dirty="0"/>
              <a:t>WF on polarization basis mismatch</a:t>
            </a:r>
            <a:endParaRPr kumimoji="1" lang="ja-JP" altLang="en-US" dirty="0">
              <a:latin typeface="Calibri" panose="020F0502020204030204" pitchFamily="34" charset="0"/>
              <a:cs typeface="Calibri" panose="020F0502020204030204" pitchFamily="34" charset="0"/>
            </a:endParaRPr>
          </a:p>
        </p:txBody>
      </p:sp>
      <p:sp>
        <p:nvSpPr>
          <p:cNvPr id="3" name="字幕 2">
            <a:extLst>
              <a:ext uri="{FF2B5EF4-FFF2-40B4-BE49-F238E27FC236}">
                <a16:creationId xmlns="" xmlns:a16="http://schemas.microsoft.com/office/drawing/2014/main" id="{BE3FE237-F2E7-4AE6-8091-BE383EA363E4}"/>
              </a:ext>
            </a:extLst>
          </p:cNvPr>
          <p:cNvSpPr>
            <a:spLocks noGrp="1"/>
          </p:cNvSpPr>
          <p:nvPr>
            <p:ph type="subTitle" idx="1"/>
          </p:nvPr>
        </p:nvSpPr>
        <p:spPr/>
        <p:txBody>
          <a:bodyPr anchor="ctr">
            <a:normAutofit/>
          </a:bodyPr>
          <a:lstStyle/>
          <a:p>
            <a:r>
              <a:rPr kumimoji="1" lang="en-US" altLang="zh-TW" sz="3200" dirty="0">
                <a:latin typeface="Calibri" panose="020F0502020204030204" pitchFamily="34" charset="0"/>
                <a:cs typeface="Calibri" panose="020F0502020204030204" pitchFamily="34" charset="0"/>
              </a:rPr>
              <a:t>MediaTek Inc.</a:t>
            </a:r>
            <a:endParaRPr kumimoji="1" lang="ja-JP" altLang="en-US" sz="3200" dirty="0">
              <a:latin typeface="Calibri" panose="020F0502020204030204" pitchFamily="34" charset="0"/>
              <a:cs typeface="Calibri" panose="020F0502020204030204" pitchFamily="34" charset="0"/>
            </a:endParaRPr>
          </a:p>
        </p:txBody>
      </p:sp>
      <p:sp>
        <p:nvSpPr>
          <p:cNvPr id="5" name="TextBox 4">
            <a:extLst>
              <a:ext uri="{FF2B5EF4-FFF2-40B4-BE49-F238E27FC236}">
                <a16:creationId xmlns="" xmlns:a16="http://schemas.microsoft.com/office/drawing/2014/main" id="{FDFD2372-F3D5-4A79-80CE-2B028376EA52}"/>
              </a:ext>
            </a:extLst>
          </p:cNvPr>
          <p:cNvSpPr txBox="1"/>
          <p:nvPr/>
        </p:nvSpPr>
        <p:spPr>
          <a:xfrm>
            <a:off x="111139" y="149516"/>
            <a:ext cx="6407464" cy="1107996"/>
          </a:xfrm>
          <a:prstGeom prst="rect">
            <a:avLst/>
          </a:prstGeom>
          <a:noFill/>
        </p:spPr>
        <p:txBody>
          <a:bodyPr wrap="square" rtlCol="0">
            <a:spAutoFit/>
          </a:bodyPr>
          <a:lstStyle/>
          <a:p>
            <a:pPr>
              <a:spcAft>
                <a:spcPts val="600"/>
              </a:spcAft>
            </a:pPr>
            <a:r>
              <a:rPr lang="en-US" b="1" dirty="0">
                <a:latin typeface="Calibri" panose="020F0502020204030204" pitchFamily="34" charset="0"/>
                <a:cs typeface="Calibri" panose="020F0502020204030204" pitchFamily="34" charset="0"/>
              </a:rPr>
              <a:t>3GPP TSG-RAN WG4 Meeting #98-e</a:t>
            </a:r>
          </a:p>
          <a:p>
            <a:pPr>
              <a:spcAft>
                <a:spcPts val="600"/>
              </a:spcAft>
            </a:pPr>
            <a:r>
              <a:rPr lang="en-US" b="1" dirty="0">
                <a:latin typeface="Calibri" panose="020F0502020204030204" pitchFamily="34" charset="0"/>
                <a:cs typeface="Calibri" panose="020F0502020204030204" pitchFamily="34" charset="0"/>
              </a:rPr>
              <a:t>Electronic Meeting, 25 January – 5 February, 2021</a:t>
            </a:r>
          </a:p>
          <a:p>
            <a:pPr>
              <a:spcAft>
                <a:spcPts val="600"/>
              </a:spcAft>
            </a:pPr>
            <a:r>
              <a:rPr lang="en-US" altLang="zh-TW" b="1" dirty="0">
                <a:latin typeface="Calibri" panose="020F0502020204030204" pitchFamily="34" charset="0"/>
                <a:cs typeface="Calibri" panose="020F0502020204030204" pitchFamily="34" charset="0"/>
              </a:rPr>
              <a:t>Agenda Item: </a:t>
            </a:r>
            <a:r>
              <a:rPr lang="en-US" b="1" dirty="0">
                <a:latin typeface="Calibri" panose="020F0502020204030204" pitchFamily="34" charset="0"/>
                <a:cs typeface="Calibri" panose="020F0502020204030204" pitchFamily="34" charset="0"/>
              </a:rPr>
              <a:t>1</a:t>
            </a:r>
            <a:r>
              <a:rPr lang="en-US" altLang="zh-TW" b="1" dirty="0">
                <a:latin typeface="Calibri" panose="020F0502020204030204" pitchFamily="34" charset="0"/>
                <a:cs typeface="Calibri" panose="020F0502020204030204" pitchFamily="34" charset="0"/>
              </a:rPr>
              <a:t>2.1.3</a:t>
            </a:r>
            <a:endParaRPr lang="en-US" b="1" dirty="0">
              <a:latin typeface="Calibri" panose="020F0502020204030204" pitchFamily="34" charset="0"/>
              <a:cs typeface="Calibri" panose="020F0502020204030204" pitchFamily="34" charset="0"/>
            </a:endParaRPr>
          </a:p>
        </p:txBody>
      </p:sp>
      <p:sp>
        <p:nvSpPr>
          <p:cNvPr id="7" name="TextBox 3">
            <a:extLst>
              <a:ext uri="{FF2B5EF4-FFF2-40B4-BE49-F238E27FC236}">
                <a16:creationId xmlns="" xmlns:a16="http://schemas.microsoft.com/office/drawing/2014/main" id="{337387D3-A9C4-44CC-9049-38D5934BE842}"/>
              </a:ext>
            </a:extLst>
          </p:cNvPr>
          <p:cNvSpPr txBox="1"/>
          <p:nvPr/>
        </p:nvSpPr>
        <p:spPr>
          <a:xfrm>
            <a:off x="9577969" y="149516"/>
            <a:ext cx="2483556" cy="369332"/>
          </a:xfrm>
          <a:prstGeom prst="rect">
            <a:avLst/>
          </a:prstGeom>
          <a:noFill/>
        </p:spPr>
        <p:txBody>
          <a:bodyPr wrap="square" rtlCol="0">
            <a:spAutoFit/>
          </a:bodyPr>
          <a:lstStyle/>
          <a:p>
            <a:pPr algn="r"/>
            <a:r>
              <a:rPr lang="en-GB" altLang="zh-CN" b="1" dirty="0">
                <a:solidFill>
                  <a:srgbClr val="FF0000"/>
                </a:solidFill>
                <a:latin typeface="Calibri" panose="020F0502020204030204" pitchFamily="34" charset="0"/>
                <a:cs typeface="Calibri" panose="020F0502020204030204" pitchFamily="34" charset="0"/>
              </a:rPr>
              <a:t>Draft</a:t>
            </a:r>
            <a:r>
              <a:rPr lang="zh-TW" altLang="en-US" b="1" dirty="0">
                <a:solidFill>
                  <a:srgbClr val="FF0000"/>
                </a:solidFill>
                <a:latin typeface="Calibri" panose="020F0502020204030204" pitchFamily="34" charset="0"/>
                <a:cs typeface="Calibri" panose="020F0502020204030204" pitchFamily="34" charset="0"/>
              </a:rPr>
              <a:t> </a:t>
            </a:r>
            <a:r>
              <a:rPr lang="en-US" altLang="zh-TW" b="1" dirty="0">
                <a:solidFill>
                  <a:srgbClr val="FF0000"/>
                </a:solidFill>
                <a:latin typeface="Calibri" panose="020F0502020204030204" pitchFamily="34" charset="0"/>
                <a:cs typeface="Calibri" panose="020F0502020204030204" pitchFamily="34" charset="0"/>
              </a:rPr>
              <a:t>R4-2103919</a:t>
            </a:r>
            <a:endParaRPr lang="en-US" b="1" dirty="0">
              <a:solidFill>
                <a:srgbClr val="FF0000"/>
              </a:solidFill>
              <a:latin typeface="Calibri" panose="020F0502020204030204" pitchFamily="34" charset="0"/>
              <a:cs typeface="Calibri" panose="020F0502020204030204" pitchFamily="34" charset="0"/>
            </a:endParaRPr>
          </a:p>
        </p:txBody>
      </p:sp>
      <p:sp>
        <p:nvSpPr>
          <p:cNvPr id="6" name="RS_Classification_Standard"/>
          <p:cNvSpPr txBox="1"/>
          <p:nvPr/>
        </p:nvSpPr>
        <p:spPr>
          <a:xfrm>
            <a:off x="12038047" y="6289521"/>
            <a:ext cx="153953" cy="212879"/>
          </a:xfrm>
          <a:prstGeom prst="rect">
            <a:avLst/>
          </a:prstGeom>
          <a:solidFill>
            <a:srgbClr val="FFFFFF">
              <a:alpha val="0"/>
            </a:srgbClr>
          </a:solidFill>
        </p:spPr>
        <p:txBody>
          <a:bodyPr vert="horz" wrap="none" lIns="76200" tIns="36830" rIns="76200" bIns="36830" rtlCol="0" anchor="ctr">
            <a:spAutoFit/>
          </a:bodyPr>
          <a:lstStyle/>
          <a:p>
            <a:endParaRPr lang="de-DE" sz="900" b="1" kern="900" spc="100">
              <a:solidFill>
                <a:srgbClr val="000000"/>
              </a:solidFill>
            </a:endParaRPr>
          </a:p>
        </p:txBody>
      </p:sp>
    </p:spTree>
    <p:custDataLst>
      <p:tags r:id="rId1"/>
    </p:custDataLst>
    <p:extLst>
      <p:ext uri="{BB962C8B-B14F-4D97-AF65-F5344CB8AC3E}">
        <p14:creationId xmlns:p14="http://schemas.microsoft.com/office/powerpoint/2010/main" val="25371337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 xmlns:a16="http://schemas.microsoft.com/office/drawing/2014/main" id="{AA34006A-0C72-4CA1-9B30-A23C2F21C465}"/>
              </a:ext>
            </a:extLst>
          </p:cNvPr>
          <p:cNvSpPr>
            <a:spLocks noGrp="1"/>
          </p:cNvSpPr>
          <p:nvPr>
            <p:ph type="title"/>
          </p:nvPr>
        </p:nvSpPr>
        <p:spPr/>
        <p:txBody>
          <a:bodyPr anchor="t">
            <a:normAutofit/>
          </a:bodyPr>
          <a:lstStyle/>
          <a:p>
            <a:r>
              <a:rPr lang="en-US" dirty="0"/>
              <a:t>Background</a:t>
            </a:r>
            <a:endParaRPr kumimoji="1" lang="ja-JP" altLang="en-US" dirty="0"/>
          </a:p>
        </p:txBody>
      </p:sp>
      <p:sp>
        <p:nvSpPr>
          <p:cNvPr id="3" name="コンテンツ プレースホルダー 2">
            <a:extLst>
              <a:ext uri="{FF2B5EF4-FFF2-40B4-BE49-F238E27FC236}">
                <a16:creationId xmlns="" xmlns:a16="http://schemas.microsoft.com/office/drawing/2014/main" id="{95872A8B-FBB3-4764-BB01-B03FA190DF4A}"/>
              </a:ext>
            </a:extLst>
          </p:cNvPr>
          <p:cNvSpPr>
            <a:spLocks noGrp="1"/>
          </p:cNvSpPr>
          <p:nvPr>
            <p:ph idx="1"/>
          </p:nvPr>
        </p:nvSpPr>
        <p:spPr>
          <a:xfrm>
            <a:off x="838200" y="1301221"/>
            <a:ext cx="10515600" cy="4692075"/>
          </a:xfrm>
        </p:spPr>
        <p:txBody>
          <a:bodyPr>
            <a:normAutofit/>
          </a:bodyPr>
          <a:lstStyle/>
          <a:p>
            <a:r>
              <a:rPr lang="en-US" altLang="ja-JP" dirty="0"/>
              <a:t>These open issues about polarization basis mismatch test enhancement methods are further discussed in RAN4#98-e</a:t>
            </a:r>
          </a:p>
          <a:p>
            <a:pPr lvl="1"/>
            <a:r>
              <a:rPr lang="en-US" dirty="0"/>
              <a:t>Issue 2-1-1: Remaining issues with the TPMI method</a:t>
            </a:r>
          </a:p>
          <a:p>
            <a:pPr lvl="1"/>
            <a:r>
              <a:rPr lang="en-US" dirty="0"/>
              <a:t>Issue 2-1-2: Proposals related to methods other than TPMI</a:t>
            </a:r>
          </a:p>
          <a:p>
            <a:pPr lvl="1"/>
            <a:r>
              <a:rPr lang="en-US" dirty="0"/>
              <a:t>Issue 2-2-1: Remaining issues with enhancements related to UL demodulation</a:t>
            </a:r>
          </a:p>
          <a:p>
            <a:endParaRPr lang="en-US" altLang="ja-JP" dirty="0"/>
          </a:p>
          <a:p>
            <a:r>
              <a:rPr lang="en-US" altLang="ja-JP" dirty="0"/>
              <a:t>The WF focus on the topics of Issue 2-1-1 and 2-1-2</a:t>
            </a:r>
          </a:p>
        </p:txBody>
      </p:sp>
      <p:sp>
        <p:nvSpPr>
          <p:cNvPr id="7" name="Rectangle 6"/>
          <p:cNvSpPr/>
          <p:nvPr/>
        </p:nvSpPr>
        <p:spPr>
          <a:xfrm>
            <a:off x="-737937" y="4975356"/>
            <a:ext cx="6096000" cy="369332"/>
          </a:xfrm>
          <a:prstGeom prst="rect">
            <a:avLst/>
          </a:prstGeom>
        </p:spPr>
        <p:txBody>
          <a:bodyPr>
            <a:spAutoFit/>
          </a:bodyPr>
          <a:lstStyle/>
          <a:p>
            <a:pPr marL="342900" lvl="0" indent="-342900">
              <a:spcAft>
                <a:spcPts val="900"/>
              </a:spcAft>
              <a:buFont typeface="Symbol" panose="05050102010706020507" pitchFamily="18" charset="2"/>
              <a:buChar char=""/>
            </a:pPr>
            <a:endParaRPr lang="en-US" dirty="0">
              <a:effectLst/>
              <a:latin typeface="Times New Roman" panose="02020603050405020304" pitchFamily="18" charset="0"/>
              <a:ea typeface="SimSun" panose="02010600030101010101" pitchFamily="2" charset="-122"/>
            </a:endParaRPr>
          </a:p>
        </p:txBody>
      </p:sp>
      <p:sp>
        <p:nvSpPr>
          <p:cNvPr id="4" name="RS_Classification_Standard"/>
          <p:cNvSpPr txBox="1"/>
          <p:nvPr/>
        </p:nvSpPr>
        <p:spPr>
          <a:xfrm>
            <a:off x="12038047" y="6289521"/>
            <a:ext cx="153953" cy="212879"/>
          </a:xfrm>
          <a:prstGeom prst="rect">
            <a:avLst/>
          </a:prstGeom>
          <a:solidFill>
            <a:srgbClr val="FFFFFF">
              <a:alpha val="0"/>
            </a:srgbClr>
          </a:solidFill>
        </p:spPr>
        <p:txBody>
          <a:bodyPr vert="horz" wrap="none" lIns="76200" tIns="36830" rIns="76200" bIns="36830" rtlCol="0" anchor="ctr">
            <a:spAutoFit/>
          </a:bodyPr>
          <a:lstStyle/>
          <a:p>
            <a:endParaRPr lang="de-DE" sz="900" b="1" kern="900" spc="100">
              <a:solidFill>
                <a:srgbClr val="000000"/>
              </a:solidFill>
            </a:endParaRPr>
          </a:p>
        </p:txBody>
      </p:sp>
    </p:spTree>
    <p:custDataLst>
      <p:tags r:id="rId1"/>
    </p:custDataLst>
    <p:extLst>
      <p:ext uri="{BB962C8B-B14F-4D97-AF65-F5344CB8AC3E}">
        <p14:creationId xmlns:p14="http://schemas.microsoft.com/office/powerpoint/2010/main" val="152756854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 xmlns:a16="http://schemas.microsoft.com/office/drawing/2014/main" id="{AA34006A-0C72-4CA1-9B30-A23C2F21C465}"/>
              </a:ext>
            </a:extLst>
          </p:cNvPr>
          <p:cNvSpPr>
            <a:spLocks noGrp="1"/>
          </p:cNvSpPr>
          <p:nvPr>
            <p:ph type="title"/>
          </p:nvPr>
        </p:nvSpPr>
        <p:spPr/>
        <p:txBody>
          <a:bodyPr anchor="t">
            <a:normAutofit/>
          </a:bodyPr>
          <a:lstStyle/>
          <a:p>
            <a:r>
              <a:rPr lang="en-US" dirty="0"/>
              <a:t>Remaining issues with the TPMI method</a:t>
            </a:r>
            <a:endParaRPr kumimoji="1" lang="ja-JP" altLang="en-US" dirty="0"/>
          </a:p>
        </p:txBody>
      </p:sp>
      <p:sp>
        <p:nvSpPr>
          <p:cNvPr id="3" name="コンテンツ プレースホルダー 2">
            <a:extLst>
              <a:ext uri="{FF2B5EF4-FFF2-40B4-BE49-F238E27FC236}">
                <a16:creationId xmlns="" xmlns:a16="http://schemas.microsoft.com/office/drawing/2014/main" id="{95872A8B-FBB3-4764-BB01-B03FA190DF4A}"/>
              </a:ext>
            </a:extLst>
          </p:cNvPr>
          <p:cNvSpPr>
            <a:spLocks noGrp="1"/>
          </p:cNvSpPr>
          <p:nvPr>
            <p:ph idx="1"/>
          </p:nvPr>
        </p:nvSpPr>
        <p:spPr>
          <a:xfrm>
            <a:off x="317500" y="1301221"/>
            <a:ext cx="11557000" cy="5646230"/>
          </a:xfrm>
        </p:spPr>
        <p:txBody>
          <a:bodyPr>
            <a:normAutofit fontScale="85000" lnSpcReduction="20000"/>
          </a:bodyPr>
          <a:lstStyle/>
          <a:p>
            <a:r>
              <a:rPr lang="en-GB" dirty="0"/>
              <a:t> Detailed TPMI method enhancement coverage is </a:t>
            </a:r>
            <a:r>
              <a:rPr lang="en-GB" dirty="0" smtClean="0"/>
              <a:t>FFS</a:t>
            </a:r>
          </a:p>
          <a:p>
            <a:pPr lvl="1"/>
            <a:r>
              <a:rPr lang="en-US" dirty="0">
                <a:solidFill>
                  <a:srgbClr val="00B050"/>
                </a:solidFill>
              </a:rPr>
              <a:t>if TPMI method is applicable for clause 6.2 of TS38.101-2, then 2 port SRS (</a:t>
            </a:r>
            <a:r>
              <a:rPr lang="en-US" i="1" dirty="0" err="1">
                <a:solidFill>
                  <a:srgbClr val="00B050"/>
                </a:solidFill>
              </a:rPr>
              <a:t>nrofSRS</a:t>
            </a:r>
            <a:r>
              <a:rPr lang="en-US" i="1" dirty="0">
                <a:solidFill>
                  <a:srgbClr val="00B050"/>
                </a:solidFill>
              </a:rPr>
              <a:t>-Ports</a:t>
            </a:r>
            <a:r>
              <a:rPr lang="en-US" dirty="0">
                <a:solidFill>
                  <a:srgbClr val="00B050"/>
                </a:solidFill>
              </a:rPr>
              <a:t> = 2) shall be configured</a:t>
            </a:r>
            <a:endParaRPr lang="en-GB" dirty="0">
              <a:solidFill>
                <a:srgbClr val="00B050"/>
              </a:solidFill>
            </a:endParaRPr>
          </a:p>
          <a:p>
            <a:endParaRPr lang="en-GB" dirty="0"/>
          </a:p>
          <a:p>
            <a:endParaRPr lang="en-GB" dirty="0"/>
          </a:p>
          <a:p>
            <a:endParaRPr lang="en-GB" dirty="0"/>
          </a:p>
          <a:p>
            <a:endParaRPr lang="en-GB" dirty="0"/>
          </a:p>
          <a:p>
            <a:endParaRPr lang="en-GB" dirty="0"/>
          </a:p>
          <a:p>
            <a:endParaRPr lang="en-GB" dirty="0"/>
          </a:p>
          <a:p>
            <a:endParaRPr lang="en-GB" dirty="0"/>
          </a:p>
          <a:p>
            <a:r>
              <a:rPr lang="en-US" altLang="zh-TW" dirty="0"/>
              <a:t>Which TPMI index per test </a:t>
            </a:r>
            <a:r>
              <a:rPr lang="en-US" altLang="zh-TW" dirty="0" err="1"/>
              <a:t>AoA</a:t>
            </a:r>
            <a:r>
              <a:rPr lang="en-US" altLang="zh-TW" dirty="0"/>
              <a:t> shall be sent by TE</a:t>
            </a:r>
            <a:r>
              <a:rPr lang="zh-TW" altLang="en-US" dirty="0"/>
              <a:t> </a:t>
            </a:r>
            <a:r>
              <a:rPr lang="en-US" altLang="zh-TW" dirty="0"/>
              <a:t>is </a:t>
            </a:r>
            <a:r>
              <a:rPr lang="en-US" altLang="zh-TW" dirty="0" smtClean="0">
                <a:solidFill>
                  <a:srgbClr val="0000FF"/>
                </a:solidFill>
              </a:rPr>
              <a:t>FFS</a:t>
            </a:r>
            <a:endParaRPr lang="en-US" altLang="zh-TW" dirty="0">
              <a:solidFill>
                <a:srgbClr val="0000FF"/>
              </a:solidFill>
            </a:endParaRPr>
          </a:p>
          <a:p>
            <a:pPr lvl="1"/>
            <a:r>
              <a:rPr lang="en-US" dirty="0"/>
              <a:t>Option1: Fixed TPMI index</a:t>
            </a:r>
            <a:r>
              <a:rPr lang="zh-TW" altLang="en-US" dirty="0"/>
              <a:t> </a:t>
            </a:r>
            <a:r>
              <a:rPr lang="en-US" strike="sngStrike" dirty="0">
                <a:solidFill>
                  <a:srgbClr val="FF0000"/>
                </a:solidFill>
              </a:rPr>
              <a:t>(i.e. TPMI index 2 [1, 1]</a:t>
            </a:r>
            <a:r>
              <a:rPr lang="en-US" strike="sngStrike" baseline="30000" dirty="0">
                <a:solidFill>
                  <a:srgbClr val="FF0000"/>
                </a:solidFill>
              </a:rPr>
              <a:t>T</a:t>
            </a:r>
            <a:r>
              <a:rPr lang="en-US" strike="sngStrike" dirty="0">
                <a:solidFill>
                  <a:srgbClr val="FF0000"/>
                </a:solidFill>
              </a:rPr>
              <a:t>) </a:t>
            </a:r>
          </a:p>
          <a:p>
            <a:pPr lvl="1"/>
            <a:r>
              <a:rPr lang="en-US" dirty="0"/>
              <a:t>Option2: Optimal TPMI index</a:t>
            </a:r>
            <a:r>
              <a:rPr lang="en-GB" dirty="0"/>
              <a:t> </a:t>
            </a:r>
            <a:endParaRPr lang="en-GB" dirty="0" smtClean="0"/>
          </a:p>
          <a:p>
            <a:pPr lvl="2"/>
            <a:r>
              <a:rPr lang="en-US" altLang="zh-TW" dirty="0" smtClean="0">
                <a:solidFill>
                  <a:srgbClr val="0000FF"/>
                </a:solidFill>
              </a:rPr>
              <a:t>Option2-A: </a:t>
            </a:r>
            <a:r>
              <a:rPr lang="en-US" dirty="0">
                <a:solidFill>
                  <a:srgbClr val="0000FF"/>
                </a:solidFill>
              </a:rPr>
              <a:t>TE to configure the UE with SRS resources at each grid </a:t>
            </a:r>
            <a:r>
              <a:rPr lang="en-US" dirty="0" smtClean="0">
                <a:solidFill>
                  <a:srgbClr val="0000FF"/>
                </a:solidFill>
              </a:rPr>
              <a:t>point</a:t>
            </a:r>
          </a:p>
          <a:p>
            <a:pPr lvl="2"/>
            <a:r>
              <a:rPr lang="en-US" dirty="0" smtClean="0">
                <a:solidFill>
                  <a:srgbClr val="0000FF"/>
                </a:solidFill>
              </a:rPr>
              <a:t>Option2-B: </a:t>
            </a:r>
            <a:r>
              <a:rPr lang="en-US" dirty="0">
                <a:solidFill>
                  <a:srgbClr val="0000FF"/>
                </a:solidFill>
              </a:rPr>
              <a:t>TE simply try out all TPMIs and choose best </a:t>
            </a:r>
            <a:r>
              <a:rPr lang="en-US" dirty="0" smtClean="0">
                <a:solidFill>
                  <a:srgbClr val="0000FF"/>
                </a:solidFill>
              </a:rPr>
              <a:t>one</a:t>
            </a:r>
          </a:p>
          <a:p>
            <a:pPr lvl="1"/>
            <a:r>
              <a:rPr lang="en-US" dirty="0">
                <a:solidFill>
                  <a:srgbClr val="0000FF"/>
                </a:solidFill>
              </a:rPr>
              <a:t>UE vendors are encouraged to study the </a:t>
            </a:r>
            <a:r>
              <a:rPr lang="en-US" altLang="zh-TW" dirty="0" smtClean="0">
                <a:solidFill>
                  <a:srgbClr val="0000FF"/>
                </a:solidFill>
              </a:rPr>
              <a:t>UE</a:t>
            </a:r>
            <a:r>
              <a:rPr lang="zh-TW" altLang="en-US" dirty="0" smtClean="0">
                <a:solidFill>
                  <a:srgbClr val="0000FF"/>
                </a:solidFill>
              </a:rPr>
              <a:t> </a:t>
            </a:r>
            <a:r>
              <a:rPr lang="en-US" altLang="zh-TW" dirty="0" smtClean="0">
                <a:solidFill>
                  <a:srgbClr val="0000FF"/>
                </a:solidFill>
              </a:rPr>
              <a:t>EIRP</a:t>
            </a:r>
            <a:r>
              <a:rPr lang="zh-TW" altLang="en-US" dirty="0" smtClean="0">
                <a:solidFill>
                  <a:srgbClr val="0000FF"/>
                </a:solidFill>
              </a:rPr>
              <a:t> </a:t>
            </a:r>
            <a:r>
              <a:rPr lang="en-US" dirty="0" smtClean="0">
                <a:solidFill>
                  <a:srgbClr val="0000FF"/>
                </a:solidFill>
              </a:rPr>
              <a:t>performance delta </a:t>
            </a:r>
            <a:r>
              <a:rPr lang="en-US" dirty="0">
                <a:solidFill>
                  <a:srgbClr val="0000FF"/>
                </a:solidFill>
              </a:rPr>
              <a:t>between Option1 and </a:t>
            </a:r>
            <a:r>
              <a:rPr lang="en-US" dirty="0" smtClean="0">
                <a:solidFill>
                  <a:srgbClr val="0000FF"/>
                </a:solidFill>
              </a:rPr>
              <a:t>Option2</a:t>
            </a:r>
            <a:endParaRPr lang="en-US" altLang="zh-TW" dirty="0" smtClean="0">
              <a:solidFill>
                <a:srgbClr val="0000FF"/>
              </a:solidFill>
            </a:endParaRPr>
          </a:p>
          <a:p>
            <a:pPr lvl="1"/>
            <a:r>
              <a:rPr lang="en-US" altLang="zh-TW" dirty="0" smtClean="0">
                <a:solidFill>
                  <a:srgbClr val="0000FF"/>
                </a:solidFill>
              </a:rPr>
              <a:t>TE</a:t>
            </a:r>
            <a:r>
              <a:rPr lang="zh-TW" altLang="en-US" dirty="0" smtClean="0">
                <a:solidFill>
                  <a:srgbClr val="0000FF"/>
                </a:solidFill>
              </a:rPr>
              <a:t> </a:t>
            </a:r>
            <a:r>
              <a:rPr lang="en-US" altLang="zh-TW" dirty="0" smtClean="0">
                <a:solidFill>
                  <a:srgbClr val="0000FF"/>
                </a:solidFill>
              </a:rPr>
              <a:t>vendors are encouraged to study the feasibility/pros/cons of Option2-A/B</a:t>
            </a:r>
            <a:r>
              <a:rPr lang="zh-TW" altLang="en-US" dirty="0" smtClean="0">
                <a:solidFill>
                  <a:srgbClr val="0000FF"/>
                </a:solidFill>
              </a:rPr>
              <a:t> </a:t>
            </a:r>
            <a:r>
              <a:rPr lang="en-US" altLang="zh-TW" dirty="0" smtClean="0">
                <a:solidFill>
                  <a:srgbClr val="0000FF"/>
                </a:solidFill>
              </a:rPr>
              <a:t>compared to Option1</a:t>
            </a:r>
          </a:p>
          <a:p>
            <a:endParaRPr lang="en-GB" dirty="0" smtClean="0"/>
          </a:p>
          <a:p>
            <a:endParaRPr lang="en-GB" dirty="0"/>
          </a:p>
          <a:p>
            <a:pPr lvl="1"/>
            <a:endParaRPr lang="en-GB" dirty="0"/>
          </a:p>
          <a:p>
            <a:endParaRPr lang="en-US" altLang="ja-JP" dirty="0"/>
          </a:p>
        </p:txBody>
      </p:sp>
      <p:sp>
        <p:nvSpPr>
          <p:cNvPr id="7" name="Rectangle 6"/>
          <p:cNvSpPr/>
          <p:nvPr/>
        </p:nvSpPr>
        <p:spPr>
          <a:xfrm>
            <a:off x="-737937" y="4975356"/>
            <a:ext cx="6096000" cy="369332"/>
          </a:xfrm>
          <a:prstGeom prst="rect">
            <a:avLst/>
          </a:prstGeom>
        </p:spPr>
        <p:txBody>
          <a:bodyPr>
            <a:spAutoFit/>
          </a:bodyPr>
          <a:lstStyle/>
          <a:p>
            <a:pPr marL="342900" lvl="0" indent="-342900">
              <a:spcAft>
                <a:spcPts val="900"/>
              </a:spcAft>
              <a:buFont typeface="Symbol" panose="05050102010706020507" pitchFamily="18" charset="2"/>
              <a:buChar char=""/>
            </a:pPr>
            <a:endParaRPr lang="en-US" dirty="0">
              <a:effectLst/>
              <a:latin typeface="Times New Roman" panose="02020603050405020304" pitchFamily="18" charset="0"/>
              <a:ea typeface="SimSun" panose="02010600030101010101" pitchFamily="2" charset="-122"/>
            </a:endParaRPr>
          </a:p>
        </p:txBody>
      </p:sp>
      <p:graphicFrame>
        <p:nvGraphicFramePr>
          <p:cNvPr id="8" name="Table 7"/>
          <p:cNvGraphicFramePr>
            <a:graphicFrameLocks noGrp="1"/>
          </p:cNvGraphicFramePr>
          <p:nvPr>
            <p:extLst>
              <p:ext uri="{D42A27DB-BD31-4B8C-83A1-F6EECF244321}">
                <p14:modId xmlns:p14="http://schemas.microsoft.com/office/powerpoint/2010/main" val="592017781"/>
              </p:ext>
            </p:extLst>
          </p:nvPr>
        </p:nvGraphicFramePr>
        <p:xfrm>
          <a:off x="883676" y="2167313"/>
          <a:ext cx="10363600" cy="2410560"/>
        </p:xfrm>
        <a:graphic>
          <a:graphicData uri="http://schemas.openxmlformats.org/drawingml/2006/table">
            <a:tbl>
              <a:tblPr firstRow="1" bandRow="1">
                <a:tableStyleId>{5940675A-B579-460E-94D1-54222C63F5DA}</a:tableStyleId>
              </a:tblPr>
              <a:tblGrid>
                <a:gridCol w="4281208">
                  <a:extLst>
                    <a:ext uri="{9D8B030D-6E8A-4147-A177-3AD203B41FA5}">
                      <a16:colId xmlns="" xmlns:a16="http://schemas.microsoft.com/office/drawing/2014/main" val="20000"/>
                    </a:ext>
                  </a:extLst>
                </a:gridCol>
                <a:gridCol w="2627858">
                  <a:extLst>
                    <a:ext uri="{9D8B030D-6E8A-4147-A177-3AD203B41FA5}">
                      <a16:colId xmlns="" xmlns:a16="http://schemas.microsoft.com/office/drawing/2014/main" val="20001"/>
                    </a:ext>
                  </a:extLst>
                </a:gridCol>
                <a:gridCol w="3454534">
                  <a:extLst>
                    <a:ext uri="{9D8B030D-6E8A-4147-A177-3AD203B41FA5}">
                      <a16:colId xmlns="" xmlns:a16="http://schemas.microsoft.com/office/drawing/2014/main" val="20002"/>
                    </a:ext>
                  </a:extLst>
                </a:gridCol>
              </a:tblGrid>
              <a:tr h="29436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TW" sz="1800" dirty="0">
                          <a:latin typeface="Calibri" panose="020F0502020204030204" pitchFamily="34" charset="0"/>
                          <a:cs typeface="Calibri" panose="020F0502020204030204" pitchFamily="34" charset="0"/>
                        </a:rPr>
                        <a:t>TPMI</a:t>
                      </a:r>
                      <a:r>
                        <a:rPr lang="zh-TW" altLang="en-US" sz="1800" dirty="0">
                          <a:latin typeface="Calibri" panose="020F0502020204030204" pitchFamily="34" charset="0"/>
                          <a:cs typeface="Calibri" panose="020F0502020204030204" pitchFamily="34" charset="0"/>
                        </a:rPr>
                        <a:t> </a:t>
                      </a:r>
                      <a:r>
                        <a:rPr lang="en-US" altLang="zh-TW" sz="1800" dirty="0">
                          <a:latin typeface="Calibri" panose="020F0502020204030204" pitchFamily="34" charset="0"/>
                          <a:cs typeface="Calibri" panose="020F0502020204030204" pitchFamily="34" charset="0"/>
                        </a:rPr>
                        <a:t>method </a:t>
                      </a:r>
                      <a:br>
                        <a:rPr lang="en-US" altLang="zh-TW" sz="1800" dirty="0">
                          <a:latin typeface="Calibri" panose="020F0502020204030204" pitchFamily="34" charset="0"/>
                          <a:cs typeface="Calibri" panose="020F0502020204030204" pitchFamily="34" charset="0"/>
                        </a:rPr>
                      </a:br>
                      <a:r>
                        <a:rPr lang="en-US" altLang="zh-TW" sz="1800" dirty="0">
                          <a:latin typeface="Calibri" panose="020F0502020204030204" pitchFamily="34" charset="0"/>
                          <a:cs typeface="Calibri" panose="020F0502020204030204" pitchFamily="34" charset="0"/>
                        </a:rPr>
                        <a:t>enhancement coverage</a:t>
                      </a:r>
                      <a:endParaRPr lang="en-US" dirty="0">
                        <a:latin typeface="Calibri" panose="020F0502020204030204" pitchFamily="34" charset="0"/>
                        <a:cs typeface="Calibri" panose="020F0502020204030204" pitchFamily="34" charset="0"/>
                      </a:endParaRPr>
                    </a:p>
                  </a:txBody>
                  <a:tcPr marT="18000" marB="18000" anchor="ctr">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dirty="0">
                          <a:latin typeface="Calibri" panose="020F0502020204030204" pitchFamily="34" charset="0"/>
                          <a:cs typeface="Calibri" panose="020F0502020204030204" pitchFamily="34" charset="0"/>
                        </a:rPr>
                        <a:t>clause 6.2 of TS38.101-2</a:t>
                      </a:r>
                      <a:br>
                        <a:rPr lang="en-US" sz="1800" dirty="0">
                          <a:latin typeface="Calibri" panose="020F0502020204030204" pitchFamily="34" charset="0"/>
                          <a:cs typeface="Calibri" panose="020F0502020204030204" pitchFamily="34" charset="0"/>
                        </a:rPr>
                      </a:br>
                      <a:r>
                        <a:rPr lang="en-US" sz="1800" dirty="0">
                          <a:latin typeface="Calibri" panose="020F0502020204030204" pitchFamily="34" charset="0"/>
                          <a:cs typeface="Calibri" panose="020F0502020204030204" pitchFamily="34" charset="0"/>
                        </a:rPr>
                        <a:t>(</a:t>
                      </a:r>
                      <a:r>
                        <a:rPr kumimoji="1" lang="en-GB" sz="1800" kern="1200" dirty="0">
                          <a:solidFill>
                            <a:schemeClr val="tx1"/>
                          </a:solidFill>
                          <a:effectLst/>
                          <a:latin typeface="Calibri" panose="020F0502020204030204" pitchFamily="34" charset="0"/>
                          <a:ea typeface="+mn-ea"/>
                          <a:cs typeface="Calibri" panose="020F0502020204030204" pitchFamily="34" charset="0"/>
                        </a:rPr>
                        <a:t>Transmitter power</a:t>
                      </a:r>
                      <a:r>
                        <a:rPr lang="en-US" sz="1800" dirty="0">
                          <a:latin typeface="Calibri" panose="020F0502020204030204" pitchFamily="34" charset="0"/>
                          <a:cs typeface="Calibri" panose="020F0502020204030204" pitchFamily="34" charset="0"/>
                        </a:rPr>
                        <a:t>)</a:t>
                      </a:r>
                      <a:endParaRPr lang="en-US" dirty="0">
                        <a:latin typeface="Calibri" panose="020F0502020204030204" pitchFamily="34" charset="0"/>
                        <a:cs typeface="Calibri" panose="020F0502020204030204" pitchFamily="34" charset="0"/>
                      </a:endParaRPr>
                    </a:p>
                  </a:txBody>
                  <a:tcPr marT="18000" marB="18000" anchor="ctr">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dirty="0">
                          <a:latin typeface="Calibri" panose="020F0502020204030204" pitchFamily="34" charset="0"/>
                          <a:cs typeface="Calibri" panose="020F0502020204030204" pitchFamily="34" charset="0"/>
                        </a:rPr>
                        <a:t>Clause 6.1, 6.3 to 6.6 </a:t>
                      </a:r>
                      <a:r>
                        <a:rPr kumimoji="1" lang="en-US" altLang="zh-TW" sz="1800" kern="1200" dirty="0">
                          <a:solidFill>
                            <a:schemeClr val="tx1"/>
                          </a:solidFill>
                          <a:effectLst/>
                          <a:latin typeface="Calibri" panose="020F0502020204030204" pitchFamily="34" charset="0"/>
                          <a:ea typeface="+mn-ea"/>
                          <a:cs typeface="Calibri" panose="020F0502020204030204" pitchFamily="34" charset="0"/>
                        </a:rPr>
                        <a:t>of TS38.101-2</a:t>
                      </a:r>
                      <a:br>
                        <a:rPr kumimoji="1" lang="en-US" altLang="zh-TW" sz="1800" kern="1200" dirty="0">
                          <a:solidFill>
                            <a:schemeClr val="tx1"/>
                          </a:solidFill>
                          <a:effectLst/>
                          <a:latin typeface="Calibri" panose="020F0502020204030204" pitchFamily="34" charset="0"/>
                          <a:ea typeface="+mn-ea"/>
                          <a:cs typeface="Calibri" panose="020F0502020204030204" pitchFamily="34" charset="0"/>
                        </a:rPr>
                      </a:br>
                      <a:r>
                        <a:rPr lang="en-US" sz="1800" dirty="0">
                          <a:latin typeface="Calibri" panose="020F0502020204030204" pitchFamily="34" charset="0"/>
                          <a:cs typeface="Calibri" panose="020F0502020204030204" pitchFamily="34" charset="0"/>
                        </a:rPr>
                        <a:t>(other </a:t>
                      </a:r>
                      <a:r>
                        <a:rPr kumimoji="1" lang="en-GB" sz="1800" kern="1200" dirty="0">
                          <a:solidFill>
                            <a:schemeClr val="tx1"/>
                          </a:solidFill>
                          <a:effectLst/>
                          <a:latin typeface="Calibri" panose="020F0502020204030204" pitchFamily="34" charset="0"/>
                          <a:ea typeface="+mn-ea"/>
                          <a:cs typeface="Calibri" panose="020F0502020204030204" pitchFamily="34" charset="0"/>
                        </a:rPr>
                        <a:t>Transmitter characteristics</a:t>
                      </a:r>
                      <a:r>
                        <a:rPr lang="en-US" sz="1800" dirty="0">
                          <a:latin typeface="Calibri" panose="020F0502020204030204" pitchFamily="34" charset="0"/>
                          <a:cs typeface="Calibri" panose="020F0502020204030204" pitchFamily="34" charset="0"/>
                        </a:rPr>
                        <a:t>)</a:t>
                      </a:r>
                      <a:endParaRPr lang="en-US" dirty="0">
                        <a:latin typeface="Calibri" panose="020F0502020204030204" pitchFamily="34" charset="0"/>
                        <a:cs typeface="Calibri" panose="020F0502020204030204" pitchFamily="34" charset="0"/>
                      </a:endParaRPr>
                    </a:p>
                  </a:txBody>
                  <a:tcPr marT="18000" marB="18000" anchor="ctr">
                    <a:solidFill>
                      <a:schemeClr val="bg1">
                        <a:lumMod val="95000"/>
                      </a:schemeClr>
                    </a:solidFill>
                  </a:tcPr>
                </a:tc>
                <a:extLst>
                  <a:ext uri="{0D108BD9-81ED-4DB2-BD59-A6C34878D82A}">
                    <a16:rowId xmlns="" xmlns:a16="http://schemas.microsoft.com/office/drawing/2014/main" val="10000"/>
                  </a:ext>
                </a:extLst>
              </a:tr>
              <a:tr h="16820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latin typeface="Calibri" panose="020F0502020204030204" pitchFamily="34" charset="0"/>
                          <a:ea typeface="SimSun" panose="02010600030101010101" pitchFamily="2" charset="-122"/>
                          <a:cs typeface="Calibri" panose="020F0502020204030204" pitchFamily="34" charset="0"/>
                        </a:rPr>
                        <a:t>Rel-15 </a:t>
                      </a:r>
                      <a:r>
                        <a:rPr lang="en-US" sz="1800" dirty="0" err="1">
                          <a:latin typeface="Calibri" panose="020F0502020204030204" pitchFamily="34" charset="0"/>
                          <a:ea typeface="SimSun" panose="02010600030101010101" pitchFamily="2" charset="-122"/>
                          <a:cs typeface="Calibri" panose="020F0502020204030204" pitchFamily="34" charset="0"/>
                        </a:rPr>
                        <a:t>non</a:t>
                      </a:r>
                      <a:r>
                        <a:rPr lang="en-US" altLang="zh-TW" sz="1800" dirty="0" err="1">
                          <a:latin typeface="Calibri" panose="020F0502020204030204" pitchFamily="34" charset="0"/>
                          <a:ea typeface="SimSun" panose="02010600030101010101" pitchFamily="2" charset="-122"/>
                          <a:cs typeface="Calibri" panose="020F0502020204030204" pitchFamily="34" charset="0"/>
                        </a:rPr>
                        <a:t>C</a:t>
                      </a:r>
                      <a:r>
                        <a:rPr lang="en-US" sz="1800" dirty="0" err="1">
                          <a:latin typeface="Calibri" panose="020F0502020204030204" pitchFamily="34" charset="0"/>
                          <a:ea typeface="SimSun" panose="02010600030101010101" pitchFamily="2" charset="-122"/>
                          <a:cs typeface="Calibri" panose="020F0502020204030204" pitchFamily="34" charset="0"/>
                        </a:rPr>
                        <a:t>oherent</a:t>
                      </a:r>
                      <a:r>
                        <a:rPr lang="en-US" sz="1800" dirty="0">
                          <a:latin typeface="Calibri" panose="020F0502020204030204" pitchFamily="34" charset="0"/>
                          <a:ea typeface="SimSun" panose="02010600030101010101" pitchFamily="2" charset="-122"/>
                          <a:cs typeface="Calibri" panose="020F0502020204030204" pitchFamily="34" charset="0"/>
                        </a:rPr>
                        <a:t> U</a:t>
                      </a:r>
                      <a:r>
                        <a:rPr lang="en-US" altLang="zh-TW" sz="1800" dirty="0">
                          <a:latin typeface="Calibri" panose="020F0502020204030204" pitchFamily="34" charset="0"/>
                          <a:ea typeface="SimSun" panose="02010600030101010101" pitchFamily="2" charset="-122"/>
                          <a:cs typeface="Calibri" panose="020F0502020204030204" pitchFamily="34" charset="0"/>
                        </a:rPr>
                        <a:t>Es</a:t>
                      </a:r>
                      <a:endParaRPr lang="en-US" dirty="0">
                        <a:latin typeface="Calibri" panose="020F0502020204030204" pitchFamily="34" charset="0"/>
                        <a:cs typeface="Calibri" panose="020F0502020204030204" pitchFamily="34" charset="0"/>
                      </a:endParaRPr>
                    </a:p>
                  </a:txBody>
                  <a:tcPr marT="18000" marB="18000">
                    <a:solidFill>
                      <a:schemeClr val="bg1">
                        <a:lumMod val="95000"/>
                      </a:schemeClr>
                    </a:solidFill>
                  </a:tcPr>
                </a:tc>
                <a:tc>
                  <a:txBody>
                    <a:bodyPr/>
                    <a:lstStyle/>
                    <a:p>
                      <a:pPr algn="ctr"/>
                      <a:r>
                        <a:rPr lang="en-US" dirty="0">
                          <a:latin typeface="Calibri" panose="020F0502020204030204" pitchFamily="34" charset="0"/>
                          <a:cs typeface="Calibri" panose="020F0502020204030204" pitchFamily="34" charset="0"/>
                        </a:rPr>
                        <a:t>No</a:t>
                      </a:r>
                    </a:p>
                  </a:txBody>
                  <a:tcPr marT="18000" marB="18000" anchor="ctr">
                    <a:solidFill>
                      <a:schemeClr val="bg1"/>
                    </a:solidFill>
                  </a:tcPr>
                </a:tc>
                <a:tc>
                  <a:txBody>
                    <a:bodyPr/>
                    <a:lstStyle/>
                    <a:p>
                      <a:pPr algn="ctr"/>
                      <a:r>
                        <a:rPr lang="en-US" dirty="0">
                          <a:latin typeface="Calibri" panose="020F0502020204030204" pitchFamily="34" charset="0"/>
                          <a:cs typeface="Calibri" panose="020F0502020204030204" pitchFamily="34" charset="0"/>
                        </a:rPr>
                        <a:t>No</a:t>
                      </a:r>
                    </a:p>
                  </a:txBody>
                  <a:tcPr marT="18000" marB="18000" anchor="ctr">
                    <a:solidFill>
                      <a:schemeClr val="bg1"/>
                    </a:solidFill>
                  </a:tcPr>
                </a:tc>
                <a:extLst>
                  <a:ext uri="{0D108BD9-81ED-4DB2-BD59-A6C34878D82A}">
                    <a16:rowId xmlns="" xmlns:a16="http://schemas.microsoft.com/office/drawing/2014/main" val="10001"/>
                  </a:ext>
                </a:extLst>
              </a:tr>
              <a:tr h="16820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latin typeface="Calibri" panose="020F0502020204030204" pitchFamily="34" charset="0"/>
                          <a:ea typeface="SimSun" panose="02010600030101010101" pitchFamily="2" charset="-122"/>
                          <a:cs typeface="Calibri" panose="020F0502020204030204" pitchFamily="34" charset="0"/>
                        </a:rPr>
                        <a:t>Rel-15 coherent U</a:t>
                      </a:r>
                      <a:r>
                        <a:rPr lang="en-US" altLang="zh-TW" sz="1800" dirty="0">
                          <a:latin typeface="Calibri" panose="020F0502020204030204" pitchFamily="34" charset="0"/>
                          <a:ea typeface="SimSun" panose="02010600030101010101" pitchFamily="2" charset="-122"/>
                          <a:cs typeface="Calibri" panose="020F0502020204030204" pitchFamily="34" charset="0"/>
                        </a:rPr>
                        <a:t>Es</a:t>
                      </a:r>
                      <a:endParaRPr lang="en-US" dirty="0">
                        <a:latin typeface="Calibri" panose="020F0502020204030204" pitchFamily="34" charset="0"/>
                        <a:cs typeface="Calibri" panose="020F0502020204030204" pitchFamily="34" charset="0"/>
                      </a:endParaRPr>
                    </a:p>
                  </a:txBody>
                  <a:tcPr marT="18000" marB="18000">
                    <a:solidFill>
                      <a:schemeClr val="bg1">
                        <a:lumMod val="95000"/>
                      </a:schemeClr>
                    </a:solidFill>
                  </a:tcPr>
                </a:tc>
                <a:tc>
                  <a:txBody>
                    <a:bodyPr/>
                    <a:lstStyle/>
                    <a:p>
                      <a:pPr algn="ctr"/>
                      <a:r>
                        <a:rPr lang="en-US" dirty="0">
                          <a:latin typeface="Calibri" panose="020F0502020204030204" pitchFamily="34" charset="0"/>
                          <a:cs typeface="Calibri" panose="020F0502020204030204" pitchFamily="34" charset="0"/>
                        </a:rPr>
                        <a:t>[Yes]</a:t>
                      </a:r>
                    </a:p>
                  </a:txBody>
                  <a:tcPr marT="18000" marB="18000" anchor="ctr">
                    <a:solidFill>
                      <a:schemeClr val="bg1"/>
                    </a:solidFill>
                  </a:tcPr>
                </a:tc>
                <a:tc>
                  <a:txBody>
                    <a:bodyPr/>
                    <a:lstStyle/>
                    <a:p>
                      <a:pPr algn="ctr"/>
                      <a:r>
                        <a:rPr lang="en-US" dirty="0">
                          <a:latin typeface="Calibri" panose="020F0502020204030204" pitchFamily="34" charset="0"/>
                          <a:cs typeface="Calibri" panose="020F0502020204030204" pitchFamily="34" charset="0"/>
                        </a:rPr>
                        <a:t>[Yes]</a:t>
                      </a:r>
                    </a:p>
                  </a:txBody>
                  <a:tcPr marT="18000" marB="18000" anchor="ctr">
                    <a:solidFill>
                      <a:schemeClr val="bg1"/>
                    </a:solidFill>
                  </a:tcPr>
                </a:tc>
                <a:extLst>
                  <a:ext uri="{0D108BD9-81ED-4DB2-BD59-A6C34878D82A}">
                    <a16:rowId xmlns="" xmlns:a16="http://schemas.microsoft.com/office/drawing/2014/main" val="10002"/>
                  </a:ext>
                </a:extLst>
              </a:tr>
              <a:tr h="16820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latin typeface="Calibri" panose="020F0502020204030204" pitchFamily="34" charset="0"/>
                          <a:ea typeface="SimSun" panose="02010600030101010101" pitchFamily="2" charset="-122"/>
                          <a:cs typeface="Calibri" panose="020F0502020204030204" pitchFamily="34" charset="0"/>
                        </a:rPr>
                        <a:t>Rel-16 </a:t>
                      </a:r>
                      <a:r>
                        <a:rPr lang="en-US" sz="1800" dirty="0" err="1">
                          <a:latin typeface="Calibri" panose="020F0502020204030204" pitchFamily="34" charset="0"/>
                          <a:ea typeface="SimSun" panose="02010600030101010101" pitchFamily="2" charset="-122"/>
                          <a:cs typeface="Calibri" panose="020F0502020204030204" pitchFamily="34" charset="0"/>
                        </a:rPr>
                        <a:t>non</a:t>
                      </a:r>
                      <a:r>
                        <a:rPr lang="en-US" altLang="zh-TW" sz="1800" dirty="0" err="1">
                          <a:latin typeface="Calibri" panose="020F0502020204030204" pitchFamily="34" charset="0"/>
                          <a:ea typeface="SimSun" panose="02010600030101010101" pitchFamily="2" charset="-122"/>
                          <a:cs typeface="Calibri" panose="020F0502020204030204" pitchFamily="34" charset="0"/>
                        </a:rPr>
                        <a:t>C</a:t>
                      </a:r>
                      <a:r>
                        <a:rPr lang="en-US" sz="1800" dirty="0" err="1">
                          <a:latin typeface="Calibri" panose="020F0502020204030204" pitchFamily="34" charset="0"/>
                          <a:ea typeface="SimSun" panose="02010600030101010101" pitchFamily="2" charset="-122"/>
                          <a:cs typeface="Calibri" panose="020F0502020204030204" pitchFamily="34" charset="0"/>
                        </a:rPr>
                        <a:t>oherent</a:t>
                      </a:r>
                      <a:r>
                        <a:rPr lang="en-US" sz="1800" dirty="0">
                          <a:latin typeface="Calibri" panose="020F0502020204030204" pitchFamily="34" charset="0"/>
                          <a:ea typeface="SimSun" panose="02010600030101010101" pitchFamily="2" charset="-122"/>
                          <a:cs typeface="Calibri" panose="020F0502020204030204" pitchFamily="34" charset="0"/>
                        </a:rPr>
                        <a:t> U</a:t>
                      </a:r>
                      <a:r>
                        <a:rPr lang="en-US" altLang="zh-TW" sz="1800" dirty="0">
                          <a:latin typeface="Calibri" panose="020F0502020204030204" pitchFamily="34" charset="0"/>
                          <a:ea typeface="SimSun" panose="02010600030101010101" pitchFamily="2" charset="-122"/>
                          <a:cs typeface="Calibri" panose="020F0502020204030204" pitchFamily="34" charset="0"/>
                        </a:rPr>
                        <a:t>Es</a:t>
                      </a:r>
                      <a:endParaRPr lang="en-US" dirty="0">
                        <a:latin typeface="Calibri" panose="020F0502020204030204" pitchFamily="34" charset="0"/>
                        <a:cs typeface="Calibri" panose="020F0502020204030204" pitchFamily="34" charset="0"/>
                      </a:endParaRPr>
                    </a:p>
                  </a:txBody>
                  <a:tcPr marT="18000" marB="18000">
                    <a:solidFill>
                      <a:schemeClr val="bg1">
                        <a:lumMod val="95000"/>
                      </a:schemeClr>
                    </a:solidFill>
                  </a:tcPr>
                </a:tc>
                <a:tc>
                  <a:txBody>
                    <a:bodyPr/>
                    <a:lstStyle/>
                    <a:p>
                      <a:pPr algn="ctr"/>
                      <a:r>
                        <a:rPr lang="en-US" dirty="0">
                          <a:latin typeface="Calibri" panose="020F0502020204030204" pitchFamily="34" charset="0"/>
                          <a:cs typeface="Calibri" panose="020F0502020204030204" pitchFamily="34" charset="0"/>
                        </a:rPr>
                        <a:t>No</a:t>
                      </a:r>
                    </a:p>
                  </a:txBody>
                  <a:tcPr marT="18000" marB="18000" anchor="ctr">
                    <a:solidFill>
                      <a:schemeClr val="bg1"/>
                    </a:solidFill>
                  </a:tcPr>
                </a:tc>
                <a:tc>
                  <a:txBody>
                    <a:bodyPr/>
                    <a:lstStyle/>
                    <a:p>
                      <a:pPr algn="ctr"/>
                      <a:r>
                        <a:rPr lang="en-US" dirty="0">
                          <a:latin typeface="Calibri" panose="020F0502020204030204" pitchFamily="34" charset="0"/>
                          <a:cs typeface="Calibri" panose="020F0502020204030204" pitchFamily="34" charset="0"/>
                        </a:rPr>
                        <a:t>No</a:t>
                      </a:r>
                    </a:p>
                  </a:txBody>
                  <a:tcPr marT="18000" marB="18000" anchor="ctr">
                    <a:solidFill>
                      <a:schemeClr val="bg1"/>
                    </a:solidFill>
                  </a:tcPr>
                </a:tc>
                <a:extLst>
                  <a:ext uri="{0D108BD9-81ED-4DB2-BD59-A6C34878D82A}">
                    <a16:rowId xmlns="" xmlns:a16="http://schemas.microsoft.com/office/drawing/2014/main" val="10003"/>
                  </a:ext>
                </a:extLst>
              </a:tr>
              <a:tr h="16820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latin typeface="Calibri" panose="020F0502020204030204" pitchFamily="34" charset="0"/>
                          <a:ea typeface="SimSun" panose="02010600030101010101" pitchFamily="2" charset="-122"/>
                          <a:cs typeface="Calibri" panose="020F0502020204030204" pitchFamily="34" charset="0"/>
                        </a:rPr>
                        <a:t>Rel-16 coherent U</a:t>
                      </a:r>
                      <a:r>
                        <a:rPr lang="en-US" altLang="zh-TW" sz="1800" dirty="0">
                          <a:latin typeface="Calibri" panose="020F0502020204030204" pitchFamily="34" charset="0"/>
                          <a:ea typeface="SimSun" panose="02010600030101010101" pitchFamily="2" charset="-122"/>
                          <a:cs typeface="Calibri" panose="020F0502020204030204" pitchFamily="34" charset="0"/>
                        </a:rPr>
                        <a:t>Es</a:t>
                      </a:r>
                      <a:endParaRPr lang="en-US" dirty="0">
                        <a:latin typeface="Calibri" panose="020F0502020204030204" pitchFamily="34" charset="0"/>
                        <a:cs typeface="Calibri" panose="020F0502020204030204" pitchFamily="34" charset="0"/>
                      </a:endParaRPr>
                    </a:p>
                  </a:txBody>
                  <a:tcPr marT="18000" marB="18000">
                    <a:solidFill>
                      <a:schemeClr val="bg1">
                        <a:lumMod val="95000"/>
                      </a:schemeClr>
                    </a:solidFill>
                  </a:tcPr>
                </a:tc>
                <a:tc>
                  <a:txBody>
                    <a:bodyPr/>
                    <a:lstStyle/>
                    <a:p>
                      <a:pPr algn="ctr"/>
                      <a:r>
                        <a:rPr lang="en-US" dirty="0">
                          <a:latin typeface="Calibri" panose="020F0502020204030204" pitchFamily="34" charset="0"/>
                          <a:cs typeface="Calibri" panose="020F0502020204030204" pitchFamily="34" charset="0"/>
                        </a:rPr>
                        <a:t>[Yes]</a:t>
                      </a:r>
                    </a:p>
                  </a:txBody>
                  <a:tcPr marT="18000" marB="18000" anchor="ctr">
                    <a:solidFill>
                      <a:schemeClr val="bg1"/>
                    </a:solidFill>
                  </a:tcPr>
                </a:tc>
                <a:tc>
                  <a:txBody>
                    <a:bodyPr/>
                    <a:lstStyle/>
                    <a:p>
                      <a:pPr algn="ctr"/>
                      <a:r>
                        <a:rPr lang="en-US" dirty="0">
                          <a:latin typeface="Calibri" panose="020F0502020204030204" pitchFamily="34" charset="0"/>
                          <a:cs typeface="Calibri" panose="020F0502020204030204" pitchFamily="34" charset="0"/>
                        </a:rPr>
                        <a:t>[Yes]</a:t>
                      </a:r>
                    </a:p>
                  </a:txBody>
                  <a:tcPr marT="18000" marB="18000" anchor="ctr">
                    <a:solidFill>
                      <a:schemeClr val="bg1"/>
                    </a:solidFill>
                  </a:tcPr>
                </a:tc>
                <a:extLst>
                  <a:ext uri="{0D108BD9-81ED-4DB2-BD59-A6C34878D82A}">
                    <a16:rowId xmlns="" xmlns:a16="http://schemas.microsoft.com/office/drawing/2014/main" val="10004"/>
                  </a:ext>
                </a:extLst>
              </a:tr>
              <a:tr h="29436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latin typeface="Calibri" panose="020F0502020204030204" pitchFamily="34" charset="0"/>
                          <a:ea typeface="SimSun" panose="02010600030101010101" pitchFamily="2" charset="-122"/>
                          <a:cs typeface="Calibri" panose="020F0502020204030204" pitchFamily="34" charset="0"/>
                        </a:rPr>
                        <a:t>Rel-16 </a:t>
                      </a:r>
                      <a:r>
                        <a:rPr lang="en-US" sz="1800" dirty="0" err="1">
                          <a:latin typeface="Calibri" panose="020F0502020204030204" pitchFamily="34" charset="0"/>
                          <a:ea typeface="SimSun" panose="02010600030101010101" pitchFamily="2" charset="-122"/>
                          <a:cs typeface="Calibri" panose="020F0502020204030204" pitchFamily="34" charset="0"/>
                        </a:rPr>
                        <a:t>nonCoherent</a:t>
                      </a:r>
                      <a:r>
                        <a:rPr lang="en-US" sz="1800" dirty="0">
                          <a:latin typeface="Calibri" panose="020F0502020204030204" pitchFamily="34" charset="0"/>
                          <a:ea typeface="SimSun" panose="02010600030101010101" pitchFamily="2" charset="-122"/>
                          <a:cs typeface="Calibri" panose="020F0502020204030204" pitchFamily="34" charset="0"/>
                        </a:rPr>
                        <a:t> UEs which support uplink full power transmission</a:t>
                      </a:r>
                      <a:endParaRPr lang="en-US" dirty="0">
                        <a:latin typeface="Calibri" panose="020F0502020204030204" pitchFamily="34" charset="0"/>
                        <a:cs typeface="Calibri" panose="020F0502020204030204" pitchFamily="34" charset="0"/>
                      </a:endParaRPr>
                    </a:p>
                  </a:txBody>
                  <a:tcPr marT="18000" marB="18000">
                    <a:solidFill>
                      <a:schemeClr val="bg1">
                        <a:lumMod val="95000"/>
                      </a:schemeClr>
                    </a:solidFill>
                  </a:tcPr>
                </a:tc>
                <a:tc>
                  <a:txBody>
                    <a:bodyPr/>
                    <a:lstStyle/>
                    <a:p>
                      <a:pPr algn="ctr"/>
                      <a:r>
                        <a:rPr lang="en-US" dirty="0">
                          <a:latin typeface="Calibri" panose="020F0502020204030204" pitchFamily="34" charset="0"/>
                          <a:cs typeface="Calibri" panose="020F0502020204030204" pitchFamily="34" charset="0"/>
                        </a:rPr>
                        <a:t>[Yes]</a:t>
                      </a:r>
                    </a:p>
                  </a:txBody>
                  <a:tcPr marT="18000" marB="18000" anchor="ctr">
                    <a:solidFill>
                      <a:schemeClr val="bg1"/>
                    </a:solidFill>
                  </a:tcPr>
                </a:tc>
                <a:tc>
                  <a:txBody>
                    <a:bodyPr/>
                    <a:lstStyle/>
                    <a:p>
                      <a:pPr algn="ctr"/>
                      <a:r>
                        <a:rPr lang="en-US" dirty="0">
                          <a:latin typeface="Calibri" panose="020F0502020204030204" pitchFamily="34" charset="0"/>
                          <a:cs typeface="Calibri" panose="020F0502020204030204" pitchFamily="34" charset="0"/>
                        </a:rPr>
                        <a:t>[Yes]</a:t>
                      </a:r>
                    </a:p>
                  </a:txBody>
                  <a:tcPr marT="18000" marB="18000" anchor="ctr">
                    <a:solidFill>
                      <a:schemeClr val="bg1"/>
                    </a:solidFill>
                  </a:tcPr>
                </a:tc>
                <a:extLst>
                  <a:ext uri="{0D108BD9-81ED-4DB2-BD59-A6C34878D82A}">
                    <a16:rowId xmlns="" xmlns:a16="http://schemas.microsoft.com/office/drawing/2014/main" val="10005"/>
                  </a:ext>
                </a:extLst>
              </a:tr>
            </a:tbl>
          </a:graphicData>
        </a:graphic>
      </p:graphicFrame>
      <p:sp>
        <p:nvSpPr>
          <p:cNvPr id="4" name="RS_Classification_Standard"/>
          <p:cNvSpPr txBox="1"/>
          <p:nvPr/>
        </p:nvSpPr>
        <p:spPr>
          <a:xfrm>
            <a:off x="12038047" y="6289521"/>
            <a:ext cx="153953" cy="212879"/>
          </a:xfrm>
          <a:prstGeom prst="rect">
            <a:avLst/>
          </a:prstGeom>
          <a:solidFill>
            <a:srgbClr val="FFFFFF">
              <a:alpha val="0"/>
            </a:srgbClr>
          </a:solidFill>
        </p:spPr>
        <p:txBody>
          <a:bodyPr vert="horz" wrap="none" lIns="76200" tIns="36830" rIns="76200" bIns="36830" rtlCol="0" anchor="ctr">
            <a:spAutoFit/>
          </a:bodyPr>
          <a:lstStyle/>
          <a:p>
            <a:endParaRPr lang="de-DE" sz="900" b="1" kern="900" spc="100">
              <a:solidFill>
                <a:srgbClr val="000000"/>
              </a:solidFill>
            </a:endParaRPr>
          </a:p>
        </p:txBody>
      </p:sp>
    </p:spTree>
    <p:custDataLst>
      <p:tags r:id="rId1"/>
    </p:custDataLst>
    <p:extLst>
      <p:ext uri="{BB962C8B-B14F-4D97-AF65-F5344CB8AC3E}">
        <p14:creationId xmlns:p14="http://schemas.microsoft.com/office/powerpoint/2010/main" val="26825610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 xmlns:a16="http://schemas.microsoft.com/office/drawing/2014/main" id="{AA34006A-0C72-4CA1-9B30-A23C2F21C465}"/>
              </a:ext>
            </a:extLst>
          </p:cNvPr>
          <p:cNvSpPr>
            <a:spLocks noGrp="1"/>
          </p:cNvSpPr>
          <p:nvPr>
            <p:ph type="title"/>
          </p:nvPr>
        </p:nvSpPr>
        <p:spPr/>
        <p:txBody>
          <a:bodyPr anchor="t">
            <a:normAutofit/>
          </a:bodyPr>
          <a:lstStyle/>
          <a:p>
            <a:r>
              <a:rPr lang="en-US" dirty="0"/>
              <a:t>Proposals related to methods other than TPMI</a:t>
            </a:r>
            <a:r>
              <a:rPr lang="zh-TW" altLang="en-US" dirty="0"/>
              <a:t> </a:t>
            </a:r>
            <a:r>
              <a:rPr lang="en-US" altLang="zh-TW" dirty="0"/>
              <a:t>(1/2)</a:t>
            </a:r>
            <a:endParaRPr kumimoji="1" lang="ja-JP" altLang="en-US" dirty="0">
              <a:latin typeface="Calibri" panose="020F0502020204030204" pitchFamily="34" charset="0"/>
              <a:cs typeface="Calibri" panose="020F0502020204030204" pitchFamily="34" charset="0"/>
            </a:endParaRPr>
          </a:p>
        </p:txBody>
      </p:sp>
      <p:sp>
        <p:nvSpPr>
          <p:cNvPr id="3" name="コンテンツ プレースホルダー 2">
            <a:extLst>
              <a:ext uri="{FF2B5EF4-FFF2-40B4-BE49-F238E27FC236}">
                <a16:creationId xmlns="" xmlns:a16="http://schemas.microsoft.com/office/drawing/2014/main" id="{95872A8B-FBB3-4764-BB01-B03FA190DF4A}"/>
              </a:ext>
            </a:extLst>
          </p:cNvPr>
          <p:cNvSpPr>
            <a:spLocks noGrp="1"/>
          </p:cNvSpPr>
          <p:nvPr>
            <p:ph idx="1"/>
          </p:nvPr>
        </p:nvSpPr>
        <p:spPr>
          <a:xfrm>
            <a:off x="838200" y="1760410"/>
            <a:ext cx="11353800" cy="5097589"/>
          </a:xfrm>
        </p:spPr>
        <p:txBody>
          <a:bodyPr>
            <a:normAutofit fontScale="77500" lnSpcReduction="20000"/>
          </a:bodyPr>
          <a:lstStyle/>
          <a:p>
            <a:r>
              <a:rPr lang="en-US" sz="3000" dirty="0"/>
              <a:t>About “introduce 2-port CSI-RS”</a:t>
            </a:r>
          </a:p>
          <a:p>
            <a:pPr lvl="1"/>
            <a:r>
              <a:rPr lang="en-US" sz="2600" dirty="0"/>
              <a:t>Agreement: </a:t>
            </a:r>
            <a:r>
              <a:rPr lang="en-US" sz="2600" dirty="0">
                <a:solidFill>
                  <a:srgbClr val="FF0000"/>
                </a:solidFill>
              </a:rPr>
              <a:t>For any FR2 UE that implements CSI-RS based beam refinement, </a:t>
            </a:r>
            <a:r>
              <a:rPr lang="en-US" sz="2600" dirty="0"/>
              <a:t>2-port CSI-RS can help the UE get a better picture of the channel</a:t>
            </a:r>
            <a:endParaRPr lang="en-US" sz="2600" dirty="0">
              <a:solidFill>
                <a:srgbClr val="FF0000"/>
              </a:solidFill>
            </a:endParaRPr>
          </a:p>
          <a:p>
            <a:pPr lvl="1"/>
            <a:r>
              <a:rPr lang="en-US" altLang="zh-TW" sz="2600" dirty="0"/>
              <a:t>Open issues</a:t>
            </a:r>
            <a:r>
              <a:rPr lang="en-US" sz="2600" dirty="0"/>
              <a:t>:</a:t>
            </a:r>
          </a:p>
          <a:p>
            <a:pPr lvl="2" hangingPunct="0"/>
            <a:r>
              <a:rPr lang="en-US" sz="2600" dirty="0"/>
              <a:t>About “how CSI-RS ports are mapped to TE pols?”</a:t>
            </a:r>
          </a:p>
          <a:p>
            <a:pPr lvl="3" hangingPunct="0"/>
            <a:r>
              <a:rPr lang="en-US" sz="2600" dirty="0"/>
              <a:t>Option-1: </a:t>
            </a:r>
            <a:r>
              <a:rPr lang="en-US" sz="2600" strike="sngStrike" dirty="0">
                <a:solidFill>
                  <a:srgbClr val="FF0000"/>
                </a:solidFill>
              </a:rPr>
              <a:t>Standardize it in 3gpp </a:t>
            </a:r>
            <a:r>
              <a:rPr lang="en-US" sz="2600" dirty="0">
                <a:solidFill>
                  <a:srgbClr val="FF0000"/>
                </a:solidFill>
              </a:rPr>
              <a:t>Agree on the principle in RAN4 (Qualcomm,…)</a:t>
            </a:r>
          </a:p>
          <a:p>
            <a:pPr lvl="3" hangingPunct="0"/>
            <a:r>
              <a:rPr lang="en-GB" sz="2600" dirty="0"/>
              <a:t>Option-2: up to TE implementation</a:t>
            </a:r>
            <a:endParaRPr lang="en-US" sz="2600" dirty="0"/>
          </a:p>
          <a:p>
            <a:pPr lvl="2" hangingPunct="0"/>
            <a:r>
              <a:rPr lang="en-GB" sz="2600" dirty="0"/>
              <a:t>About “simultaneous vs. sequential configuration, and whether sequential is feasible”</a:t>
            </a:r>
            <a:endParaRPr lang="en-US" sz="2600" dirty="0"/>
          </a:p>
          <a:p>
            <a:pPr lvl="3" hangingPunct="0"/>
            <a:r>
              <a:rPr lang="en-GB" sz="2600" strike="sngStrike" dirty="0">
                <a:solidFill>
                  <a:srgbClr val="00B0F0"/>
                </a:solidFill>
              </a:rPr>
              <a:t>Option-1: </a:t>
            </a:r>
            <a:r>
              <a:rPr lang="en-US" sz="2600" strike="sngStrike" dirty="0">
                <a:solidFill>
                  <a:srgbClr val="00B0F0"/>
                </a:solidFill>
              </a:rPr>
              <a:t>Standardize </a:t>
            </a:r>
            <a:r>
              <a:rPr lang="en-GB" sz="2600" strike="sngStrike" dirty="0">
                <a:solidFill>
                  <a:srgbClr val="00B0F0"/>
                </a:solidFill>
              </a:rPr>
              <a:t>simultaneous</a:t>
            </a:r>
            <a:r>
              <a:rPr lang="en-US" sz="2600" strike="sngStrike" dirty="0">
                <a:solidFill>
                  <a:srgbClr val="00B0F0"/>
                </a:solidFill>
              </a:rPr>
              <a:t> only in 3gpp</a:t>
            </a:r>
          </a:p>
          <a:p>
            <a:pPr lvl="3" hangingPunct="0"/>
            <a:r>
              <a:rPr lang="en-GB" sz="2600" strike="sngStrike" dirty="0">
                <a:solidFill>
                  <a:srgbClr val="00B0F0"/>
                </a:solidFill>
              </a:rPr>
              <a:t>Option-2: FFS if sequential configuration can be used  </a:t>
            </a:r>
            <a:r>
              <a:rPr lang="en-US" sz="2600" strike="sngStrike" dirty="0">
                <a:solidFill>
                  <a:srgbClr val="00B0F0"/>
                </a:solidFill>
              </a:rPr>
              <a:t>Standardize </a:t>
            </a:r>
            <a:r>
              <a:rPr lang="en-GB" sz="2600" strike="sngStrike" dirty="0">
                <a:solidFill>
                  <a:srgbClr val="00B0F0"/>
                </a:solidFill>
              </a:rPr>
              <a:t>sequential only</a:t>
            </a:r>
            <a:r>
              <a:rPr lang="en-US" sz="2600" strike="sngStrike" dirty="0">
                <a:solidFill>
                  <a:srgbClr val="00B0F0"/>
                </a:solidFill>
              </a:rPr>
              <a:t> in 3gpp</a:t>
            </a:r>
          </a:p>
          <a:p>
            <a:pPr lvl="3" hangingPunct="0"/>
            <a:r>
              <a:rPr lang="en-GB" sz="2600" strike="sngStrike" dirty="0">
                <a:solidFill>
                  <a:srgbClr val="FF0000"/>
                </a:solidFill>
              </a:rPr>
              <a:t>Option-3: </a:t>
            </a:r>
            <a:r>
              <a:rPr lang="en-US" sz="2600" strike="sngStrike" dirty="0">
                <a:solidFill>
                  <a:srgbClr val="FF0000"/>
                </a:solidFill>
              </a:rPr>
              <a:t>Standardize both of </a:t>
            </a:r>
            <a:r>
              <a:rPr lang="en-GB" sz="2600" strike="sngStrike" dirty="0">
                <a:solidFill>
                  <a:srgbClr val="FF0000"/>
                </a:solidFill>
              </a:rPr>
              <a:t>simultaneous</a:t>
            </a:r>
            <a:r>
              <a:rPr lang="en-US" sz="2600" strike="sngStrike" dirty="0">
                <a:solidFill>
                  <a:srgbClr val="FF0000"/>
                </a:solidFill>
              </a:rPr>
              <a:t> and </a:t>
            </a:r>
            <a:r>
              <a:rPr lang="en-GB" sz="2600" strike="sngStrike" dirty="0">
                <a:solidFill>
                  <a:srgbClr val="FF0000"/>
                </a:solidFill>
              </a:rPr>
              <a:t>sequential </a:t>
            </a:r>
            <a:r>
              <a:rPr lang="en-US" sz="2600" strike="sngStrike" dirty="0">
                <a:solidFill>
                  <a:srgbClr val="FF0000"/>
                </a:solidFill>
              </a:rPr>
              <a:t>in 3gpp, and up to TE and UE </a:t>
            </a:r>
            <a:r>
              <a:rPr lang="en-US" sz="2600" strike="sngStrike" dirty="0" smtClean="0">
                <a:solidFill>
                  <a:srgbClr val="FF0000"/>
                </a:solidFill>
              </a:rPr>
              <a:t>implementation</a:t>
            </a:r>
          </a:p>
          <a:p>
            <a:pPr lvl="3" hangingPunct="0"/>
            <a:r>
              <a:rPr lang="en-US" sz="2600" dirty="0">
                <a:solidFill>
                  <a:srgbClr val="0000FF"/>
                </a:solidFill>
              </a:rPr>
              <a:t>UE vendors are encouraged to </a:t>
            </a:r>
            <a:r>
              <a:rPr lang="en-US" sz="2600" dirty="0" smtClean="0">
                <a:solidFill>
                  <a:srgbClr val="0000FF"/>
                </a:solidFill>
              </a:rPr>
              <a:t>study UE EIRP performance impact o</a:t>
            </a:r>
            <a:r>
              <a:rPr lang="en-US" sz="2600" dirty="0">
                <a:solidFill>
                  <a:srgbClr val="0000FF"/>
                </a:solidFill>
              </a:rPr>
              <a:t>f </a:t>
            </a:r>
            <a:r>
              <a:rPr lang="en-GB" sz="2600" dirty="0">
                <a:solidFill>
                  <a:srgbClr val="0000FF"/>
                </a:solidFill>
              </a:rPr>
              <a:t>simultaneous and sequential </a:t>
            </a:r>
            <a:r>
              <a:rPr lang="en-GB" sz="2600" dirty="0" smtClean="0">
                <a:solidFill>
                  <a:srgbClr val="0000FF"/>
                </a:solidFill>
              </a:rPr>
              <a:t>configuration, and also feasibility to </a:t>
            </a:r>
            <a:r>
              <a:rPr lang="en-GB" sz="2600" dirty="0">
                <a:solidFill>
                  <a:srgbClr val="0000FF"/>
                </a:solidFill>
              </a:rPr>
              <a:t>support sequential configuration </a:t>
            </a:r>
            <a:endParaRPr lang="en-US" sz="2600" dirty="0">
              <a:solidFill>
                <a:srgbClr val="0000FF"/>
              </a:solidFill>
            </a:endParaRPr>
          </a:p>
          <a:p>
            <a:pPr lvl="3" hangingPunct="0"/>
            <a:r>
              <a:rPr lang="en-US" sz="2600" dirty="0">
                <a:solidFill>
                  <a:srgbClr val="0000FF"/>
                </a:solidFill>
              </a:rPr>
              <a:t>TE vendors are </a:t>
            </a:r>
            <a:r>
              <a:rPr lang="en-US" sz="2600" dirty="0" smtClean="0">
                <a:solidFill>
                  <a:srgbClr val="0000FF"/>
                </a:solidFill>
              </a:rPr>
              <a:t>encouraged to study the </a:t>
            </a:r>
            <a:r>
              <a:rPr lang="en-US" altLang="zh-TW" sz="2400" dirty="0" smtClean="0">
                <a:solidFill>
                  <a:srgbClr val="0000FF"/>
                </a:solidFill>
              </a:rPr>
              <a:t>feasibility/pros/cons </a:t>
            </a:r>
            <a:r>
              <a:rPr lang="en-US" altLang="zh-TW" sz="2400" dirty="0">
                <a:solidFill>
                  <a:srgbClr val="0000FF"/>
                </a:solidFill>
              </a:rPr>
              <a:t>of simultaneous </a:t>
            </a:r>
            <a:r>
              <a:rPr lang="en-US" altLang="zh-TW" sz="2400" dirty="0" smtClean="0">
                <a:solidFill>
                  <a:srgbClr val="0000FF"/>
                </a:solidFill>
              </a:rPr>
              <a:t>and sequential configuration</a:t>
            </a:r>
            <a:endParaRPr lang="en-US" altLang="zh-TW" sz="3600" dirty="0"/>
          </a:p>
          <a:p>
            <a:pPr lvl="2" hangingPunct="0"/>
            <a:r>
              <a:rPr lang="en-US" sz="2800" dirty="0" smtClean="0">
                <a:solidFill>
                  <a:srgbClr val="00B0F0"/>
                </a:solidFill>
              </a:rPr>
              <a:t>Interested companies are encouraged to provide a suitable CSI-RS configuration to better estimate the feasibility of the method</a:t>
            </a:r>
            <a:endParaRPr lang="en-GB" sz="2800" dirty="0" smtClean="0">
              <a:solidFill>
                <a:srgbClr val="00B0F0"/>
              </a:solidFill>
            </a:endParaRPr>
          </a:p>
        </p:txBody>
      </p:sp>
      <p:sp>
        <p:nvSpPr>
          <p:cNvPr id="4" name="RS_Classification_Standard"/>
          <p:cNvSpPr txBox="1"/>
          <p:nvPr/>
        </p:nvSpPr>
        <p:spPr>
          <a:xfrm>
            <a:off x="12038047" y="6289521"/>
            <a:ext cx="153953" cy="212879"/>
          </a:xfrm>
          <a:prstGeom prst="rect">
            <a:avLst/>
          </a:prstGeom>
          <a:solidFill>
            <a:srgbClr val="FFFFFF">
              <a:alpha val="0"/>
            </a:srgbClr>
          </a:solidFill>
        </p:spPr>
        <p:txBody>
          <a:bodyPr vert="horz" wrap="none" lIns="76200" tIns="36830" rIns="76200" bIns="36830" rtlCol="0" anchor="ctr">
            <a:spAutoFit/>
          </a:bodyPr>
          <a:lstStyle/>
          <a:p>
            <a:endParaRPr lang="de-DE" sz="900" b="1" kern="900" spc="100">
              <a:solidFill>
                <a:srgbClr val="000000"/>
              </a:solidFill>
            </a:endParaRPr>
          </a:p>
        </p:txBody>
      </p:sp>
    </p:spTree>
    <p:custDataLst>
      <p:tags r:id="rId1"/>
    </p:custDataLst>
    <p:extLst>
      <p:ext uri="{BB962C8B-B14F-4D97-AF65-F5344CB8AC3E}">
        <p14:creationId xmlns:p14="http://schemas.microsoft.com/office/powerpoint/2010/main" val="233382056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 xmlns:a16="http://schemas.microsoft.com/office/drawing/2014/main" id="{AA34006A-0C72-4CA1-9B30-A23C2F21C465}"/>
              </a:ext>
            </a:extLst>
          </p:cNvPr>
          <p:cNvSpPr>
            <a:spLocks noGrp="1"/>
          </p:cNvSpPr>
          <p:nvPr>
            <p:ph type="title"/>
          </p:nvPr>
        </p:nvSpPr>
        <p:spPr/>
        <p:txBody>
          <a:bodyPr anchor="t">
            <a:normAutofit/>
          </a:bodyPr>
          <a:lstStyle/>
          <a:p>
            <a:r>
              <a:rPr lang="en-US" dirty="0"/>
              <a:t>Proposals related to methods other than TPMI</a:t>
            </a:r>
            <a:r>
              <a:rPr lang="zh-TW" altLang="en-US" dirty="0"/>
              <a:t> </a:t>
            </a:r>
            <a:r>
              <a:rPr lang="en-US" altLang="zh-TW" dirty="0"/>
              <a:t>(2/2)</a:t>
            </a:r>
            <a:endParaRPr kumimoji="1" lang="ja-JP" altLang="en-US" dirty="0">
              <a:latin typeface="Calibri" panose="020F0502020204030204" pitchFamily="34" charset="0"/>
              <a:cs typeface="Calibri" panose="020F0502020204030204" pitchFamily="34" charset="0"/>
            </a:endParaRPr>
          </a:p>
        </p:txBody>
      </p:sp>
      <p:sp>
        <p:nvSpPr>
          <p:cNvPr id="3" name="コンテンツ プレースホルダー 2">
            <a:extLst>
              <a:ext uri="{FF2B5EF4-FFF2-40B4-BE49-F238E27FC236}">
                <a16:creationId xmlns="" xmlns:a16="http://schemas.microsoft.com/office/drawing/2014/main" id="{95872A8B-FBB3-4764-BB01-B03FA190DF4A}"/>
              </a:ext>
            </a:extLst>
          </p:cNvPr>
          <p:cNvSpPr>
            <a:spLocks noGrp="1"/>
          </p:cNvSpPr>
          <p:nvPr>
            <p:ph idx="1"/>
          </p:nvPr>
        </p:nvSpPr>
        <p:spPr>
          <a:xfrm>
            <a:off x="838200" y="1760410"/>
            <a:ext cx="11353800" cy="5097589"/>
          </a:xfrm>
        </p:spPr>
        <p:txBody>
          <a:bodyPr>
            <a:normAutofit/>
          </a:bodyPr>
          <a:lstStyle/>
          <a:p>
            <a:r>
              <a:rPr lang="en-US" sz="3000" dirty="0"/>
              <a:t>About “introduce test mode with UE declaration” </a:t>
            </a:r>
          </a:p>
          <a:p>
            <a:pPr lvl="1"/>
            <a:r>
              <a:rPr lang="en-US" sz="2600" dirty="0"/>
              <a:t>Option-1: support (LGE, Samsung)</a:t>
            </a:r>
          </a:p>
          <a:p>
            <a:pPr lvl="1"/>
            <a:r>
              <a:rPr lang="en-US" sz="2600" dirty="0"/>
              <a:t>Option-2: object (Qualcomm, Apple, Sony, Ericsson) </a:t>
            </a:r>
          </a:p>
          <a:p>
            <a:endParaRPr lang="en-US" sz="3000" dirty="0"/>
          </a:p>
          <a:p>
            <a:r>
              <a:rPr lang="en-US" sz="3000" dirty="0"/>
              <a:t>About “there is no need to introduce additional test methods for Rel-15 </a:t>
            </a:r>
            <a:r>
              <a:rPr lang="en-US" sz="3000" dirty="0" err="1"/>
              <a:t>nonCoherent</a:t>
            </a:r>
            <a:r>
              <a:rPr lang="en-US" sz="3000" dirty="0"/>
              <a:t> UEs and Rel-16 </a:t>
            </a:r>
            <a:r>
              <a:rPr lang="en-US" sz="3000" dirty="0" err="1"/>
              <a:t>nonCoherent</a:t>
            </a:r>
            <a:r>
              <a:rPr lang="en-US" sz="3000" dirty="0"/>
              <a:t> UEs”</a:t>
            </a:r>
          </a:p>
          <a:p>
            <a:pPr lvl="1"/>
            <a:r>
              <a:rPr lang="en-US" sz="2600" dirty="0"/>
              <a:t>Option-1: support (Qualcomm, Sony, Ericsson, Huawei)</a:t>
            </a:r>
          </a:p>
          <a:p>
            <a:pPr lvl="1"/>
            <a:r>
              <a:rPr lang="en-US" sz="2600" dirty="0"/>
              <a:t>Option-2: object </a:t>
            </a:r>
          </a:p>
          <a:p>
            <a:pPr marL="0" indent="0">
              <a:buNone/>
            </a:pPr>
            <a:endParaRPr lang="en-US" dirty="0"/>
          </a:p>
          <a:p>
            <a:pPr hangingPunct="0"/>
            <a:endParaRPr lang="en-US" sz="3600" dirty="0"/>
          </a:p>
        </p:txBody>
      </p:sp>
      <p:sp>
        <p:nvSpPr>
          <p:cNvPr id="4" name="RS_Classification_Standard"/>
          <p:cNvSpPr txBox="1"/>
          <p:nvPr/>
        </p:nvSpPr>
        <p:spPr>
          <a:xfrm>
            <a:off x="12038047" y="6289521"/>
            <a:ext cx="153953" cy="212879"/>
          </a:xfrm>
          <a:prstGeom prst="rect">
            <a:avLst/>
          </a:prstGeom>
          <a:solidFill>
            <a:srgbClr val="FFFFFF">
              <a:alpha val="0"/>
            </a:srgbClr>
          </a:solidFill>
        </p:spPr>
        <p:txBody>
          <a:bodyPr vert="horz" wrap="none" lIns="76200" tIns="36830" rIns="76200" bIns="36830" rtlCol="0" anchor="ctr">
            <a:spAutoFit/>
          </a:bodyPr>
          <a:lstStyle/>
          <a:p>
            <a:endParaRPr lang="de-DE" sz="900" b="1" kern="900" spc="100">
              <a:solidFill>
                <a:srgbClr val="000000"/>
              </a:solidFill>
            </a:endParaRPr>
          </a:p>
        </p:txBody>
      </p:sp>
    </p:spTree>
    <p:custDataLst>
      <p:tags r:id="rId1"/>
    </p:custDataLst>
    <p:extLst>
      <p:ext uri="{BB962C8B-B14F-4D97-AF65-F5344CB8AC3E}">
        <p14:creationId xmlns:p14="http://schemas.microsoft.com/office/powerpoint/2010/main" val="1913028554"/>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RS_CLASSIFICATION_RESETFORMATTING" val="True"/>
</p:tagLst>
</file>

<file path=ppt/tags/tag2.xml><?xml version="1.0" encoding="utf-8"?>
<p:tagLst xmlns:a="http://schemas.openxmlformats.org/drawingml/2006/main" xmlns:r="http://schemas.openxmlformats.org/officeDocument/2006/relationships" xmlns:p="http://schemas.openxmlformats.org/presentationml/2006/main">
  <p:tag name="RS_CLASSIFICATIONID" val="0"/>
  <p:tag name="RS_CLASSIFICATION" val="UNRESTRICTED"/>
</p:tagLst>
</file>

<file path=ppt/tags/tag3.xml><?xml version="1.0" encoding="utf-8"?>
<p:tagLst xmlns:a="http://schemas.openxmlformats.org/drawingml/2006/main" xmlns:r="http://schemas.openxmlformats.org/officeDocument/2006/relationships" xmlns:p="http://schemas.openxmlformats.org/presentationml/2006/main">
  <p:tag name="RS_CLASSIFICATIONID" val="0"/>
  <p:tag name="RS_CLASSIFICATION" val="UNRESTRICTED"/>
</p:tagLst>
</file>

<file path=ppt/tags/tag4.xml><?xml version="1.0" encoding="utf-8"?>
<p:tagLst xmlns:a="http://schemas.openxmlformats.org/drawingml/2006/main" xmlns:r="http://schemas.openxmlformats.org/officeDocument/2006/relationships" xmlns:p="http://schemas.openxmlformats.org/presentationml/2006/main">
  <p:tag name="RS_CLASSIFICATIONID" val="0"/>
  <p:tag name="RS_CLASSIFICATION" val="UNRESTRICTED"/>
</p:tagLst>
</file>

<file path=ppt/tags/tag5.xml><?xml version="1.0" encoding="utf-8"?>
<p:tagLst xmlns:a="http://schemas.openxmlformats.org/drawingml/2006/main" xmlns:r="http://schemas.openxmlformats.org/officeDocument/2006/relationships" xmlns:p="http://schemas.openxmlformats.org/presentationml/2006/main">
  <p:tag name="RS_CLASSIFICATIONID" val="0"/>
  <p:tag name="RS_CLASSIFICATION" val="UNRESTRICTED"/>
</p:tagLst>
</file>

<file path=ppt/tags/tag6.xml><?xml version="1.0" encoding="utf-8"?>
<p:tagLst xmlns:a="http://schemas.openxmlformats.org/drawingml/2006/main" xmlns:r="http://schemas.openxmlformats.org/officeDocument/2006/relationships" xmlns:p="http://schemas.openxmlformats.org/presentationml/2006/main">
  <p:tag name="RS_CLASSIFICATIONID" val="0"/>
  <p:tag name="RS_CLASSIFICATION" val="UNRESTRICTED"/>
</p:tagLst>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TotalTime>
  <Words>629</Words>
  <Application>Microsoft Office PowerPoint</Application>
  <PresentationFormat>Widescreen</PresentationFormat>
  <Paragraphs>76</Paragraphs>
  <Slides>5</Slides>
  <Notes>2</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5</vt:i4>
      </vt:variant>
    </vt:vector>
  </HeadingPairs>
  <TitlesOfParts>
    <vt:vector size="15" baseType="lpstr">
      <vt:lpstr>等线</vt:lpstr>
      <vt:lpstr>SimSun</vt:lpstr>
      <vt:lpstr>游ゴシック</vt:lpstr>
      <vt:lpstr>游ゴシック Light</vt:lpstr>
      <vt:lpstr>新細明體</vt:lpstr>
      <vt:lpstr>Arial</vt:lpstr>
      <vt:lpstr>Calibri</vt:lpstr>
      <vt:lpstr>Symbol</vt:lpstr>
      <vt:lpstr>Times New Roman</vt:lpstr>
      <vt:lpstr>Office テーマ</vt:lpstr>
      <vt:lpstr>WF on polarization basis mismatch</vt:lpstr>
      <vt:lpstr>Background</vt:lpstr>
      <vt:lpstr>Remaining issues with the TPMI method</vt:lpstr>
      <vt:lpstr>Proposals related to methods other than TPMI (1/2)</vt:lpstr>
      <vt:lpstr>Proposals related to methods other than TPMI (2/2)</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[97e][127]FR2 FWA GTW (Nov. 4)</dc:title>
  <dc:creator>無線 規格</dc:creator>
  <cp:lastModifiedBy>Ting-Wei Kang (康庭維)</cp:lastModifiedBy>
  <cp:revision>111</cp:revision>
  <dcterms:created xsi:type="dcterms:W3CDTF">2020-11-04T06:34:52Z</dcterms:created>
  <dcterms:modified xsi:type="dcterms:W3CDTF">2021-02-03T11:49:35Z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RS_Classification">
    <vt:lpwstr>UNRESTRICTED</vt:lpwstr>
  </property>
  <property fmtid="{D5CDD505-2E9C-101B-9397-08002B2CF9AE}" pid="3" name="RS_ClassificationID">
    <vt:i4>0</vt:i4>
  </property>
</Properties>
</file>