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1"/>
  </p:notesMasterIdLst>
  <p:sldIdLst>
    <p:sldId id="256" r:id="rId5"/>
    <p:sldId id="310" r:id="rId6"/>
    <p:sldId id="309" r:id="rId7"/>
    <p:sldId id="305" r:id="rId8"/>
    <p:sldId id="307" r:id="rId9"/>
    <p:sldId id="306" r:id="rId10"/>
  </p:sldIdLst>
  <p:sldSz cx="9144000" cy="6858000" type="screen4x3"/>
  <p:notesSz cx="6858000" cy="9144000"/>
  <p:custDataLst>
    <p:tags r:id="rId1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85222" autoAdjust="0"/>
  </p:normalViewPr>
  <p:slideViewPr>
    <p:cSldViewPr>
      <p:cViewPr varScale="1">
        <p:scale>
          <a:sx n="139" d="100"/>
          <a:sy n="139" d="100"/>
        </p:scale>
        <p:origin x="272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baseline="0" dirty="0" err="1" smtClean="0"/>
              <a:t>Keysight</a:t>
            </a:r>
            <a:r>
              <a:rPr kumimoji="1" lang="en-US" altLang="zh-CN" baseline="0" dirty="0" smtClean="0"/>
              <a:t>:  We believe no MU evaluation needed, the blocking issue belong to </a:t>
            </a:r>
            <a:r>
              <a:rPr kumimoji="1" lang="en-US" altLang="zh-CN" baseline="0" dirty="0" err="1" smtClean="0"/>
              <a:t>QoQz</a:t>
            </a:r>
            <a:r>
              <a:rPr kumimoji="1" lang="en-US" altLang="zh-CN" baseline="0" dirty="0" smtClean="0"/>
              <a:t>. </a:t>
            </a:r>
          </a:p>
          <a:p>
            <a:r>
              <a:rPr kumimoji="1" lang="en-US" altLang="zh-CN" baseline="0" dirty="0" smtClean="0"/>
              <a:t>Vivo: we think it’s a new issue specific for FR2 OTA test, we would like to study further for this issue.</a:t>
            </a:r>
          </a:p>
          <a:p>
            <a:r>
              <a:rPr kumimoji="1" lang="en-US" altLang="zh-CN" baseline="0" dirty="0" err="1" smtClean="0"/>
              <a:t>Oppo</a:t>
            </a:r>
            <a:r>
              <a:rPr kumimoji="1" lang="en-US" altLang="zh-CN" baseline="0" dirty="0" smtClean="0"/>
              <a:t>: Similar view as vivo.  We would like to further study the impact on the implementation.</a:t>
            </a:r>
          </a:p>
          <a:p>
            <a:r>
              <a:rPr kumimoji="1" lang="en-US" altLang="zh-CN" baseline="0" dirty="0" smtClean="0"/>
              <a:t>Samsung: Similar view as vivo. Unlike SISO, we have multiple probes and worth to further study. </a:t>
            </a:r>
          </a:p>
          <a:p>
            <a:r>
              <a:rPr kumimoji="1" lang="en-US" altLang="zh-CN" baseline="0" dirty="0" smtClean="0"/>
              <a:t>Qualcomm: Similar view as Samsung, the </a:t>
            </a:r>
            <a:r>
              <a:rPr kumimoji="1" lang="en-US" altLang="zh-CN" baseline="0" dirty="0" smtClean="0"/>
              <a:t>evaluation </a:t>
            </a:r>
            <a:r>
              <a:rPr kumimoji="1" lang="en-US" altLang="zh-CN" baseline="0" dirty="0" smtClean="0"/>
              <a:t>only needed for UE which not use </a:t>
            </a:r>
            <a:r>
              <a:rPr kumimoji="1" lang="en-US" altLang="zh-CN" baseline="0" dirty="0" smtClean="0"/>
              <a:t>repositioning </a:t>
            </a:r>
            <a:r>
              <a:rPr kumimoji="1" lang="en-US" altLang="zh-CN" baseline="0" dirty="0" smtClean="0"/>
              <a:t>approach.</a:t>
            </a:r>
          </a:p>
          <a:p>
            <a:endParaRPr kumimoji="1" lang="en-US" altLang="zh-CN" baseline="0" dirty="0" smtClean="0"/>
          </a:p>
          <a:p>
            <a:r>
              <a:rPr kumimoji="1" lang="en-US" altLang="zh-CN" baseline="0" dirty="0" smtClean="0"/>
              <a:t>Huawei:  For 2X2 cases, only 1 beam used ? In TR, we specify two strongest beams applied. </a:t>
            </a:r>
          </a:p>
          <a:p>
            <a:r>
              <a:rPr kumimoji="1" lang="en-US" altLang="zh-CN" baseline="0" dirty="0" smtClean="0"/>
              <a:t>vivo:  This is coming from one TE vendor, can be treated as </a:t>
            </a:r>
            <a:r>
              <a:rPr kumimoji="1" lang="en-US" altLang="zh-CN" baseline="0" dirty="0" err="1" smtClean="0"/>
              <a:t>a</a:t>
            </a:r>
            <a:r>
              <a:rPr kumimoji="1" lang="en-US" altLang="zh-CN" baseline="0" dirty="0" smtClean="0"/>
              <a:t> example, not sure other TE vendors feedback ? Same question as Huawei.</a:t>
            </a:r>
          </a:p>
          <a:p>
            <a:r>
              <a:rPr kumimoji="1" lang="en-US" altLang="zh-CN" baseline="0" dirty="0" err="1" smtClean="0"/>
              <a:t>Keysight</a:t>
            </a:r>
            <a:r>
              <a:rPr kumimoji="1" lang="en-US" altLang="zh-CN" baseline="0" dirty="0" smtClean="0"/>
              <a:t>: For NR FR1 MIMO OTA, 2 strongest transmitted beams from v and H polarization during test . </a:t>
            </a:r>
          </a:p>
          <a:p>
            <a:r>
              <a:rPr kumimoji="1" lang="en-US" altLang="zh-CN" baseline="0" dirty="0" smtClean="0"/>
              <a:t>CAICT: combined beams used for spatial correlation validation only , or also applied for XPR as well?</a:t>
            </a:r>
          </a:p>
          <a:p>
            <a:r>
              <a:rPr kumimoji="1" lang="en-US" altLang="zh-CN" baseline="0" dirty="0" err="1" smtClean="0"/>
              <a:t>Oppo</a:t>
            </a:r>
            <a:r>
              <a:rPr kumimoji="1" lang="en-US" altLang="zh-CN" baseline="0" dirty="0" smtClean="0"/>
              <a:t>: We support option 2.</a:t>
            </a:r>
          </a:p>
          <a:p>
            <a:r>
              <a:rPr kumimoji="1" lang="en-US" altLang="zh-CN" baseline="0" dirty="0" smtClean="0"/>
              <a:t>Huawei: 2 beams selected for 4X4 and 1 strongest selected for 2X2.</a:t>
            </a:r>
          </a:p>
          <a:p>
            <a:r>
              <a:rPr kumimoji="1" lang="en-US" altLang="zh-CN" baseline="0" dirty="0" err="1" smtClean="0"/>
              <a:t>Keysight</a:t>
            </a:r>
            <a:r>
              <a:rPr kumimoji="1" lang="en-US" altLang="zh-CN" baseline="0" dirty="0" smtClean="0"/>
              <a:t>: in our paper we present the curves, we are checking which approach used, these beams could be separate.</a:t>
            </a:r>
          </a:p>
          <a:p>
            <a:endParaRPr kumimoji="1" lang="en-US" altLang="zh-CN" baseline="0" dirty="0" smtClean="0"/>
          </a:p>
          <a:p>
            <a:r>
              <a:rPr kumimoji="1" lang="en-US" altLang="zh-CN" baseline="0" dirty="0" err="1" smtClean="0"/>
              <a:t>Sprient</a:t>
            </a:r>
            <a:r>
              <a:rPr kumimoji="1" lang="en-US" altLang="zh-CN" baseline="0" dirty="0" smtClean="0"/>
              <a:t>: Our preference to have single set assumption for all factors of validation including XPR, PDP, spatial correlation. We prefer have simple </a:t>
            </a:r>
            <a:r>
              <a:rPr kumimoji="1" lang="en-US" altLang="zh-CN" baseline="0" dirty="0" smtClean="0"/>
              <a:t>generic </a:t>
            </a:r>
            <a:r>
              <a:rPr kumimoji="1" lang="en-US" altLang="zh-CN" baseline="0" dirty="0" smtClean="0"/>
              <a:t>assumption for used.</a:t>
            </a:r>
          </a:p>
          <a:p>
            <a:r>
              <a:rPr kumimoji="1" lang="en-US" altLang="zh-CN" baseline="0" dirty="0" smtClean="0"/>
              <a:t>MVG: Share similar view as </a:t>
            </a:r>
            <a:r>
              <a:rPr kumimoji="1" lang="en-US" altLang="zh-CN" baseline="0" dirty="0" smtClean="0"/>
              <a:t>Spirent, </a:t>
            </a:r>
            <a:r>
              <a:rPr kumimoji="1" lang="en-US" altLang="zh-CN" baseline="0" dirty="0" smtClean="0"/>
              <a:t>we need to align the assumption, since throughput is key metric. Channel model validation assumption should be one single assumption.</a:t>
            </a:r>
          </a:p>
          <a:p>
            <a:r>
              <a:rPr kumimoji="1" lang="en-US" altLang="zh-CN" baseline="0" dirty="0" err="1" smtClean="0"/>
              <a:t>Keysight</a:t>
            </a:r>
            <a:r>
              <a:rPr kumimoji="1" lang="en-US" altLang="zh-CN" baseline="0" dirty="0" smtClean="0"/>
              <a:t>: We can do </a:t>
            </a:r>
            <a:r>
              <a:rPr kumimoji="1" lang="en-US" altLang="zh-CN" baseline="0" dirty="0" smtClean="0"/>
              <a:t>individual </a:t>
            </a:r>
            <a:r>
              <a:rPr kumimoji="1" lang="en-US" altLang="zh-CN" baseline="0" dirty="0" smtClean="0"/>
              <a:t>beam validation, meanwhile combine beams approach can save time for spatial </a:t>
            </a:r>
            <a:r>
              <a:rPr kumimoji="1" lang="en-US" altLang="zh-CN" baseline="0" dirty="0" smtClean="0"/>
              <a:t>correlation </a:t>
            </a:r>
            <a:r>
              <a:rPr kumimoji="1" lang="en-US" altLang="zh-CN" baseline="0" dirty="0" smtClean="0"/>
              <a:t>validation.</a:t>
            </a:r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  <a:p>
            <a:endParaRPr kumimoji="1" lang="en-US" altLang="zh-CN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2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Samsung/Huawei: We should maintain the same PSD for 10MHz and 40MHz CHBW.</a:t>
            </a:r>
          </a:p>
          <a:p>
            <a:r>
              <a:rPr kumimoji="1" lang="en-US" altLang="ja-JP" baseline="0" dirty="0" err="1" smtClean="0"/>
              <a:t>Oppo</a:t>
            </a:r>
            <a:r>
              <a:rPr kumimoji="1" lang="en-US" altLang="ja-JP" baseline="0" dirty="0" smtClean="0"/>
              <a:t>:  TE vendors feedback encouraged </a:t>
            </a:r>
          </a:p>
          <a:p>
            <a:r>
              <a:rPr kumimoji="1" lang="en-US" altLang="ja-JP" baseline="0" dirty="0" smtClean="0"/>
              <a:t>vivo: I can understand the concern from TE, Test lab maybe have some concern for the feasibility.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MVG/QC/</a:t>
            </a:r>
            <a:r>
              <a:rPr kumimoji="1" lang="en-US" altLang="ja-JP" baseline="0" dirty="0" err="1" smtClean="0"/>
              <a:t>Keysight</a:t>
            </a:r>
            <a:r>
              <a:rPr kumimoji="1" lang="en-US" altLang="ja-JP" baseline="0" dirty="0" smtClean="0"/>
              <a:t>: We need to check with more results for multi UEs and for multi bands.</a:t>
            </a:r>
          </a:p>
          <a:p>
            <a:r>
              <a:rPr kumimoji="1" lang="en-US" altLang="ja-JP" baseline="0" dirty="0" smtClean="0"/>
              <a:t>vivo: 10k already used in CCSA and means 20k slots for 30kHz.  This is the tradeoff for saving test time. 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QC: We </a:t>
            </a:r>
            <a:r>
              <a:rPr kumimoji="1" lang="en-US" altLang="ja-JP" baseline="0" dirty="0" smtClean="0"/>
              <a:t>would </a:t>
            </a:r>
            <a:r>
              <a:rPr kumimoji="1" lang="en-US" altLang="ja-JP" baseline="0" dirty="0" smtClean="0"/>
              <a:t>like to align with LTE as same.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Vivo: The </a:t>
            </a:r>
            <a:r>
              <a:rPr kumimoji="1" lang="en-US" altLang="zh-CN" baseline="0" dirty="0" smtClean="0"/>
              <a:t>situation 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smtClean="0"/>
              <a:t>in NR is different compared for LTE for performance aspect. </a:t>
            </a:r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2021/2/4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#98-e</a:t>
            </a:r>
            <a:r>
              <a:rPr lang="en-GB" altLang="zh-CN" sz="1800" b="1" dirty="0"/>
              <a:t>	                                                                      R4-2103913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Jan. 25-Feb. 5, 2021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11.1.1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lnSpcReduction="10000"/>
          </a:bodyPr>
          <a:lstStyle/>
          <a:p>
            <a:r>
              <a:rPr lang="en-GB" altLang="zh-CN" sz="2400" b="1" dirty="0"/>
              <a:t>System implementation of FR2 3D-MPAC system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Keep the probe locations the same among system implementations at this time, but enhanced implementation or solution can be considered by RAN4 in future</a:t>
            </a: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Further study </a:t>
            </a:r>
            <a:r>
              <a:rPr lang="en-US" altLang="zh-CN" sz="2400" strike="sngStrike" dirty="0">
                <a:solidFill>
                  <a:srgbClr val="00B050"/>
                </a:solidFill>
              </a:rPr>
              <a:t>the MU evaluation </a:t>
            </a:r>
            <a:r>
              <a:rPr lang="en-US" altLang="zh-CN" sz="2400" dirty="0" smtClean="0">
                <a:solidFill>
                  <a:srgbClr val="00B050"/>
                </a:solidFill>
              </a:rPr>
              <a:t> how to </a:t>
            </a:r>
            <a:r>
              <a:rPr lang="en-US" altLang="zh-CN" sz="2400" dirty="0">
                <a:solidFill>
                  <a:srgbClr val="00B050"/>
                </a:solidFill>
              </a:rPr>
              <a:t>address the FR2 blocking </a:t>
            </a:r>
            <a:r>
              <a:rPr lang="en-US" altLang="zh-CN" sz="2400" dirty="0" smtClean="0">
                <a:solidFill>
                  <a:srgbClr val="00B050"/>
                </a:solidFill>
              </a:rPr>
              <a:t>issue </a:t>
            </a:r>
            <a:r>
              <a:rPr lang="en-US" altLang="zh-CN" sz="2400" strike="sngStrike" dirty="0" smtClean="0">
                <a:solidFill>
                  <a:srgbClr val="00B050"/>
                </a:solidFill>
              </a:rPr>
              <a:t>for UE which not use </a:t>
            </a:r>
            <a:r>
              <a:rPr lang="en-US" altLang="zh-CN" sz="2400" strike="sngStrike" dirty="0" smtClean="0">
                <a:solidFill>
                  <a:srgbClr val="00B050"/>
                </a:solidFill>
              </a:rPr>
              <a:t>repositioning </a:t>
            </a:r>
            <a:r>
              <a:rPr lang="en-US" altLang="zh-CN" sz="2400" strike="sngStrike" dirty="0" smtClean="0">
                <a:solidFill>
                  <a:srgbClr val="00B050"/>
                </a:solidFill>
              </a:rPr>
              <a:t>approach</a:t>
            </a:r>
            <a:endParaRPr lang="en-US" altLang="zh-CN" sz="2400" strike="sngStrike" dirty="0">
              <a:solidFill>
                <a:srgbClr val="00B050"/>
              </a:solidFill>
            </a:endParaRPr>
          </a:p>
          <a:p>
            <a:pPr fontAlgn="auto" hangingPunct="1"/>
            <a:r>
              <a:rPr lang="en-US" altLang="zh-CN" sz="2400" b="1" dirty="0">
                <a:solidFill>
                  <a:srgbClr val="00B050"/>
                </a:solidFill>
              </a:rPr>
              <a:t>Conclude the agreed 36 test points for FR2 MIMO OTA testing</a:t>
            </a:r>
          </a:p>
          <a:p>
            <a:r>
              <a:rPr lang="en-GB" altLang="zh-CN" sz="2400" b="1" dirty="0"/>
              <a:t>Usage of </a:t>
            </a:r>
            <a:r>
              <a:rPr lang="en-GB" altLang="zh-CN" sz="2400" b="1" dirty="0" err="1"/>
              <a:t>gNB</a:t>
            </a:r>
            <a:r>
              <a:rPr lang="en-GB" altLang="zh-CN" sz="2400" b="1" dirty="0"/>
              <a:t> beams for FR1 MIMO OTA </a:t>
            </a:r>
            <a:r>
              <a:rPr lang="en-GB" altLang="zh-CN" sz="2400" b="1" dirty="0" smtClean="0"/>
              <a:t>testing :</a:t>
            </a:r>
          </a:p>
          <a:p>
            <a:pPr lvl="1"/>
            <a:r>
              <a:rPr lang="en-US" altLang="zh-CN" sz="2000" dirty="0" smtClean="0">
                <a:solidFill>
                  <a:srgbClr val="FFC000"/>
                </a:solidFill>
              </a:rPr>
              <a:t>Beam1_H</a:t>
            </a:r>
            <a:r>
              <a:rPr lang="en-US" altLang="zh-CN" sz="2000" dirty="0">
                <a:solidFill>
                  <a:srgbClr val="FFC000"/>
                </a:solidFill>
              </a:rPr>
              <a:t>, Beam1_v, Beam2_H, Beam2_v are mapped to CE input ports 1, 2, 3 and 4 in 4x4 case and Beam1_H, Beam1_v are mapped to CE input ports 1 and 2 in 2x2 case. </a:t>
            </a:r>
            <a:r>
              <a:rPr lang="en-US" altLang="zh-CN" sz="2000" dirty="0" smtClean="0">
                <a:solidFill>
                  <a:srgbClr val="FFC000"/>
                </a:solidFill>
              </a:rPr>
              <a:t>-&gt; further update 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The beams are not combined in the actual test. The </a:t>
            </a:r>
            <a:r>
              <a:rPr lang="en-US" altLang="zh-CN" sz="2400" dirty="0" err="1">
                <a:solidFill>
                  <a:srgbClr val="00B050"/>
                </a:solidFill>
              </a:rPr>
              <a:t>gNB</a:t>
            </a:r>
            <a:r>
              <a:rPr lang="en-US" altLang="zh-CN" sz="2400" dirty="0">
                <a:solidFill>
                  <a:srgbClr val="00B050"/>
                </a:solidFill>
              </a:rPr>
              <a:t> emulator ports are connected to each CE input port, where each port corresponds a channel model realization </a:t>
            </a:r>
            <a:r>
              <a:rPr lang="en-US" altLang="zh-CN" sz="2400" dirty="0" smtClean="0">
                <a:solidFill>
                  <a:srgbClr val="00B050"/>
                </a:solidFill>
              </a:rPr>
              <a:t>with one polarization of </a:t>
            </a:r>
            <a:r>
              <a:rPr lang="en-US" altLang="zh-CN" sz="2400" dirty="0">
                <a:solidFill>
                  <a:srgbClr val="00B050"/>
                </a:solidFill>
              </a:rPr>
              <a:t>one beam. </a:t>
            </a:r>
            <a:endParaRPr lang="en-US" altLang="zh-CN" sz="2200" dirty="0">
              <a:solidFill>
                <a:srgbClr val="00B050"/>
              </a:solidFill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2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GB" altLang="zh-CN" sz="2800" b="1" dirty="0"/>
              <a:t>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For spatial correlation validation, only Vertical validation is required.</a:t>
            </a:r>
          </a:p>
          <a:p>
            <a:pPr lvl="1" fontAlgn="auto" hangingPunct="1"/>
            <a:r>
              <a:rPr lang="en-US" altLang="zh-CN" sz="2400" dirty="0" err="1"/>
              <a:t>gNB</a:t>
            </a:r>
            <a:r>
              <a:rPr lang="en-US" altLang="zh-CN" sz="2400" dirty="0"/>
              <a:t> Beams Usage Criteria for FR1 MIMO OTA Channel Model Validation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Option 1: Beam specific: The two strongest beams are </a:t>
            </a:r>
            <a:r>
              <a:rPr lang="en-US" altLang="zh-CN" sz="2000">
                <a:solidFill>
                  <a:srgbClr val="00B050"/>
                </a:solidFill>
              </a:rPr>
              <a:t>measured </a:t>
            </a:r>
            <a:r>
              <a:rPr lang="en-US" altLang="zh-CN" sz="2000" smtClean="0">
                <a:solidFill>
                  <a:srgbClr val="00B050"/>
                </a:solidFill>
              </a:rPr>
              <a:t>separately applied for all channel model validation factors (baseline) </a:t>
            </a:r>
            <a:endParaRPr lang="en-US" altLang="zh-CN" sz="2000" dirty="0">
              <a:solidFill>
                <a:srgbClr val="00B050"/>
              </a:solidFill>
            </a:endParaRP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Option 2: Combined beams: The two strongest beams are combined at the input of the channel emulator for validation of spatial correlation. The PDP validation is done separately for each beam in this </a:t>
            </a:r>
            <a:r>
              <a:rPr lang="en-US" altLang="zh-CN" sz="2000">
                <a:solidFill>
                  <a:srgbClr val="00B050"/>
                </a:solidFill>
              </a:rPr>
              <a:t>case</a:t>
            </a:r>
            <a:r>
              <a:rPr lang="en-US" altLang="zh-CN" sz="2000" smtClean="0">
                <a:solidFill>
                  <a:srgbClr val="00B050"/>
                </a:solidFill>
              </a:rPr>
              <a:t>.</a:t>
            </a:r>
          </a:p>
          <a:p>
            <a:pPr lvl="2" fontAlgn="auto" hangingPunct="1"/>
            <a:r>
              <a:rPr lang="en-US" altLang="zh-CN" sz="2000" strike="sngStrike" smtClean="0"/>
              <a:t>Option 3: Combined beams for all channel model validation including PDP, spatial correlation, XPR , Doppler</a:t>
            </a:r>
          </a:p>
          <a:p>
            <a:pPr marL="914400" lvl="2" indent="0" fontAlgn="auto" hangingPunct="1">
              <a:buNone/>
            </a:pPr>
            <a:endParaRPr lang="en-US" altLang="zh-CN" sz="2000" dirty="0"/>
          </a:p>
          <a:p>
            <a:pPr lvl="2" fontAlgn="auto" hangingPunct="1"/>
            <a:r>
              <a:rPr lang="en-US" altLang="zh-CN" sz="2000" strike="sngStrike" dirty="0">
                <a:highlight>
                  <a:srgbClr val="FFFF00"/>
                </a:highlight>
              </a:rPr>
              <a:t>Clarification is needed</a:t>
            </a: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For FR1 and FR2 channel model validation, </a:t>
            </a:r>
            <a:r>
              <a:rPr lang="en-US" altLang="zh-CN" sz="2400">
                <a:solidFill>
                  <a:srgbClr val="00B050"/>
                </a:solidFill>
              </a:rPr>
              <a:t>adopt </a:t>
            </a:r>
            <a:r>
              <a:rPr lang="en-US" altLang="zh-CN" sz="2400" smtClean="0">
                <a:solidFill>
                  <a:srgbClr val="00B050"/>
                </a:solidFill>
              </a:rPr>
              <a:t>40dB </a:t>
            </a:r>
            <a:r>
              <a:rPr lang="en-US" altLang="zh-CN" sz="2400" dirty="0">
                <a:solidFill>
                  <a:srgbClr val="00B050"/>
                </a:solidFill>
              </a:rPr>
              <a:t>threshold for </a:t>
            </a:r>
            <a:r>
              <a:rPr lang="en-US" altLang="zh-CN" sz="2400">
                <a:solidFill>
                  <a:srgbClr val="00B050"/>
                </a:solidFill>
              </a:rPr>
              <a:t>cluster </a:t>
            </a:r>
            <a:r>
              <a:rPr lang="en-US" altLang="zh-CN" sz="2400" smtClean="0">
                <a:solidFill>
                  <a:srgbClr val="00B050"/>
                </a:solidFill>
              </a:rPr>
              <a:t>power</a:t>
            </a:r>
          </a:p>
          <a:p>
            <a:pPr lvl="2" fontAlgn="auto" hangingPunct="1"/>
            <a:r>
              <a:rPr lang="en-US" altLang="zh-CN" sz="2000" smtClean="0">
                <a:solidFill>
                  <a:srgbClr val="00B050"/>
                </a:solidFill>
              </a:rPr>
              <a:t>Further study the impact on UE throughput performance with CDLA channel model  for FR2 </a:t>
            </a:r>
            <a:endParaRPr lang="en-US" altLang="zh-CN" sz="2000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C</a:t>
            </a:r>
            <a:r>
              <a:rPr lang="en-US" altLang="zh-CN" sz="2400" smtClean="0">
                <a:solidFill>
                  <a:srgbClr val="00B050"/>
                </a:solidFill>
              </a:rPr>
              <a:t>onclude </a:t>
            </a:r>
            <a:r>
              <a:rPr lang="en-US" altLang="zh-CN" sz="2400" dirty="0">
                <a:solidFill>
                  <a:srgbClr val="00B050"/>
                </a:solidFill>
              </a:rPr>
              <a:t>the existing PSP validation procedure with 5cm radius as baseline</a:t>
            </a: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Channel model </a:t>
            </a:r>
            <a:r>
              <a:rPr lang="en-US" altLang="zh-CN" sz="2400">
                <a:solidFill>
                  <a:srgbClr val="00B050"/>
                </a:solidFill>
              </a:rPr>
              <a:t>validation </a:t>
            </a:r>
            <a:r>
              <a:rPr lang="en-US" altLang="zh-CN" sz="2400" smtClean="0">
                <a:solidFill>
                  <a:srgbClr val="00B050"/>
                </a:solidFill>
              </a:rPr>
              <a:t>limit</a:t>
            </a:r>
          </a:p>
          <a:p>
            <a:pPr lvl="2" fontAlgn="auto" hangingPunct="1"/>
            <a:r>
              <a:rPr lang="en-US" altLang="zh-CN" sz="2000" smtClean="0">
                <a:solidFill>
                  <a:srgbClr val="00B050"/>
                </a:solidFill>
              </a:rPr>
              <a:t>Further discuss and define the reference before RAN4 specify the actual values </a:t>
            </a:r>
            <a:endParaRPr lang="en-US" altLang="zh-CN" sz="2000" dirty="0">
              <a:solidFill>
                <a:srgbClr val="00B050"/>
              </a:solidFill>
            </a:endParaRPr>
          </a:p>
          <a:p>
            <a:pPr lvl="2" fontAlgn="auto" hangingPunct="1"/>
            <a:r>
              <a:rPr lang="en-US" altLang="zh-CN" sz="1800" strike="sngStrike" dirty="0"/>
              <a:t>FR1 PDP: Power [±0.8 dB], delay  [±11ns]</a:t>
            </a:r>
          </a:p>
          <a:p>
            <a:pPr lvl="2" fontAlgn="auto" hangingPunct="1"/>
            <a:r>
              <a:rPr lang="en-US" altLang="zh-CN" sz="1800" strike="sngStrike" dirty="0"/>
              <a:t>FR1 and FR2 Cross-polarization: V/H [±0.9 dB]</a:t>
            </a:r>
          </a:p>
          <a:p>
            <a:pPr lvl="2" fontAlgn="auto" hangingPunct="1"/>
            <a:r>
              <a:rPr lang="en-US" altLang="zh-CN" sz="1800" strike="sngStrike" dirty="0"/>
              <a:t>FR1 and FR2 Temporal correlation:</a:t>
            </a:r>
          </a:p>
          <a:p>
            <a:pPr lvl="3" fontAlgn="auto" hangingPunct="1"/>
            <a:r>
              <a:rPr lang="en-US" altLang="zh-CN" sz="1600" strike="sngStrike" dirty="0"/>
              <a:t>Option 1: </a:t>
            </a:r>
            <a:r>
              <a:rPr lang="el-GR" altLang="zh-CN" sz="1600" strike="sngStrike" dirty="0"/>
              <a:t>0.5λ,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+/- 0.1 capped at 1];1 </a:t>
            </a:r>
            <a:r>
              <a:rPr lang="el-GR" altLang="zh-CN" sz="1600" strike="sngStrike" dirty="0"/>
              <a:t>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+/- 0.2]; 1.5</a:t>
            </a:r>
            <a:r>
              <a:rPr lang="el-GR" altLang="zh-CN" sz="1600" strike="sngStrike" dirty="0"/>
              <a:t>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+/- 0.25]; 2</a:t>
            </a:r>
            <a:r>
              <a:rPr lang="el-GR" altLang="zh-CN" sz="1600" strike="sngStrike" dirty="0"/>
              <a:t>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+/- 0.2]; 2.5</a:t>
            </a:r>
            <a:r>
              <a:rPr lang="el-GR" altLang="zh-CN" sz="1600" strike="sngStrike" dirty="0"/>
              <a:t>λ </a:t>
            </a:r>
            <a:r>
              <a:rPr lang="en-US" altLang="zh-CN" sz="1600" strike="sngStrike" dirty="0"/>
              <a:t>and greater, [Below 0.35] (Spirent)</a:t>
            </a:r>
          </a:p>
          <a:p>
            <a:pPr lvl="3" fontAlgn="auto" hangingPunct="1"/>
            <a:r>
              <a:rPr lang="en-US" altLang="zh-CN" sz="1600" strike="sngStrike" dirty="0"/>
              <a:t>Option 2: </a:t>
            </a:r>
            <a:r>
              <a:rPr lang="el-GR" altLang="zh-CN" sz="1600" strike="sngStrike" dirty="0"/>
              <a:t>0.25λ,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+/- 0.05]; 0.5</a:t>
            </a:r>
            <a:r>
              <a:rPr lang="el-GR" altLang="zh-CN" sz="1600" strike="sngStrike" dirty="0"/>
              <a:t>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+/- 0.05]; 1 </a:t>
            </a:r>
            <a:r>
              <a:rPr lang="el-GR" altLang="zh-CN" sz="1600" strike="sngStrike" dirty="0"/>
              <a:t>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+/- 0.075]l; 1.5</a:t>
            </a:r>
            <a:r>
              <a:rPr lang="el-GR" altLang="zh-CN" sz="1600" strike="sngStrike" dirty="0"/>
              <a:t>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+/- 0.1]; 2</a:t>
            </a:r>
            <a:r>
              <a:rPr lang="el-GR" altLang="zh-CN" sz="1600" strike="sngStrike" dirty="0"/>
              <a:t>λ,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+/- 0.1]; 2.5</a:t>
            </a:r>
            <a:r>
              <a:rPr lang="el-GR" altLang="zh-CN" sz="1600" strike="sngStrike" dirty="0"/>
              <a:t>λ </a:t>
            </a:r>
            <a:r>
              <a:rPr lang="en-US" altLang="zh-CN" sz="1600" strike="sngStrike" dirty="0"/>
              <a:t>and greater, [</a:t>
            </a:r>
            <a:r>
              <a:rPr lang="en-US" altLang="zh-CN" sz="1600" strike="sngStrike" dirty="0" err="1"/>
              <a:t>NonPolarized</a:t>
            </a:r>
            <a:r>
              <a:rPr lang="en-US" altLang="zh-CN" sz="1600" strike="sngStrike" dirty="0"/>
              <a:t> value +/- 0.2] (Keysight)</a:t>
            </a:r>
          </a:p>
          <a:p>
            <a:pPr lvl="3" fontAlgn="auto" hangingPunct="1"/>
            <a:endParaRPr lang="en-US" altLang="zh-CN" sz="16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41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Test Parameters for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82543" cy="5688632"/>
          </a:xfrm>
          <a:noFill/>
        </p:spPr>
        <p:txBody>
          <a:bodyPr>
            <a:normAutofit fontScale="77500" lnSpcReduction="20000"/>
          </a:bodyPr>
          <a:lstStyle/>
          <a:p>
            <a:r>
              <a:rPr lang="en-US" altLang="zh-CN" sz="2400" b="1" dirty="0"/>
              <a:t>Test Parameters for FR1 requirements</a:t>
            </a:r>
          </a:p>
          <a:p>
            <a:pPr lvl="1"/>
            <a:r>
              <a:rPr lang="en-US" altLang="zh-CN" sz="2200" dirty="0">
                <a:solidFill>
                  <a:srgbClr val="00B050"/>
                </a:solidFill>
              </a:rPr>
              <a:t>RAN4 confirms that the CDL-C </a:t>
            </a:r>
            <a:r>
              <a:rPr lang="en-US" altLang="zh-CN" sz="2200" dirty="0" err="1">
                <a:solidFill>
                  <a:srgbClr val="00B050"/>
                </a:solidFill>
              </a:rPr>
              <a:t>UMa</a:t>
            </a:r>
            <a:r>
              <a:rPr lang="en-US" altLang="zh-CN" sz="2200" dirty="0">
                <a:solidFill>
                  <a:srgbClr val="00B050"/>
                </a:solidFill>
              </a:rPr>
              <a:t> channel model is adopted to define FR1 4x4 MIMO OTA requirements</a:t>
            </a:r>
          </a:p>
          <a:p>
            <a:pPr lvl="1"/>
            <a:r>
              <a:rPr lang="en-US" altLang="zh-CN" sz="2200" dirty="0">
                <a:solidFill>
                  <a:srgbClr val="00B050"/>
                </a:solidFill>
              </a:rPr>
              <a:t>For FR1 2x2 MIMO OTA requirements, the channel model is FFS. Candidate options are: CDL-A </a:t>
            </a:r>
            <a:r>
              <a:rPr lang="en-US" altLang="zh-CN" sz="2200" dirty="0" err="1">
                <a:solidFill>
                  <a:srgbClr val="00B050"/>
                </a:solidFill>
              </a:rPr>
              <a:t>UMi</a:t>
            </a:r>
            <a:r>
              <a:rPr lang="en-US" altLang="zh-CN" sz="2200" dirty="0">
                <a:solidFill>
                  <a:srgbClr val="00B050"/>
                </a:solidFill>
              </a:rPr>
              <a:t>, CDL-C </a:t>
            </a:r>
            <a:r>
              <a:rPr lang="en-US" altLang="zh-CN" sz="2200" dirty="0" err="1">
                <a:solidFill>
                  <a:srgbClr val="00B050"/>
                </a:solidFill>
              </a:rPr>
              <a:t>UMa</a:t>
            </a:r>
            <a:r>
              <a:rPr lang="en-US" altLang="zh-CN" sz="2200" dirty="0">
                <a:solidFill>
                  <a:srgbClr val="00B050"/>
                </a:solidFill>
              </a:rPr>
              <a:t>, CDL-C </a:t>
            </a:r>
            <a:r>
              <a:rPr lang="en-US" altLang="zh-CN" sz="2200" dirty="0" err="1">
                <a:solidFill>
                  <a:srgbClr val="00B050"/>
                </a:solidFill>
              </a:rPr>
              <a:t>UMi</a:t>
            </a:r>
            <a:r>
              <a:rPr lang="en-US" altLang="zh-CN" sz="2200" dirty="0">
                <a:solidFill>
                  <a:srgbClr val="00B050"/>
                </a:solidFill>
              </a:rPr>
              <a:t>. Other options are not precluded </a:t>
            </a:r>
            <a:r>
              <a:rPr lang="en-US" altLang="zh-CN" sz="2200" strike="sngStrike" dirty="0"/>
              <a:t>(</a:t>
            </a:r>
            <a:r>
              <a:rPr lang="en-US" sz="2200" strike="sngStrike" dirty="0"/>
              <a:t>vivo, OPPO, Samsung, Huawei, Qualcomm, </a:t>
            </a:r>
            <a:r>
              <a:rPr lang="en-US" sz="1900" strike="sngStrike" dirty="0"/>
              <a:t>CAICT</a:t>
            </a:r>
            <a:r>
              <a:rPr lang="en-US" altLang="zh-CN" sz="2200" strike="sngStrike" dirty="0"/>
              <a:t>)</a:t>
            </a:r>
          </a:p>
          <a:p>
            <a:pPr lvl="1"/>
            <a:r>
              <a:rPr lang="en-GB" sz="2200" b="1" dirty="0">
                <a:solidFill>
                  <a:srgbClr val="00B050"/>
                </a:solidFill>
              </a:rPr>
              <a:t>P</a:t>
            </a:r>
            <a:r>
              <a:rPr lang="en-GB" sz="2200" b="1" baseline="-25000" dirty="0">
                <a:solidFill>
                  <a:srgbClr val="00B050"/>
                </a:solidFill>
              </a:rPr>
              <a:t>RS-EPRE-MAX</a:t>
            </a:r>
            <a:r>
              <a:rPr lang="en-GB" sz="2200" dirty="0">
                <a:solidFill>
                  <a:srgbClr val="00B050"/>
                </a:solidFill>
              </a:rPr>
              <a:t> for band frequency &lt;3GHz, 40MHz bandwidth</a:t>
            </a:r>
            <a:endParaRPr lang="en-US" altLang="zh-CN" sz="2200" dirty="0">
              <a:solidFill>
                <a:srgbClr val="00B050"/>
              </a:solidFill>
            </a:endParaRPr>
          </a:p>
          <a:p>
            <a:pPr lvl="2"/>
            <a:r>
              <a:rPr lang="en-US" altLang="zh-CN" sz="2000" strike="sngStrike" dirty="0">
                <a:solidFill>
                  <a:srgbClr val="00B050"/>
                </a:solidFill>
              </a:rPr>
              <a:t>Option 1: -83dBm/30kHz</a:t>
            </a:r>
          </a:p>
          <a:p>
            <a:pPr lvl="2"/>
            <a:r>
              <a:rPr lang="en-US" altLang="zh-CN" sz="2000" dirty="0">
                <a:solidFill>
                  <a:srgbClr val="00B050"/>
                </a:solidFill>
              </a:rPr>
              <a:t>Option 2: -</a:t>
            </a:r>
            <a:r>
              <a:rPr lang="en-US" altLang="zh-CN" sz="2000" strike="sngStrike" dirty="0">
                <a:solidFill>
                  <a:srgbClr val="00B050"/>
                </a:solidFill>
              </a:rPr>
              <a:t>80dBm/15kHz </a:t>
            </a:r>
            <a:r>
              <a:rPr lang="en-US" altLang="zh-CN" sz="2000" strike="sngStrike" dirty="0" smtClean="0">
                <a:solidFill>
                  <a:srgbClr val="00B050"/>
                </a:solidFill>
              </a:rPr>
              <a:t>(- [</a:t>
            </a:r>
            <a:r>
              <a:rPr lang="en-US" altLang="zh-CN" sz="2000" dirty="0" smtClean="0">
                <a:solidFill>
                  <a:srgbClr val="00B050"/>
                </a:solidFill>
              </a:rPr>
              <a:t>-77dBm/30kHz] (starting point) </a:t>
            </a:r>
            <a:endParaRPr lang="en-US" altLang="zh-CN" sz="2000" dirty="0">
              <a:solidFill>
                <a:srgbClr val="00B050"/>
              </a:solidFill>
            </a:endParaRPr>
          </a:p>
          <a:p>
            <a:pPr lvl="2"/>
            <a:r>
              <a:rPr lang="en-US" altLang="zh-CN" sz="2000" strike="sngStrike" dirty="0">
                <a:solidFill>
                  <a:srgbClr val="00B050"/>
                </a:solidFill>
              </a:rPr>
              <a:t>Option 3: </a:t>
            </a:r>
            <a:r>
              <a:rPr lang="en-US" altLang="zh-CN" sz="2000" strike="sngStrike" dirty="0" smtClean="0">
                <a:solidFill>
                  <a:srgbClr val="00B050"/>
                </a:solidFill>
              </a:rPr>
              <a:t>-80dBm/30kHz, power </a:t>
            </a:r>
            <a:r>
              <a:rPr lang="en-US" altLang="zh-CN" sz="2000" strike="sngStrike" dirty="0">
                <a:solidFill>
                  <a:srgbClr val="00B050"/>
                </a:solidFill>
              </a:rPr>
              <a:t>validation results from test labs are </a:t>
            </a:r>
            <a:r>
              <a:rPr lang="en-US" altLang="zh-CN" sz="2000" strike="sngStrike" dirty="0" smtClean="0">
                <a:solidFill>
                  <a:srgbClr val="00B050"/>
                </a:solidFill>
              </a:rPr>
              <a:t>encouraged</a:t>
            </a:r>
          </a:p>
          <a:p>
            <a:pPr marL="914400" lvl="2" indent="0">
              <a:buNone/>
            </a:pPr>
            <a:r>
              <a:rPr lang="en-US" altLang="zh-CN" sz="2000" dirty="0" smtClean="0">
                <a:solidFill>
                  <a:srgbClr val="00B050"/>
                </a:solidFill>
              </a:rPr>
              <a:t>The value is pending on further verification and </a:t>
            </a:r>
            <a:r>
              <a:rPr lang="en-US" altLang="zh-CN" sz="2000" dirty="0" smtClean="0">
                <a:solidFill>
                  <a:srgbClr val="00B050"/>
                </a:solidFill>
              </a:rPr>
              <a:t>confirmation </a:t>
            </a:r>
            <a:r>
              <a:rPr lang="en-US" altLang="zh-CN" sz="2000" dirty="0" smtClean="0">
                <a:solidFill>
                  <a:srgbClr val="00B050"/>
                </a:solidFill>
              </a:rPr>
              <a:t>from TE vendors/Test labs for the feasibility </a:t>
            </a:r>
          </a:p>
          <a:p>
            <a:pPr marL="914400" lvl="2" indent="0">
              <a:buNone/>
            </a:pPr>
            <a:r>
              <a:rPr lang="en-US" altLang="zh-CN" sz="2000" dirty="0" smtClean="0">
                <a:solidFill>
                  <a:srgbClr val="00B050"/>
                </a:solidFill>
              </a:rPr>
              <a:t>Further discuss and revise the value not excluded </a:t>
            </a:r>
            <a:endParaRPr lang="en-US" altLang="zh-CN" sz="2000" dirty="0">
              <a:solidFill>
                <a:srgbClr val="00B050"/>
              </a:solidFill>
            </a:endParaRPr>
          </a:p>
          <a:p>
            <a:pPr lvl="1"/>
            <a:r>
              <a:rPr lang="en-GB" sz="2200" b="1" dirty="0">
                <a:solidFill>
                  <a:srgbClr val="00B050"/>
                </a:solidFill>
              </a:rPr>
              <a:t>P</a:t>
            </a:r>
            <a:r>
              <a:rPr lang="en-GB" sz="2200" b="1" baseline="-25000" dirty="0">
                <a:solidFill>
                  <a:srgbClr val="00B050"/>
                </a:solidFill>
              </a:rPr>
              <a:t>RS-EPRE-MAX</a:t>
            </a:r>
            <a:r>
              <a:rPr lang="en-GB" sz="2200" dirty="0">
                <a:solidFill>
                  <a:srgbClr val="00B050"/>
                </a:solidFill>
              </a:rPr>
              <a:t> for band frequency &gt;3GHz, 10MHz and 40MHz bandwidth needs further study</a:t>
            </a:r>
          </a:p>
          <a:p>
            <a:pPr lvl="2"/>
            <a:r>
              <a:rPr lang="en-GB" sz="1800" dirty="0">
                <a:solidFill>
                  <a:srgbClr val="00B050"/>
                </a:solidFill>
              </a:rPr>
              <a:t>When define the maximum downlink power, the path loss induced by different channel models need to be considered</a:t>
            </a:r>
          </a:p>
          <a:p>
            <a:pPr lvl="1"/>
            <a:r>
              <a:rPr lang="en-US" sz="2200" dirty="0">
                <a:solidFill>
                  <a:srgbClr val="00B050"/>
                </a:solidFill>
              </a:rPr>
              <a:t>Minimum number of </a:t>
            </a:r>
            <a:r>
              <a:rPr lang="en-US" sz="2200" dirty="0" smtClean="0">
                <a:solidFill>
                  <a:srgbClr val="00B050"/>
                </a:solidFill>
              </a:rPr>
              <a:t>slots </a:t>
            </a:r>
            <a:r>
              <a:rPr lang="en-US" sz="2200" dirty="0">
                <a:solidFill>
                  <a:srgbClr val="00B050"/>
                </a:solidFill>
              </a:rPr>
              <a:t>for FR1 MIMO OTA testing</a:t>
            </a:r>
          </a:p>
          <a:p>
            <a:pPr lvl="2"/>
            <a:r>
              <a:rPr lang="en-US" sz="1800" strike="sngStrike" dirty="0">
                <a:solidFill>
                  <a:srgbClr val="00B050"/>
                </a:solidFill>
              </a:rPr>
              <a:t>Option 1: 10k FR1; further check the impacts on bands below 1GHz </a:t>
            </a:r>
            <a:r>
              <a:rPr lang="en-US" sz="1600" strike="sngStrike" dirty="0">
                <a:solidFill>
                  <a:srgbClr val="00B050"/>
                </a:solidFill>
              </a:rPr>
              <a:t>(</a:t>
            </a:r>
            <a:r>
              <a:rPr lang="en-US" sz="1600" strike="sngStrike" dirty="0" err="1" smtClean="0">
                <a:solidFill>
                  <a:srgbClr val="00B050"/>
                </a:solidFill>
              </a:rPr>
              <a:t>CAICT,vivo,OPPO,Samsung,Xiaomi,Huawei</a:t>
            </a:r>
            <a:r>
              <a:rPr lang="en-US" sz="1600" strike="sngStrike" dirty="0" smtClean="0">
                <a:solidFill>
                  <a:srgbClr val="00B050"/>
                </a:solidFill>
              </a:rPr>
              <a:t>)</a:t>
            </a:r>
            <a:endParaRPr lang="en-US" sz="1600" strike="sngStrike" dirty="0">
              <a:solidFill>
                <a:srgbClr val="00B050"/>
              </a:solidFill>
            </a:endParaRPr>
          </a:p>
          <a:p>
            <a:pPr lvl="2"/>
            <a:r>
              <a:rPr lang="en-US" sz="1800" strike="sngStrike" dirty="0">
                <a:solidFill>
                  <a:srgbClr val="00B050"/>
                </a:solidFill>
              </a:rPr>
              <a:t>Option 2: </a:t>
            </a:r>
            <a:r>
              <a:rPr lang="en-US" sz="1800" dirty="0" smtClean="0">
                <a:solidFill>
                  <a:srgbClr val="00B050"/>
                </a:solidFill>
              </a:rPr>
              <a:t>20k for 30kHz </a:t>
            </a:r>
            <a:r>
              <a:rPr lang="en-US" altLang="zh-CN" sz="1800" dirty="0">
                <a:solidFill>
                  <a:srgbClr val="00B050"/>
                </a:solidFill>
              </a:rPr>
              <a:t>SCS</a:t>
            </a:r>
            <a:r>
              <a:rPr lang="en-US" sz="1800" dirty="0" smtClean="0">
                <a:solidFill>
                  <a:srgbClr val="00B050"/>
                </a:solidFill>
              </a:rPr>
              <a:t>/10k </a:t>
            </a:r>
            <a:r>
              <a:rPr lang="en-US" sz="1800" dirty="0" smtClean="0">
                <a:solidFill>
                  <a:srgbClr val="00B050"/>
                </a:solidFill>
              </a:rPr>
              <a:t>for 15kHz SCS </a:t>
            </a:r>
            <a:r>
              <a:rPr lang="en-US" sz="1800" dirty="0">
                <a:solidFill>
                  <a:srgbClr val="00B050"/>
                </a:solidFill>
              </a:rPr>
              <a:t>for bands &gt;1GHz, [20k] </a:t>
            </a:r>
            <a:r>
              <a:rPr lang="en-US" sz="1800" dirty="0" smtClean="0">
                <a:solidFill>
                  <a:srgbClr val="00B050"/>
                </a:solidFill>
              </a:rPr>
              <a:t>for 15kHz SCS for </a:t>
            </a:r>
            <a:r>
              <a:rPr lang="en-US" sz="1800" dirty="0">
                <a:solidFill>
                  <a:srgbClr val="00B050"/>
                </a:solidFill>
              </a:rPr>
              <a:t>bands &lt;1GHz </a:t>
            </a:r>
            <a:r>
              <a:rPr lang="en-US" sz="1800" strike="sngStrike" dirty="0" smtClean="0">
                <a:solidFill>
                  <a:srgbClr val="00B050"/>
                </a:solidFill>
              </a:rPr>
              <a:t>(KS,QC,MVG) </a:t>
            </a:r>
            <a:r>
              <a:rPr lang="en-US" sz="1800" dirty="0" smtClean="0">
                <a:solidFill>
                  <a:srgbClr val="00B050"/>
                </a:solidFill>
              </a:rPr>
              <a:t>(This is the recommendation for both test lab alignments and UE performance requirements introduction)</a:t>
            </a:r>
          </a:p>
          <a:p>
            <a:pPr lvl="2"/>
            <a:r>
              <a:rPr lang="en-US" sz="1800" dirty="0" smtClean="0">
                <a:solidFill>
                  <a:srgbClr val="00B050"/>
                </a:solidFill>
              </a:rPr>
              <a:t>Test labs are encouraged to bring more analysis/measurement results with different number of slots for comparison purpose</a:t>
            </a: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NR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56542"/>
            <a:ext cx="8882543" cy="5904656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Figure of Merit for NR MIMO OTA requirements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For FR1 MIMO OTA performance requirements: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Restriction of </a:t>
            </a:r>
            <a:r>
              <a:rPr lang="en-US" altLang="zh-CN" sz="2000" dirty="0" err="1">
                <a:solidFill>
                  <a:srgbClr val="00B050"/>
                </a:solidFill>
              </a:rPr>
              <a:t>P</a:t>
            </a:r>
            <a:r>
              <a:rPr lang="en-US" altLang="zh-CN" sz="2000" baseline="-25000" dirty="0" err="1">
                <a:solidFill>
                  <a:srgbClr val="00B050"/>
                </a:solidFill>
              </a:rPr>
              <a:t>mode</a:t>
            </a:r>
            <a:r>
              <a:rPr lang="en-US" altLang="zh-CN" sz="2000" dirty="0">
                <a:solidFill>
                  <a:srgbClr val="00B050"/>
                </a:solidFill>
              </a:rPr>
              <a:t> at 70%TP for 40MHz CHBW. </a:t>
            </a:r>
          </a:p>
          <a:p>
            <a:pPr lvl="3" fontAlgn="auto" hangingPunct="1"/>
            <a:r>
              <a:rPr lang="en-US" altLang="zh-CN" sz="1800" dirty="0">
                <a:solidFill>
                  <a:srgbClr val="00B050"/>
                </a:solidFill>
              </a:rPr>
              <a:t>For 40MHz CHBW, the 11 of total 12 P</a:t>
            </a:r>
            <a:r>
              <a:rPr lang="en-US" altLang="zh-CN" sz="1800" baseline="-25000" dirty="0">
                <a:solidFill>
                  <a:srgbClr val="00B050"/>
                </a:solidFill>
              </a:rPr>
              <a:t>MODE</a:t>
            </a:r>
            <a:r>
              <a:rPr lang="en-US" altLang="zh-CN" sz="1800" dirty="0">
                <a:solidFill>
                  <a:srgbClr val="00B050"/>
                </a:solidFill>
              </a:rPr>
              <a:t> should reach 70%TP as a starting </a:t>
            </a:r>
            <a:r>
              <a:rPr lang="en-US" altLang="zh-CN" sz="1800" dirty="0" smtClean="0">
                <a:solidFill>
                  <a:srgbClr val="00B050"/>
                </a:solidFill>
              </a:rPr>
              <a:t>point based on the current  assumption of </a:t>
            </a:r>
            <a:r>
              <a:rPr lang="en-GB" altLang="zh-CN" sz="1800" b="1" dirty="0">
                <a:solidFill>
                  <a:srgbClr val="00B050"/>
                </a:solidFill>
              </a:rPr>
              <a:t>P</a:t>
            </a:r>
            <a:r>
              <a:rPr lang="en-GB" altLang="zh-CN" sz="1800" b="1" baseline="-25000" dirty="0">
                <a:solidFill>
                  <a:srgbClr val="00B050"/>
                </a:solidFill>
              </a:rPr>
              <a:t>RS-EPRE-MAX</a:t>
            </a:r>
            <a:r>
              <a:rPr lang="en-GB" altLang="zh-CN" sz="1800" dirty="0">
                <a:solidFill>
                  <a:srgbClr val="00B050"/>
                </a:solidFill>
              </a:rPr>
              <a:t> </a:t>
            </a:r>
            <a:r>
              <a:rPr lang="en-GB" altLang="zh-CN" sz="1800" dirty="0" smtClean="0">
                <a:solidFill>
                  <a:srgbClr val="00B050"/>
                </a:solidFill>
              </a:rPr>
              <a:t>value</a:t>
            </a:r>
            <a:endParaRPr lang="en-US" altLang="zh-CN" sz="1800" dirty="0">
              <a:solidFill>
                <a:srgbClr val="00B050"/>
              </a:solidFill>
            </a:endParaRP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Additional restriction of </a:t>
            </a:r>
            <a:r>
              <a:rPr lang="en-US" altLang="zh-CN" sz="2000" dirty="0" err="1">
                <a:solidFill>
                  <a:srgbClr val="00B050"/>
                </a:solidFill>
              </a:rPr>
              <a:t>P</a:t>
            </a:r>
            <a:r>
              <a:rPr lang="en-US" altLang="zh-CN" sz="2000" baseline="-25000" dirty="0" err="1">
                <a:solidFill>
                  <a:srgbClr val="00B050"/>
                </a:solidFill>
              </a:rPr>
              <a:t>mode</a:t>
            </a:r>
            <a:r>
              <a:rPr lang="en-US" altLang="zh-CN" sz="2000" dirty="0">
                <a:solidFill>
                  <a:srgbClr val="00B050"/>
                </a:solidFill>
              </a:rPr>
              <a:t> for 10MHz and 40MHz CHBW.</a:t>
            </a:r>
          </a:p>
          <a:p>
            <a:pPr lvl="3" fontAlgn="auto" hangingPunct="1"/>
            <a:r>
              <a:rPr lang="en-US" altLang="zh-CN" sz="1600" dirty="0">
                <a:solidFill>
                  <a:srgbClr val="00B050"/>
                </a:solidFill>
              </a:rPr>
              <a:t>Adopt </a:t>
            </a:r>
            <a:r>
              <a:rPr lang="en-US" altLang="zh-CN" sz="1600" dirty="0" err="1">
                <a:solidFill>
                  <a:srgbClr val="00B050"/>
                </a:solidFill>
              </a:rPr>
              <a:t>P</a:t>
            </a:r>
            <a:r>
              <a:rPr lang="en-US" altLang="zh-CN" sz="1600" baseline="-25000" dirty="0" err="1">
                <a:solidFill>
                  <a:srgbClr val="00B050"/>
                </a:solidFill>
              </a:rPr>
              <a:t>mode</a:t>
            </a:r>
            <a:r>
              <a:rPr lang="en-US" altLang="zh-CN" sz="1600" dirty="0">
                <a:solidFill>
                  <a:srgbClr val="00B050"/>
                </a:solidFill>
              </a:rPr>
              <a:t> at 90%TP as an additional restriction</a:t>
            </a:r>
          </a:p>
          <a:p>
            <a:pPr lvl="4" fontAlgn="auto" hangingPunct="1"/>
            <a:r>
              <a:rPr lang="en-US" altLang="zh-CN" sz="1800" strike="sngStrike" dirty="0">
                <a:solidFill>
                  <a:srgbClr val="00B050"/>
                </a:solidFill>
              </a:rPr>
              <a:t>Option 1: 70% TP: all 12; 90% TP: 11 of 12 (QC)</a:t>
            </a:r>
          </a:p>
          <a:p>
            <a:pPr lvl="4" fontAlgn="auto" hangingPunct="1"/>
            <a:r>
              <a:rPr lang="en-US" altLang="zh-CN" sz="1800" strike="sngStrike" dirty="0">
                <a:solidFill>
                  <a:srgbClr val="00B050"/>
                </a:solidFill>
              </a:rPr>
              <a:t>Option 2: </a:t>
            </a:r>
            <a:r>
              <a:rPr lang="en-US" altLang="zh-CN" sz="1800" dirty="0">
                <a:solidFill>
                  <a:srgbClr val="00B050"/>
                </a:solidFill>
              </a:rPr>
              <a:t>70% TP: 11 of 12 (agreed); 90% TP [TBD] of </a:t>
            </a:r>
            <a:r>
              <a:rPr lang="en-US" altLang="zh-CN" sz="1800" dirty="0" smtClean="0">
                <a:solidFill>
                  <a:srgbClr val="00B050"/>
                </a:solidFill>
              </a:rPr>
              <a:t>12 as starting point</a:t>
            </a:r>
          </a:p>
          <a:p>
            <a:pPr marL="1828800" lvl="4" indent="0" fontAlgn="auto" hangingPunct="1">
              <a:buNone/>
            </a:pPr>
            <a:r>
              <a:rPr lang="en-US" altLang="zh-CN" sz="1800" dirty="0" smtClean="0">
                <a:solidFill>
                  <a:srgbClr val="00B050"/>
                </a:solidFill>
              </a:rPr>
              <a:t>Companies are encourage to bring more analysis and measurement data.</a:t>
            </a:r>
            <a:endParaRPr lang="en-US" altLang="zh-CN" sz="1800" dirty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altLang="zh-CN" sz="2400" dirty="0">
                <a:solidFill>
                  <a:srgbClr val="00B050"/>
                </a:solidFill>
              </a:rPr>
              <a:t>For FR2 MIMO OTA performance requirements:</a:t>
            </a:r>
          </a:p>
          <a:p>
            <a:pPr lvl="2" fontAlgn="auto" hangingPunct="1"/>
            <a:r>
              <a:rPr lang="en-US" altLang="zh-CN" sz="2000" dirty="0">
                <a:solidFill>
                  <a:srgbClr val="00B050"/>
                </a:solidFill>
              </a:rPr>
              <a:t>How to treat the orientations that cannot reach 70% TP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B050"/>
                </a:solidFill>
              </a:rPr>
              <a:t>the missing points can not reach 70%TP, should not be considered into the CCDF curve for FR1 MASC calculation</a:t>
            </a:r>
          </a:p>
          <a:p>
            <a:pPr lvl="3" fontAlgn="auto" hangingPunct="1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B050"/>
                </a:solidFill>
              </a:rPr>
              <a:t>additional criterion on how to treat the number of failing points should be further studied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1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Further study the proper Channel model for FR1 2x2 MIMO OTA requirements </a:t>
            </a:r>
          </a:p>
          <a:p>
            <a:pPr lvl="1" fontAlgn="auto" hangingPunct="1"/>
            <a:r>
              <a:rPr lang="en-US" altLang="zh-CN" sz="2200" dirty="0"/>
              <a:t>Discuss 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discuss testing parameters for requirements (e.g. Maximum downlink power for bands&gt;3GHz)</a:t>
            </a:r>
          </a:p>
          <a:p>
            <a:pPr lvl="1" fontAlgn="auto" hangingPunct="1"/>
            <a:r>
              <a:rPr lang="en-US" altLang="zh-CN" sz="2200" dirty="0"/>
              <a:t>Further discuss the Figure of Merit for FR1 and FR2</a:t>
            </a:r>
          </a:p>
          <a:p>
            <a:pPr lvl="1" fontAlgn="auto" hangingPunct="1"/>
            <a:r>
              <a:rPr lang="en-US" altLang="zh-CN" sz="2200" dirty="0"/>
              <a:t>Measurement results of FR1 or FR2 UEs are encouraged for discussion</a:t>
            </a:r>
          </a:p>
          <a:p>
            <a:pPr lvl="1" fontAlgn="auto" hangingPunct="1"/>
            <a:r>
              <a:rPr lang="en-US" altLang="zh-CN" sz="2200" dirty="0"/>
              <a:t>Channel model validation results for FR2 channel models are encourages</a:t>
            </a:r>
          </a:p>
          <a:p>
            <a:pPr lvl="1" fontAlgn="auto" hangingPunct="1"/>
            <a:r>
              <a:rPr lang="en-US" altLang="zh-CN" sz="2200" dirty="0"/>
              <a:t>Analysis on MU evaluation of FR2 blocking issue</a:t>
            </a:r>
          </a:p>
          <a:p>
            <a:pPr lvl="1" fontAlgn="auto" hangingPunct="1"/>
            <a:r>
              <a:rPr lang="en-US" altLang="zh-CN" sz="2200" dirty="0"/>
              <a:t>FR2 simulation results of UE performance are encouraged</a:t>
            </a:r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E5432-22C9-4DE3-B7FA-038EA267B234}">
  <ds:schemaRefs>
    <ds:schemaRef ds:uri="http://schemas.microsoft.com/office/2006/metadata/properties"/>
    <ds:schemaRef ds:uri="http://purl.org/dc/dcmitype/"/>
    <ds:schemaRef ds:uri="878f5c59-aec9-459c-acf8-8cf941473193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bdd78157-346c-4767-bfdd-352789a5c5f1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3619</TotalTime>
  <Words>1443</Words>
  <Application>Microsoft Office PowerPoint</Application>
  <PresentationFormat>全屏显示(4:3)</PresentationFormat>
  <Paragraphs>115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ＭＳ Ｐゴシック</vt:lpstr>
      <vt:lpstr>宋体</vt:lpstr>
      <vt:lpstr>Arial</vt:lpstr>
      <vt:lpstr>Calibri</vt:lpstr>
      <vt:lpstr>Office 主题</vt:lpstr>
      <vt:lpstr>WF on NR MIMO OTA</vt:lpstr>
      <vt:lpstr>Test Method</vt:lpstr>
      <vt:lpstr>System validation</vt:lpstr>
      <vt:lpstr>Test Parameters for requirements </vt:lpstr>
      <vt:lpstr>NR MIMO OTA requirements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RAN4#98e</cp:lastModifiedBy>
  <cp:revision>1169</cp:revision>
  <dcterms:created xsi:type="dcterms:W3CDTF">2016-04-12T20:58:18Z</dcterms:created>
  <dcterms:modified xsi:type="dcterms:W3CDTF">2021-02-03T16:31:34Z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