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1"/>
  </p:notesMasterIdLst>
  <p:sldIdLst>
    <p:sldId id="256" r:id="rId5"/>
    <p:sldId id="310" r:id="rId6"/>
    <p:sldId id="309" r:id="rId7"/>
    <p:sldId id="305" r:id="rId8"/>
    <p:sldId id="307" r:id="rId9"/>
    <p:sldId id="306" r:id="rId10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6" autoAdjust="0"/>
    <p:restoredTop sz="95847" autoAdjust="0"/>
  </p:normalViewPr>
  <p:slideViewPr>
    <p:cSldViewPr>
      <p:cViewPr varScale="1">
        <p:scale>
          <a:sx n="90" d="100"/>
          <a:sy n="90" d="100"/>
        </p:scale>
        <p:origin x="67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#98-e</a:t>
            </a:r>
            <a:r>
              <a:rPr lang="en-GB" altLang="zh-CN" sz="1800" b="1" dirty="0"/>
              <a:t>	                                                                      R4-2103913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Jan. 25-Feb. 5,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11.1.1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System implementation of FR2 3D-MPAC system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Keep the probe locations the same among system implementations at this time, but enhanced implementation or solution can be considered by RAN4 in future</a:t>
            </a:r>
          </a:p>
          <a:p>
            <a:pPr lvl="1" fontAlgn="auto" hangingPunct="1"/>
            <a:r>
              <a:rPr lang="en-US" altLang="zh-CN" sz="2400" dirty="0"/>
              <a:t>Further study the MU evaluation to address the FR2 blocking issue</a:t>
            </a:r>
          </a:p>
          <a:p>
            <a:pPr fontAlgn="auto" hangingPunct="1"/>
            <a:r>
              <a:rPr lang="en-US" altLang="zh-CN" sz="2400" b="1" dirty="0"/>
              <a:t>Conclude the agreed 36 test points for FR2 MIMO OTA testing</a:t>
            </a:r>
          </a:p>
          <a:p>
            <a:r>
              <a:rPr lang="en-GB" altLang="zh-CN" sz="2400" b="1" dirty="0"/>
              <a:t>Usage of </a:t>
            </a:r>
            <a:r>
              <a:rPr lang="en-GB" altLang="zh-CN" sz="2400" b="1" dirty="0" err="1"/>
              <a:t>gNB</a:t>
            </a:r>
            <a:r>
              <a:rPr lang="en-GB" altLang="zh-CN" sz="2400" b="1" dirty="0"/>
              <a:t> beams for FR1 MIMO OTA testing 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Beam1_H, Beam1_v, Beam2_H, Beam2_v are mapped to CE input ports 1, 2, 3 and 4 in 4x4 case and Beam1_H, Beam1_v are mapped to CE input ports 1 and 2 in 2x2 case. </a:t>
            </a:r>
          </a:p>
          <a:p>
            <a:pPr lvl="1" fontAlgn="auto" hangingPunct="1"/>
            <a:r>
              <a:rPr lang="en-US" altLang="zh-CN" sz="2400" dirty="0"/>
              <a:t>The beams are not combined in the actual test. The </a:t>
            </a:r>
            <a:r>
              <a:rPr lang="en-US" altLang="zh-CN" sz="2400" dirty="0" err="1"/>
              <a:t>gNB</a:t>
            </a:r>
            <a:r>
              <a:rPr lang="en-US" altLang="zh-CN" sz="2400" dirty="0"/>
              <a:t> emulator ports are connected to each CE input port, where each port corresponds a channel model realization with one beam. </a:t>
            </a:r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For spatial correlation validation, only Vertical validation is required.</a:t>
            </a:r>
          </a:p>
          <a:p>
            <a:pPr lvl="1" fontAlgn="auto" hangingPunct="1"/>
            <a:r>
              <a:rPr lang="en-US" altLang="zh-CN" sz="2400" dirty="0" err="1"/>
              <a:t>gNB</a:t>
            </a:r>
            <a:r>
              <a:rPr lang="en-US" altLang="zh-CN" sz="24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/>
              <a:t>Option 1: Beam specific: The two strongest beams are measured separately.</a:t>
            </a:r>
          </a:p>
          <a:p>
            <a:pPr lvl="2" fontAlgn="auto" hangingPunct="1"/>
            <a:r>
              <a:rPr lang="en-US" altLang="zh-CN" sz="2000" dirty="0"/>
              <a:t>Option 2: Combined beams: The two strongest beams are combined at the input of the channel emulator for validation of spatial correlation. The PDP validation is done separately for each beam in this case.</a:t>
            </a:r>
          </a:p>
          <a:p>
            <a:pPr lvl="2" fontAlgn="auto" hangingPunct="1"/>
            <a:r>
              <a:rPr lang="en-US" altLang="zh-CN" sz="2000" dirty="0">
                <a:highlight>
                  <a:srgbClr val="FFFF00"/>
                </a:highlight>
              </a:rPr>
              <a:t>Clarification is needed</a:t>
            </a:r>
          </a:p>
          <a:p>
            <a:pPr lvl="1" fontAlgn="auto" hangingPunct="1"/>
            <a:r>
              <a:rPr lang="en-US" altLang="zh-CN" sz="2400" dirty="0"/>
              <a:t>For FR1 and FR2 channel model validation, adopt 40dB threshold for cluster power</a:t>
            </a:r>
          </a:p>
          <a:p>
            <a:pPr lvl="1" fontAlgn="auto" hangingPunct="1"/>
            <a:r>
              <a:rPr lang="en-US" altLang="zh-CN" sz="2400" dirty="0"/>
              <a:t>conclude the existing PSP validation procedure with 5cm radius as baseline</a:t>
            </a:r>
          </a:p>
          <a:p>
            <a:pPr lvl="1" fontAlgn="auto" hangingPunct="1"/>
            <a:r>
              <a:rPr lang="en-US" altLang="zh-CN" sz="2400" dirty="0"/>
              <a:t>Channel model validation limit</a:t>
            </a:r>
          </a:p>
          <a:p>
            <a:pPr lvl="2" fontAlgn="auto" hangingPunct="1"/>
            <a:r>
              <a:rPr lang="en-US" altLang="zh-CN" sz="1800" dirty="0"/>
              <a:t>FR1 PDP: Power [±0.8 dB], delay  [±11ns]</a:t>
            </a:r>
          </a:p>
          <a:p>
            <a:pPr lvl="2" fontAlgn="auto" hangingPunct="1"/>
            <a:r>
              <a:rPr lang="en-US" altLang="zh-CN" sz="1800" dirty="0"/>
              <a:t>FR1 and FR2 Cross-polarization: V/H [±0.9 dB]</a:t>
            </a:r>
          </a:p>
          <a:p>
            <a:pPr lvl="2" fontAlgn="auto" hangingPunct="1"/>
            <a:r>
              <a:rPr lang="en-US" altLang="zh-CN" sz="1800" dirty="0"/>
              <a:t>FR1 and FR2 Temporal correlation:</a:t>
            </a:r>
          </a:p>
          <a:p>
            <a:pPr lvl="3" fontAlgn="auto" hangingPunct="1"/>
            <a:r>
              <a:rPr lang="en-US" altLang="zh-CN" sz="1600" dirty="0"/>
              <a:t>Option 1: </a:t>
            </a:r>
            <a:r>
              <a:rPr lang="el-GR" altLang="zh-CN" sz="1600" dirty="0"/>
              <a:t>0.5λ,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+/- 0.1 capped at 1];1 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+/- 0.2]; 1.5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+/- 0.25]; 2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+/- 0.2]; 2.5</a:t>
            </a:r>
            <a:r>
              <a:rPr lang="el-GR" altLang="zh-CN" sz="1600" dirty="0"/>
              <a:t>λ </a:t>
            </a:r>
            <a:r>
              <a:rPr lang="en-US" altLang="zh-CN" sz="1600" dirty="0"/>
              <a:t>and greater, [Below 0.35] (Spirent)</a:t>
            </a:r>
          </a:p>
          <a:p>
            <a:pPr lvl="3" fontAlgn="auto" hangingPunct="1"/>
            <a:r>
              <a:rPr lang="en-US" altLang="zh-CN" sz="1600" dirty="0"/>
              <a:t>Option 2: </a:t>
            </a:r>
            <a:r>
              <a:rPr lang="el-GR" altLang="zh-CN" sz="1600" dirty="0"/>
              <a:t>0.25λ,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+/- 0.05]; 0.5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+/- 0.05]; 1 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+/- 0.075]l; 1.5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+/- 0.1]; 2</a:t>
            </a:r>
            <a:r>
              <a:rPr lang="el-GR" altLang="zh-CN" sz="1600" dirty="0"/>
              <a:t>λ,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+/- 0.1]; 2.5</a:t>
            </a:r>
            <a:r>
              <a:rPr lang="el-GR" altLang="zh-CN" sz="1600" dirty="0"/>
              <a:t>λ </a:t>
            </a:r>
            <a:r>
              <a:rPr lang="en-US" altLang="zh-CN" sz="1600" dirty="0"/>
              <a:t>and greater, [</a:t>
            </a:r>
            <a:r>
              <a:rPr lang="en-US" altLang="zh-CN" sz="1600" dirty="0" err="1"/>
              <a:t>NonPolarized</a:t>
            </a:r>
            <a:r>
              <a:rPr lang="en-US" altLang="zh-CN" sz="1600" dirty="0"/>
              <a:t> value +/- 0.2] (Keysight)</a:t>
            </a:r>
          </a:p>
          <a:p>
            <a:pPr lvl="3" fontAlgn="auto" hangingPunct="1"/>
            <a:endParaRPr lang="en-US" altLang="zh-CN" sz="16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568863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CN" sz="2400" b="1" dirty="0"/>
              <a:t>Test Parameters for FR1 requirements</a:t>
            </a:r>
          </a:p>
          <a:p>
            <a:pPr lvl="1"/>
            <a:r>
              <a:rPr lang="en-US" altLang="zh-CN" sz="2200" dirty="0"/>
              <a:t>RAN4 confirms that the CDL-C </a:t>
            </a:r>
            <a:r>
              <a:rPr lang="en-US" altLang="zh-CN" sz="2200" dirty="0" err="1"/>
              <a:t>UMa</a:t>
            </a:r>
            <a:r>
              <a:rPr lang="en-US" altLang="zh-CN" sz="2200" dirty="0"/>
              <a:t> channel model is adopted to define FR1 4x4 MIMO OTA requirements</a:t>
            </a:r>
          </a:p>
          <a:p>
            <a:pPr lvl="1"/>
            <a:r>
              <a:rPr lang="en-US" altLang="zh-CN" sz="2200" dirty="0"/>
              <a:t>For FR1 2x2 MIMO OTA requirements, the channel model is FFS. Candidate options are: CDL-A </a:t>
            </a:r>
            <a:r>
              <a:rPr lang="en-US" altLang="zh-CN" sz="2200" dirty="0" err="1"/>
              <a:t>UMi</a:t>
            </a:r>
            <a:r>
              <a:rPr lang="en-US" altLang="zh-CN" sz="2200" dirty="0"/>
              <a:t>, CDL-C </a:t>
            </a:r>
            <a:r>
              <a:rPr lang="en-US" altLang="zh-CN" sz="2200" dirty="0" err="1"/>
              <a:t>UMa</a:t>
            </a:r>
            <a:r>
              <a:rPr lang="en-US" altLang="zh-CN" sz="2200" dirty="0"/>
              <a:t>, CDL-C </a:t>
            </a:r>
            <a:r>
              <a:rPr lang="en-US" altLang="zh-CN" sz="2200" dirty="0" err="1"/>
              <a:t>UMi</a:t>
            </a:r>
            <a:r>
              <a:rPr lang="en-US" altLang="zh-CN" sz="2200" dirty="0"/>
              <a:t>. Other options are not precluded (</a:t>
            </a:r>
            <a:r>
              <a:rPr lang="en-US" sz="2200" dirty="0"/>
              <a:t>vivo, OPPO, Samsung, Huawei, Qualcomm, </a:t>
            </a:r>
            <a:r>
              <a:rPr lang="en-US" sz="1900" dirty="0"/>
              <a:t>CAICT</a:t>
            </a:r>
            <a:r>
              <a:rPr lang="en-US" altLang="zh-CN" sz="2200" dirty="0"/>
              <a:t>)</a:t>
            </a:r>
          </a:p>
          <a:p>
            <a:pPr lvl="1"/>
            <a:r>
              <a:rPr lang="en-GB" sz="2200" b="1" dirty="0"/>
              <a:t>P</a:t>
            </a:r>
            <a:r>
              <a:rPr lang="en-GB" sz="2200" b="1" baseline="-25000" dirty="0"/>
              <a:t>RS-EPRE-MAX</a:t>
            </a:r>
            <a:r>
              <a:rPr lang="en-GB" sz="2200" dirty="0"/>
              <a:t> for band frequency &lt;3GHz, 40MHz bandwidth</a:t>
            </a:r>
            <a:endParaRPr lang="en-US" altLang="zh-CN" sz="2200" dirty="0"/>
          </a:p>
          <a:p>
            <a:pPr lvl="2"/>
            <a:r>
              <a:rPr lang="en-US" altLang="zh-CN" sz="2000" dirty="0"/>
              <a:t>Option 1: -83dBm/30kHz</a:t>
            </a:r>
          </a:p>
          <a:p>
            <a:pPr lvl="2"/>
            <a:r>
              <a:rPr lang="en-US" altLang="zh-CN" sz="2000" dirty="0"/>
              <a:t>Option 2: -80dBm/15kHz (-77dBm/30kHz)</a:t>
            </a:r>
          </a:p>
          <a:p>
            <a:pPr lvl="2"/>
            <a:r>
              <a:rPr lang="en-US" altLang="zh-CN" sz="2000" dirty="0"/>
              <a:t>Option 3: [-80dBm/30kHz], power validation results from test labs are encouraged</a:t>
            </a:r>
          </a:p>
          <a:p>
            <a:pPr lvl="1"/>
            <a:r>
              <a:rPr lang="en-GB" sz="2200" b="1" dirty="0"/>
              <a:t>P</a:t>
            </a:r>
            <a:r>
              <a:rPr lang="en-GB" sz="2200" b="1" baseline="-25000" dirty="0"/>
              <a:t>RS-EPRE-MAX</a:t>
            </a:r>
            <a:r>
              <a:rPr lang="en-GB" sz="2200" dirty="0"/>
              <a:t> for band frequency &gt;3GHz, 10MHz and 40MHz bandwidth needs further study</a:t>
            </a:r>
          </a:p>
          <a:p>
            <a:pPr lvl="2"/>
            <a:r>
              <a:rPr lang="en-GB" sz="1800" dirty="0"/>
              <a:t>When define the maximum downlink power, the path loss induced by different channel models need to be considered</a:t>
            </a:r>
          </a:p>
          <a:p>
            <a:pPr lvl="1"/>
            <a:r>
              <a:rPr lang="en-US" sz="2200" dirty="0"/>
              <a:t>Minimum number of subframe for FR1 MIMO OTA testing</a:t>
            </a:r>
          </a:p>
          <a:p>
            <a:pPr lvl="2"/>
            <a:r>
              <a:rPr lang="en-US" sz="1800" dirty="0"/>
              <a:t>Option 1: 10k FR1; further check the impacts on bands below 1GHz </a:t>
            </a:r>
            <a:r>
              <a:rPr lang="en-US" sz="1600" dirty="0"/>
              <a:t>(</a:t>
            </a:r>
            <a:r>
              <a:rPr lang="en-US" sz="1600" dirty="0" err="1"/>
              <a:t>CAICT,vivo,OPPO,Samsung,Xiaomi,Huawei</a:t>
            </a:r>
            <a:r>
              <a:rPr lang="en-US" sz="1600" dirty="0"/>
              <a:t>, [QC])</a:t>
            </a:r>
          </a:p>
          <a:p>
            <a:pPr lvl="2"/>
            <a:r>
              <a:rPr lang="en-US" sz="1800" dirty="0"/>
              <a:t>Option 2: 10k for bands &gt;1GHz, [20k] for bands &lt;1GHz ([KS]?)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NR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Figure of Merit for NR MIMO OTA requirements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For FR1 MIMO OTA performance requirements:</a:t>
            </a:r>
          </a:p>
          <a:p>
            <a:pPr lvl="2" fontAlgn="auto" hangingPunct="1"/>
            <a:r>
              <a:rPr lang="en-US" altLang="zh-CN" sz="2000" dirty="0"/>
              <a:t>Restriction of 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mode</a:t>
            </a:r>
            <a:r>
              <a:rPr lang="en-US" altLang="zh-CN" sz="2000" dirty="0"/>
              <a:t> at 70%TP for 40MHz CHBW. </a:t>
            </a:r>
          </a:p>
          <a:p>
            <a:pPr lvl="3" fontAlgn="auto" hangingPunct="1"/>
            <a:r>
              <a:rPr lang="en-US" altLang="zh-CN" sz="1800" dirty="0"/>
              <a:t>For 40MHz CHBW, the 11 of total 12 P</a:t>
            </a:r>
            <a:r>
              <a:rPr lang="en-US" altLang="zh-CN" sz="1800" baseline="-25000" dirty="0"/>
              <a:t>MODE</a:t>
            </a:r>
            <a:r>
              <a:rPr lang="en-US" altLang="zh-CN" sz="1800" dirty="0"/>
              <a:t> should reach 70%TP as a starting point</a:t>
            </a:r>
          </a:p>
          <a:p>
            <a:pPr lvl="2" fontAlgn="auto" hangingPunct="1"/>
            <a:r>
              <a:rPr lang="en-US" altLang="zh-CN" sz="2000" dirty="0"/>
              <a:t>Additional restriction of </a:t>
            </a:r>
            <a:r>
              <a:rPr lang="en-US" altLang="zh-CN" sz="2000" dirty="0" err="1"/>
              <a:t>P</a:t>
            </a:r>
            <a:r>
              <a:rPr lang="en-US" altLang="zh-CN" sz="2000" baseline="-25000" dirty="0" err="1"/>
              <a:t>mode</a:t>
            </a:r>
            <a:r>
              <a:rPr lang="en-US" altLang="zh-CN" sz="2000" dirty="0"/>
              <a:t> for 10MHz and 40MHz CHBW.</a:t>
            </a:r>
          </a:p>
          <a:p>
            <a:pPr lvl="3" fontAlgn="auto" hangingPunct="1"/>
            <a:r>
              <a:rPr lang="en-US" altLang="zh-CN" sz="1600" dirty="0"/>
              <a:t>Adopt </a:t>
            </a:r>
            <a:r>
              <a:rPr lang="en-US" altLang="zh-CN" sz="1600" dirty="0" err="1"/>
              <a:t>P</a:t>
            </a:r>
            <a:r>
              <a:rPr lang="en-US" altLang="zh-CN" sz="1600" baseline="-25000" dirty="0" err="1"/>
              <a:t>mode</a:t>
            </a:r>
            <a:r>
              <a:rPr lang="en-US" altLang="zh-CN" sz="1600" dirty="0"/>
              <a:t> at 90%TP as an additional restriction</a:t>
            </a:r>
          </a:p>
          <a:p>
            <a:pPr lvl="4" fontAlgn="auto" hangingPunct="1"/>
            <a:r>
              <a:rPr lang="en-US" altLang="zh-CN" sz="1800" dirty="0"/>
              <a:t>Option 1: 70% TP: all 12; 90% TP: 11 of 12 (QC)</a:t>
            </a:r>
          </a:p>
          <a:p>
            <a:pPr lvl="4" fontAlgn="auto" hangingPunct="1"/>
            <a:r>
              <a:rPr lang="en-US" altLang="zh-CN" sz="1800" dirty="0"/>
              <a:t>Option 2: 70% TP: 11 of 12 (agreed); 90% TP [TBD] of 12;</a:t>
            </a:r>
          </a:p>
          <a:p>
            <a:pPr lvl="1" fontAlgn="auto" hangingPunct="1"/>
            <a:r>
              <a:rPr lang="en-US" altLang="zh-CN" sz="2400" dirty="0"/>
              <a:t>For FR2 MIMO OTA performance requirements:</a:t>
            </a:r>
          </a:p>
          <a:p>
            <a:pPr lvl="2" fontAlgn="auto" hangingPunct="1"/>
            <a:r>
              <a:rPr lang="en-US" altLang="zh-CN" sz="2000" dirty="0"/>
              <a:t>How to treat the orientations that cannot reach 70% TP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the missing points can not reach 70%TP, should not be considered into the CCDF curve for FR1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/>
              <a:t>additional criterion on how to treat the number of failing points should be further studied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testing parameters for requirements (e.g. Maximum downlink power for bands&gt;3GHz)</a:t>
            </a:r>
          </a:p>
          <a:p>
            <a:pPr lvl="1" fontAlgn="auto" hangingPunct="1"/>
            <a:r>
              <a:rPr lang="en-US" altLang="zh-CN" sz="2200" dirty="0"/>
              <a:t>Further discuss the Figure of Merit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Analysis on MU evaluation of FR2 blocking issue</a:t>
            </a:r>
          </a:p>
          <a:p>
            <a:pPr lvl="1" fontAlgn="auto" hangingPunct="1"/>
            <a:r>
              <a:rPr lang="en-US" altLang="zh-CN" sz="2200" dirty="0"/>
              <a:t>FR2 simulation results of UE performance are encouraged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6E5432-22C9-4DE3-B7FA-038EA267B234}">
  <ds:schemaRefs>
    <ds:schemaRef ds:uri="878f5c59-aec9-459c-acf8-8cf941473193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dd78157-346c-4767-bfdd-352789a5c5f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912</Words>
  <Application>Microsoft Office PowerPoint</Application>
  <PresentationFormat>全屏显示(4:3)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ＭＳ Ｐゴシック</vt:lpstr>
      <vt:lpstr>宋体</vt:lpstr>
      <vt:lpstr>Arial</vt:lpstr>
      <vt:lpstr>Calibri</vt:lpstr>
      <vt:lpstr>Office 主题</vt:lpstr>
      <vt:lpstr>WF on NR MIMO OTA</vt:lpstr>
      <vt:lpstr>Test Method</vt:lpstr>
      <vt:lpstr>System validation</vt:lpstr>
      <vt:lpstr>Test Parameters for requirements </vt:lpstr>
      <vt:lpstr>NR MIMO OTA requirements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Ruixin Wang (vivo)</cp:lastModifiedBy>
  <cp:revision>1152</cp:revision>
  <dcterms:created xsi:type="dcterms:W3CDTF">2016-04-12T20:58:18Z</dcterms:created>
  <dcterms:modified xsi:type="dcterms:W3CDTF">2021-02-03T08:20:22Z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