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3" r:id="rId4"/>
    <p:sldId id="266" r:id="rId5"/>
    <p:sldId id="267" r:id="rId6"/>
    <p:sldId id="265" r:id="rId7"/>
    <p:sldId id="258" r:id="rId8"/>
    <p:sldId id="269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78243" autoAdjust="0"/>
  </p:normalViewPr>
  <p:slideViewPr>
    <p:cSldViewPr snapToGrid="0">
      <p:cViewPr varScale="1">
        <p:scale>
          <a:sx n="128" d="100"/>
          <a:sy n="128" d="100"/>
        </p:scale>
        <p:origin x="16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ant Iyer" userId="913335bb-3b58-4b6e-abaa-4eed84b2043c" providerId="ADAL" clId="{938124CB-F299-4EA5-A391-E3FBBFBABA19}"/>
    <pc:docChg chg="undo custSel modSld">
      <pc:chgData name="Sumant Iyer" userId="913335bb-3b58-4b6e-abaa-4eed84b2043c" providerId="ADAL" clId="{938124CB-F299-4EA5-A391-E3FBBFBABA19}" dt="2021-02-01T16:48:10.655" v="917" actId="20577"/>
      <pc:docMkLst>
        <pc:docMk/>
      </pc:docMkLst>
      <pc:sldChg chg="modSp mod modNotesTx">
        <pc:chgData name="Sumant Iyer" userId="913335bb-3b58-4b6e-abaa-4eed84b2043c" providerId="ADAL" clId="{938124CB-F299-4EA5-A391-E3FBBFBABA19}" dt="2021-02-01T16:15:00.874" v="343" actId="20577"/>
        <pc:sldMkLst>
          <pc:docMk/>
          <pc:sldMk cId="268256102" sldId="258"/>
        </pc:sldMkLst>
        <pc:spChg chg="mod">
          <ac:chgData name="Sumant Iyer" userId="913335bb-3b58-4b6e-abaa-4eed84b2043c" providerId="ADAL" clId="{938124CB-F299-4EA5-A391-E3FBBFBABA19}" dt="2021-02-01T16:11:13.970" v="1" actId="207"/>
          <ac:spMkLst>
            <pc:docMk/>
            <pc:sldMk cId="268256102" sldId="258"/>
            <ac:spMk id="3" creationId="{95872A8B-FBB3-4764-BB01-B03FA190DF4A}"/>
          </ac:spMkLst>
        </pc:spChg>
      </pc:sldChg>
      <pc:sldChg chg="modSp mod modNotesTx">
        <pc:chgData name="Sumant Iyer" userId="913335bb-3b58-4b6e-abaa-4eed84b2043c" providerId="ADAL" clId="{938124CB-F299-4EA5-A391-E3FBBFBABA19}" dt="2021-02-01T16:48:10.655" v="917" actId="20577"/>
        <pc:sldMkLst>
          <pc:docMk/>
          <pc:sldMk cId="2333820563" sldId="260"/>
        </pc:sldMkLst>
        <pc:spChg chg="mod">
          <ac:chgData name="Sumant Iyer" userId="913335bb-3b58-4b6e-abaa-4eed84b2043c" providerId="ADAL" clId="{938124CB-F299-4EA5-A391-E3FBBFBABA19}" dt="2021-02-01T16:48:10.655" v="917" actId="20577"/>
          <ac:spMkLst>
            <pc:docMk/>
            <pc:sldMk cId="2333820563" sldId="260"/>
            <ac:spMk id="3" creationId="{95872A8B-FBB3-4764-BB01-B03FA190DF4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6CD66-0BB1-479E-B3A6-317F33F6BC82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D8C2C-B190-48CE-9ACC-5550FD6E6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41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D8C2C-B190-48CE-9ACC-5550FD6E68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72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MVG : We proposed option 5, based on the evaluations,</a:t>
            </a:r>
            <a:r>
              <a:rPr lang="en-US" altLang="zh-CN" baseline="0" dirty="0" smtClean="0"/>
              <a:t> we understand DNF need to work with manufacture declaration.  Even it’s difficult, but still a technical feasible solution. </a:t>
            </a:r>
          </a:p>
          <a:p>
            <a:r>
              <a:rPr lang="en-US" altLang="zh-CN" baseline="0" dirty="0" err="1" smtClean="0"/>
              <a:t>Keysight</a:t>
            </a:r>
            <a:r>
              <a:rPr lang="en-US" altLang="zh-CN" baseline="0" dirty="0" smtClean="0"/>
              <a:t>: For beam peak search and spherical coverage, DNF required complexed solution. Too many limitation for the usage of such methodology, we would like to have a common acceptable </a:t>
            </a:r>
            <a:r>
              <a:rPr lang="en-US" altLang="zh-CN" baseline="0" dirty="0" smtClean="0"/>
              <a:t>methodology</a:t>
            </a:r>
            <a:r>
              <a:rPr lang="en-US" altLang="zh-CN" baseline="0" dirty="0" smtClean="0"/>
              <a:t> with reasonable performance. </a:t>
            </a:r>
          </a:p>
          <a:p>
            <a:r>
              <a:rPr lang="en-US" altLang="zh-CN" baseline="0" dirty="0" smtClean="0"/>
              <a:t>R&amp;S: Share similar view as </a:t>
            </a:r>
            <a:r>
              <a:rPr lang="en-US" altLang="zh-CN" baseline="0" dirty="0" err="1" smtClean="0"/>
              <a:t>Keysight</a:t>
            </a:r>
            <a:r>
              <a:rPr lang="en-US" altLang="zh-CN" baseline="0" dirty="0" smtClean="0"/>
              <a:t>.  </a:t>
            </a:r>
          </a:p>
          <a:p>
            <a:r>
              <a:rPr lang="en-US" altLang="zh-CN" baseline="0" dirty="0" smtClean="0"/>
              <a:t>Apple: Document the extensive declaration approach, and how DNF workable.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D8C2C-B190-48CE-9ACC-5550FD6E68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1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 smtClean="0"/>
              <a:t>Keysight</a:t>
            </a:r>
            <a:r>
              <a:rPr lang="en-US" altLang="zh-CN" dirty="0" smtClean="0"/>
              <a:t>: Option</a:t>
            </a:r>
            <a:r>
              <a:rPr lang="en-US" altLang="zh-CN" baseline="0" dirty="0" smtClean="0"/>
              <a:t> 1 should be baseline.  </a:t>
            </a:r>
          </a:p>
          <a:p>
            <a:r>
              <a:rPr lang="en-US" altLang="zh-CN" baseline="0" dirty="0" smtClean="0"/>
              <a:t>QC: Same view as </a:t>
            </a:r>
            <a:r>
              <a:rPr lang="en-US" altLang="zh-CN" baseline="0" dirty="0" err="1" smtClean="0"/>
              <a:t>Keysight</a:t>
            </a:r>
            <a:r>
              <a:rPr lang="en-US" altLang="zh-CN" baseline="0" dirty="0" smtClean="0"/>
              <a:t>. Option2 should be declaration basis.</a:t>
            </a:r>
          </a:p>
          <a:p>
            <a:r>
              <a:rPr lang="en-US" altLang="zh-CN" baseline="0" dirty="0" smtClean="0"/>
              <a:t>vivo:  Prefer option 2 as baseline  to save test time. </a:t>
            </a:r>
          </a:p>
          <a:p>
            <a:r>
              <a:rPr lang="en-US" altLang="zh-CN" baseline="0" dirty="0" smtClean="0"/>
              <a:t>Samsung: Similar view as vivo.  The derivation between ETC and NTC should be within a small value.</a:t>
            </a:r>
          </a:p>
          <a:p>
            <a:r>
              <a:rPr lang="en-US" altLang="zh-CN" baseline="0" dirty="0" smtClean="0"/>
              <a:t>Apple:  The MU and the beam peak difference should be clarified first.</a:t>
            </a:r>
          </a:p>
          <a:p>
            <a:r>
              <a:rPr lang="en-US" altLang="zh-CN" baseline="0" dirty="0" err="1" smtClean="0"/>
              <a:t>Anristu</a:t>
            </a:r>
            <a:r>
              <a:rPr lang="en-US" altLang="zh-CN" baseline="0" dirty="0" smtClean="0"/>
              <a:t>: We think either option 1 or option2 fine for us.</a:t>
            </a:r>
          </a:p>
          <a:p>
            <a:r>
              <a:rPr lang="en-US" altLang="zh-CN" dirty="0" smtClean="0"/>
              <a:t>QC: option 2 only robust for single panel UE, for multi-panel</a:t>
            </a:r>
            <a:r>
              <a:rPr lang="en-US" altLang="zh-CN" baseline="0" dirty="0" smtClean="0"/>
              <a:t> UE,  that’s questionable. </a:t>
            </a:r>
          </a:p>
          <a:p>
            <a:r>
              <a:rPr lang="en-US" altLang="zh-CN" baseline="0" dirty="0" err="1" smtClean="0"/>
              <a:t>Keysight</a:t>
            </a:r>
            <a:r>
              <a:rPr lang="en-US" altLang="zh-CN" baseline="0" dirty="0" smtClean="0"/>
              <a:t>: ETC test is black box testing, MU not </a:t>
            </a:r>
            <a:r>
              <a:rPr lang="en-US" altLang="zh-CN" baseline="0" dirty="0" err="1" smtClean="0"/>
              <a:t>a</a:t>
            </a:r>
            <a:r>
              <a:rPr lang="en-US" altLang="zh-CN" baseline="0" dirty="0" smtClean="0"/>
              <a:t> issue in our view. </a:t>
            </a:r>
          </a:p>
          <a:p>
            <a:r>
              <a:rPr lang="en-US" altLang="zh-CN" baseline="0" dirty="0" smtClean="0"/>
              <a:t>If UE declaration for option 2, then test with option 2 , otherwise option 1 applied.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D8C2C-B190-48CE-9ACC-5550FD6E68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9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D8C2C-B190-48CE-9ACC-5550FD6E68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42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ED8C2C-B190-48CE-9ACC-5550FD6E68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1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D8C2C-B190-48CE-9ACC-5550FD6E68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40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197520-E942-409D-82B8-2A11AF90A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1A94A16-34E3-4905-AE72-0DA787E07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CDF29D-21C6-4F96-92A7-D264BE097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47475C-AC37-480B-B628-889EF0494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E27CAF-88DC-4851-925C-5C2AFE9CC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36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4D2B6B-AF8B-4E32-861E-EEE8B100B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4597966-7B9B-4A2F-BCB2-CEFF1A86D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C5B7B4-6B73-4E74-B05D-554C58E3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0FFBA4-ED16-4301-A160-4E910A4AB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DD7BBD-3169-4265-AF45-6757BEDA5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82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E06FF6C-B070-4222-8E38-44B865148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1F5774-BE63-41B5-8E3E-29B3BD29B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0D0B0D-50F7-4C1C-B94B-5E0482039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3F6FF7-C413-43B8-93AE-866230E6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55F147-BF9B-42E7-B4E1-0C9B19030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0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983590-9A6D-4A77-9AC8-D9B8EFFBF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58C25-6AB8-4AAE-B747-B18EDFAB1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841A1A-C017-4661-8790-196D0CF7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13A952-76DD-48F3-9B17-34079960E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A34B90-9C77-47CE-90E1-2D380D94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06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07A8F0-FF9D-4E4C-AAED-FB9302EE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BCCAC6-96D7-4443-AE4F-95DF37AA6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AA429F-70F7-4E95-8565-DBC8B439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644DD9-6DF2-4CE3-9AE8-06BC57616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C97E49-3F4F-407B-9666-C0DC0EA4E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56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E92407-2A44-4ECC-9A09-CFB6861C9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AEAD94-0F3C-40A7-84CC-37EA69657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0280E61-A7E7-41D3-95AC-0629175BD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0FBA2C9-FF0D-4E89-9C74-70DDC599A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B12BE8-54EA-424F-81E0-22E487CDB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A9A6CAE-796F-48C6-82D9-32E75931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84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D8FCA-BAD2-4E41-84D1-ED6F2E413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1C911AE-8A98-483D-933F-FF385C7A1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C34C01-21EA-4BE9-83A0-AB76E5638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612AF8-701C-4371-8293-CF0F8E0B84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378A6D4-AD45-4479-954D-281D289FA5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7BF8FF6-0018-4990-B939-9A3497A7F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DF82550-4105-4912-9F42-B4C29335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22415B9-DBE6-4C25-89D3-838257972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02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B25A8B-2D84-44FD-BC57-A59411B16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88A9F51-3D2C-46EE-868D-3FC8A8B62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52038FE-7BCD-4DB8-B4C2-B7CA5D5C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2B9195-D73D-4A3F-AB77-349694B0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21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F7BE302-AE4C-4016-9D7C-9B2942C50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367E6A1-6569-4208-9E79-70BF6BEE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BE081EC-CC88-4426-8B6D-4D5F50782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91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A917C2-71AD-4F41-8DDC-22C70302D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AFB439-41DA-4F58-9A2D-493FC43E3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47CA3A1-6454-47DE-887A-4A8F558A7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FBEEE6-6D66-4765-9A29-536D98985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C63031-563F-4229-B535-F8F651346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E77334-1C6E-48B2-8D9A-4C06BFDF9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9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539806-CF01-455C-8963-618C2BA33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0EE8FDC-BEE6-4FDA-B71F-DE6BDB11B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8EB92D4-C803-4660-BB57-A067766A1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491AAE8-0DF3-4450-9043-106585041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1FD334-2E48-4A18-BA42-5D4F1F720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DCC18F-2808-46BF-9F16-2E30DD041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90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9E6ED64-60CA-482C-B3D3-822167E79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8F4DDF-0F2A-47A5-BE2E-ABD7C27AA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D33021-0BBC-4301-A3E5-260B94215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D1DE4-1554-428A-9732-43F3EA25A624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607899-A6CE-4445-B505-CB88F8E9D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DEB9F8-87CB-4715-9F59-2AE7285E9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91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EBDBF9-3F0D-4EF2-98E8-98D09AB903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/>
              <a:t>GTW topics for the study on enhanced test methods for FR2</a:t>
            </a:r>
            <a:endParaRPr kumimoji="1" lang="ja-JP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E3FE237-F2E7-4AE6-8091-BE383EA363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kumimoji="1" lang="en-US" altLang="zh-TW" sz="3200">
                <a:latin typeface="Calibri" panose="020F0502020204030204" pitchFamily="34" charset="0"/>
                <a:cs typeface="Calibri" panose="020F0502020204030204" pitchFamily="34" charset="0"/>
              </a:rPr>
              <a:t>Apple</a:t>
            </a:r>
            <a:endParaRPr kumimoji="1" lang="ja-JP" alt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FD2372-F3D5-4A79-80CE-2B028376EA52}"/>
              </a:ext>
            </a:extLst>
          </p:cNvPr>
          <p:cNvSpPr txBox="1"/>
          <p:nvPr/>
        </p:nvSpPr>
        <p:spPr>
          <a:xfrm>
            <a:off x="111139" y="149516"/>
            <a:ext cx="6407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3GPP TSG-RAN WG4 Meeting #98-e</a:t>
            </a:r>
          </a:p>
          <a:p>
            <a:pPr>
              <a:spcAft>
                <a:spcPts val="600"/>
              </a:spcAft>
            </a:pPr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Electronic Meeting, 25 January – 5 February, 2021</a:t>
            </a:r>
          </a:p>
          <a:p>
            <a:pPr>
              <a:spcAft>
                <a:spcPts val="600"/>
              </a:spcAft>
            </a:pPr>
            <a:r>
              <a:rPr lang="en-US" altLang="zh-TW" b="1">
                <a:latin typeface="Calibri" panose="020F0502020204030204" pitchFamily="34" charset="0"/>
                <a:cs typeface="Calibri" panose="020F0502020204030204" pitchFamily="34" charset="0"/>
              </a:rPr>
              <a:t>Agenda Item: </a:t>
            </a:r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zh-TW" b="1">
                <a:latin typeface="Calibri" panose="020F0502020204030204" pitchFamily="34" charset="0"/>
                <a:cs typeface="Calibri" panose="020F0502020204030204" pitchFamily="34" charset="0"/>
              </a:rPr>
              <a:t>2.1.1</a:t>
            </a:r>
            <a:endParaRPr lang="en-US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337387D3-A9C4-44CC-9049-38D5934BE842}"/>
              </a:ext>
            </a:extLst>
          </p:cNvPr>
          <p:cNvSpPr txBox="1"/>
          <p:nvPr/>
        </p:nvSpPr>
        <p:spPr>
          <a:xfrm>
            <a:off x="9577969" y="149516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Draft</a:t>
            </a:r>
            <a:r>
              <a:rPr lang="zh-TW" altLang="en-US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TW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R4-21xxxxx</a:t>
            </a:r>
            <a:endParaRPr lang="en-US" b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13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34006A-0C72-4CA1-9B30-A23C2F21C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/>
              <a:t>Key topics to conclude during RAN4 #98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872A8B-FBB3-4764-BB01-B03FA190D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1221"/>
            <a:ext cx="10515600" cy="4692075"/>
          </a:xfrm>
        </p:spPr>
        <p:txBody>
          <a:bodyPr>
            <a:normAutofit/>
          </a:bodyPr>
          <a:lstStyle/>
          <a:p>
            <a:r>
              <a:rPr lang="en-US" altLang="ja-JP"/>
              <a:t>High DL power / low UL power: applicability of the DNF system</a:t>
            </a:r>
          </a:p>
          <a:p>
            <a:r>
              <a:rPr lang="en-US"/>
              <a:t>ETC impact on test system</a:t>
            </a:r>
          </a:p>
          <a:p>
            <a:r>
              <a:rPr lang="en-US"/>
              <a:t>Test time reduction: prioritization of candidate solutions </a:t>
            </a:r>
          </a:p>
          <a:p>
            <a:r>
              <a:rPr lang="en-US" altLang="ja-JP"/>
              <a:t>Check status of TPs</a:t>
            </a:r>
          </a:p>
          <a:p>
            <a:r>
              <a:rPr lang="en-US" altLang="ja-JP"/>
              <a:t>Remaining issues with the TPMI method</a:t>
            </a:r>
          </a:p>
          <a:p>
            <a:r>
              <a:rPr lang="en-US" altLang="ja-JP"/>
              <a:t>Band n262 testability</a:t>
            </a:r>
          </a:p>
        </p:txBody>
      </p:sp>
      <p:sp>
        <p:nvSpPr>
          <p:cNvPr id="7" name="Rectangle 6"/>
          <p:cNvSpPr/>
          <p:nvPr/>
        </p:nvSpPr>
        <p:spPr>
          <a:xfrm>
            <a:off x="-737937" y="497535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Aft>
                <a:spcPts val="900"/>
              </a:spcAft>
              <a:buFont typeface="Symbol" panose="05050102010706020507" pitchFamily="18" charset="2"/>
              <a:buChar char=""/>
            </a:pPr>
            <a:endParaRPr lang="en-US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756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34006A-0C72-4CA1-9B30-A23C2F21C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t">
            <a:normAutofit/>
          </a:bodyPr>
          <a:lstStyle/>
          <a:p>
            <a:r>
              <a:rPr lang="en-US" sz="3200"/>
              <a:t>High DL power / low UL power: applicability of the DNF system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872A8B-FBB3-4764-BB01-B03FA190D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1221"/>
            <a:ext cx="10515600" cy="5225309"/>
          </a:xfrm>
        </p:spPr>
        <p:txBody>
          <a:bodyPr>
            <a:normAutofit fontScale="55000" lnSpcReduction="20000"/>
          </a:bodyPr>
          <a:lstStyle/>
          <a:p>
            <a:r>
              <a:rPr lang="en-US" altLang="ja-JP"/>
              <a:t>Summary of options to conclude the applicability of the DNF system:</a:t>
            </a:r>
          </a:p>
          <a:p>
            <a:pPr lvl="1"/>
            <a:r>
              <a:rPr lang="en-US" altLang="ja-JP" strike="sngStrike"/>
              <a:t>Option 1: With the considered UE models (arrays on a phone size ground plane), figure of merits such as EIRP, TRP, and Spherical Coverage are not influenced dramatically from range length especially if the dynamic beam scenarios is considered</a:t>
            </a:r>
          </a:p>
          <a:p>
            <a:pPr lvl="1"/>
            <a:r>
              <a:rPr lang="en-US" altLang="ja-JP" strike="sngStrike"/>
              <a:t>Option 2: DNF method may be possible for single panel UE (single panel per band) with the antenna panel offset declaration. For multi-panel UE (multi-panel per band), it seems complicated manufacture declaration is needed for path loss compensation </a:t>
            </a:r>
          </a:p>
          <a:p>
            <a:pPr lvl="1"/>
            <a:r>
              <a:rPr lang="en-US" altLang="ja-JP" strike="sngStrike"/>
              <a:t>Option 3: DNF is not suitable for spherical coverage and beam peak searches (for more information, see applicability discussion above). We should instead focus on CFFNF and CFFDNF instead </a:t>
            </a:r>
          </a:p>
          <a:p>
            <a:pPr lvl="1"/>
            <a:r>
              <a:rPr lang="en-US" altLang="ja-JP"/>
              <a:t>Option 4:</a:t>
            </a:r>
          </a:p>
          <a:p>
            <a:pPr lvl="2"/>
            <a:r>
              <a:rPr lang="en-US" altLang="ja-JP">
                <a:solidFill>
                  <a:srgbClr val="FF0000"/>
                </a:solidFill>
              </a:rPr>
              <a:t>Beam peak searches and spherical coverage test cases are not applicable regardless of black-box or </a:t>
            </a:r>
            <a:r>
              <a:rPr lang="en-US" altLang="ja-JP" err="1">
                <a:solidFill>
                  <a:srgbClr val="FF0000"/>
                </a:solidFill>
              </a:rPr>
              <a:t>black&amp;white-box</a:t>
            </a:r>
            <a:r>
              <a:rPr lang="en-US" altLang="ja-JP">
                <a:solidFill>
                  <a:srgbClr val="FF0000"/>
                </a:solidFill>
              </a:rPr>
              <a:t> approach. Performing these tests with the NF measurement probe would require the extensive </a:t>
            </a:r>
            <a:r>
              <a:rPr lang="en-US" altLang="ja-JP" err="1">
                <a:solidFill>
                  <a:srgbClr val="FF0000"/>
                </a:solidFill>
              </a:rPr>
              <a:t>black&amp;white-box</a:t>
            </a:r>
            <a:r>
              <a:rPr lang="en-US" altLang="ja-JP">
                <a:solidFill>
                  <a:srgbClr val="FF0000"/>
                </a:solidFill>
              </a:rPr>
              <a:t> approach which is not deemed a feasible enhancement of the methodology.</a:t>
            </a:r>
          </a:p>
          <a:p>
            <a:pPr lvl="2"/>
            <a:r>
              <a:rPr lang="en-US" altLang="ja-JP"/>
              <a:t>The low UL power/high DL power EIRP/EIS test cases in the known FF BP direction as well as spherical coverage and beam peak search are not applicable to the black box approach.</a:t>
            </a:r>
          </a:p>
          <a:p>
            <a:pPr lvl="2"/>
            <a:r>
              <a:rPr lang="en-US" altLang="ja-JP"/>
              <a:t>The applicability of the low UL power/high DL power EIRP/EIS test cases in the known BP direction and with the </a:t>
            </a:r>
            <a:r>
              <a:rPr lang="en-US" altLang="ja-JP" err="1"/>
              <a:t>black&amp;white-box</a:t>
            </a:r>
            <a:r>
              <a:rPr lang="en-US" altLang="ja-JP"/>
              <a:t> approach is FFS.</a:t>
            </a:r>
          </a:p>
          <a:p>
            <a:pPr lvl="1"/>
            <a:r>
              <a:rPr lang="en-US" altLang="ja-JP"/>
              <a:t>Option 5:</a:t>
            </a:r>
          </a:p>
          <a:p>
            <a:pPr lvl="2"/>
            <a:r>
              <a:rPr lang="en-US" altLang="ja-JP">
                <a:solidFill>
                  <a:srgbClr val="FF0000"/>
                </a:solidFill>
              </a:rPr>
              <a:t>Beam peak searches and spherical coverage test cases are not applicable to black-box. For </a:t>
            </a:r>
            <a:r>
              <a:rPr lang="en-US" altLang="ja-JP" err="1">
                <a:solidFill>
                  <a:srgbClr val="FF0000"/>
                </a:solidFill>
              </a:rPr>
              <a:t>black&amp;white-box</a:t>
            </a:r>
            <a:r>
              <a:rPr lang="en-US" altLang="ja-JP">
                <a:solidFill>
                  <a:srgbClr val="FF0000"/>
                </a:solidFill>
              </a:rPr>
              <a:t> approach, performing these tests with DNF would require the antenna array panel offset to be declared. This could be seen complex in case of multi-panel UE (multi-panel per band)</a:t>
            </a:r>
            <a:r>
              <a:rPr lang="en-US" altLang="ja-JP" strike="sngStrike">
                <a:solidFill>
                  <a:srgbClr val="FF0000"/>
                </a:solidFill>
              </a:rPr>
              <a:t> </a:t>
            </a:r>
          </a:p>
          <a:p>
            <a:pPr lvl="2"/>
            <a:r>
              <a:rPr lang="en-US" altLang="ja-JP"/>
              <a:t>The low UL power/high DL power EIRP/EIS test cases in the known FF BP direction as well as spherical coverage and beam peak search are not applicable to the black box approach.</a:t>
            </a:r>
          </a:p>
          <a:p>
            <a:pPr lvl="2"/>
            <a:r>
              <a:rPr lang="en-US" altLang="ja-JP"/>
              <a:t>The applicability of the low UL power/high DL power EIRP/EIS test cases in the known BP direction and with the </a:t>
            </a:r>
            <a:r>
              <a:rPr lang="en-US" altLang="ja-JP" err="1"/>
              <a:t>black&amp;white-box</a:t>
            </a:r>
            <a:r>
              <a:rPr lang="en-US" altLang="ja-JP"/>
              <a:t> approach is FFS</a:t>
            </a:r>
            <a:r>
              <a:rPr lang="en-US" altLang="ja-JP" smtClean="0"/>
              <a:t>.</a:t>
            </a:r>
          </a:p>
          <a:p>
            <a:pPr lvl="1"/>
            <a:r>
              <a:rPr lang="en-US" altLang="ja-JP" smtClean="0"/>
              <a:t>Option 6:</a:t>
            </a:r>
          </a:p>
          <a:p>
            <a:pPr lvl="2"/>
            <a:r>
              <a:rPr lang="en-US" altLang="ja-JP" smtClean="0"/>
              <a:t>Capture DNF for </a:t>
            </a:r>
            <a:r>
              <a:rPr lang="en-US" altLang="ja-JP">
                <a:solidFill>
                  <a:srgbClr val="FF0000"/>
                </a:solidFill>
              </a:rPr>
              <a:t>Beam peak searches and spherical coverage test cases</a:t>
            </a:r>
            <a:r>
              <a:rPr lang="en-US" altLang="ja-JP" smtClean="0"/>
              <a:t>  in TR, meanwhile such method is not RAN4 recommendation </a:t>
            </a:r>
            <a:endParaRPr lang="en-US" altLang="ja-JP"/>
          </a:p>
          <a:p>
            <a:r>
              <a:rPr lang="en-US" altLang="ja-JP"/>
              <a:t>Proposal:</a:t>
            </a:r>
          </a:p>
          <a:p>
            <a:pPr lvl="1"/>
            <a:r>
              <a:rPr lang="en-US" altLang="ja-JP" strike="sngStrike"/>
              <a:t>Option 4 is agreed with a view toward resolving the FFS by the next </a:t>
            </a:r>
            <a:r>
              <a:rPr lang="en-US" altLang="ja-JP" strike="sngStrike" smtClean="0"/>
              <a:t>meeting</a:t>
            </a:r>
          </a:p>
          <a:p>
            <a:pPr lvl="1"/>
            <a:r>
              <a:rPr lang="en-US" altLang="ja-JP" smtClean="0">
                <a:solidFill>
                  <a:srgbClr val="00B050"/>
                </a:solidFill>
              </a:rPr>
              <a:t>Adopt option 4 as RAN4 conclusion meanwhile capture </a:t>
            </a:r>
            <a:r>
              <a:rPr lang="en-US" altLang="ja-JP">
                <a:solidFill>
                  <a:srgbClr val="00B050"/>
                </a:solidFill>
              </a:rPr>
              <a:t>DNF for Beam peak searches and spherical coverage test cases  </a:t>
            </a:r>
            <a:r>
              <a:rPr lang="en-US" altLang="ja-JP" smtClean="0">
                <a:solidFill>
                  <a:srgbClr val="00B050"/>
                </a:solidFill>
              </a:rPr>
              <a:t>into </a:t>
            </a:r>
            <a:r>
              <a:rPr lang="en-US" altLang="ja-JP">
                <a:solidFill>
                  <a:srgbClr val="00B050"/>
                </a:solidFill>
              </a:rPr>
              <a:t>TR</a:t>
            </a:r>
            <a:r>
              <a:rPr lang="en-US" altLang="ja-JP" smtClean="0">
                <a:solidFill>
                  <a:srgbClr val="00B050"/>
                </a:solidFill>
              </a:rPr>
              <a:t> </a:t>
            </a:r>
            <a:endParaRPr lang="en-US" altLang="ja-JP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737937" y="497535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Aft>
                <a:spcPts val="900"/>
              </a:spcAft>
              <a:buFont typeface="Symbol" panose="05050102010706020507" pitchFamily="18" charset="2"/>
              <a:buChar char=""/>
            </a:pPr>
            <a:endParaRPr lang="en-US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81268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34006A-0C72-4CA1-9B30-A23C2F21C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4000"/>
              <a:t>ETC impact on test system</a:t>
            </a:r>
            <a:endParaRPr kumimoji="1" lang="ja-JP" altLang="en-US" sz="400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872A8B-FBB3-4764-BB01-B03FA190D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1221"/>
            <a:ext cx="10515600" cy="4692075"/>
          </a:xfrm>
        </p:spPr>
        <p:txBody>
          <a:bodyPr>
            <a:normAutofit fontScale="55000" lnSpcReduction="20000"/>
          </a:bodyPr>
          <a:lstStyle/>
          <a:p>
            <a:r>
              <a:rPr lang="en-US" altLang="zh-CN">
                <a:solidFill>
                  <a:srgbClr val="00B050"/>
                </a:solidFill>
              </a:rPr>
              <a:t>EIRP/EIS beam peak searching procedure under ETC:</a:t>
            </a:r>
          </a:p>
          <a:p>
            <a:pPr lvl="1"/>
            <a:r>
              <a:rPr lang="en-US" altLang="zh-CN">
                <a:solidFill>
                  <a:srgbClr val="00B050"/>
                </a:solidFill>
              </a:rPr>
              <a:t>Option 1: perform 3D scan </a:t>
            </a:r>
            <a:endParaRPr lang="en-US" altLang="zh-CN" smtClean="0">
              <a:solidFill>
                <a:srgbClr val="00B050"/>
              </a:solidFill>
            </a:endParaRPr>
          </a:p>
          <a:p>
            <a:pPr lvl="1"/>
            <a:r>
              <a:rPr lang="en-US" altLang="zh-CN" strike="sngStrike" smtClean="0">
                <a:solidFill>
                  <a:srgbClr val="00B050"/>
                </a:solidFill>
              </a:rPr>
              <a:t>Note : option 2 is not roubust enough for UE which with multi-panels </a:t>
            </a:r>
            <a:endParaRPr lang="en-US" altLang="zh-CN" strike="sngStrike">
              <a:solidFill>
                <a:srgbClr val="00B050"/>
              </a:solidFill>
            </a:endParaRPr>
          </a:p>
          <a:p>
            <a:pPr lvl="1"/>
            <a:r>
              <a:rPr lang="en-US" altLang="zh-CN">
                <a:solidFill>
                  <a:srgbClr val="00B050"/>
                </a:solidFill>
              </a:rPr>
              <a:t>Option 2: beam peak search within a certain cone of directions around peak position under NTC (by declaration or NTC peak searching results</a:t>
            </a:r>
            <a:r>
              <a:rPr lang="en-US" altLang="zh-CN" smtClean="0">
                <a:solidFill>
                  <a:srgbClr val="00B05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altLang="zh-CN" strike="sngStrike" smtClean="0">
                <a:solidFill>
                  <a:srgbClr val="00B050"/>
                </a:solidFill>
              </a:rPr>
              <a:t>-&gt; If UE support the  declaration of option 2, then option 2 can apply for such UE; otherwise option 1 will be applied for testing. </a:t>
            </a:r>
          </a:p>
          <a:p>
            <a:pPr marL="457200" lvl="1" indent="0">
              <a:buNone/>
            </a:pPr>
            <a:r>
              <a:rPr lang="en-US" altLang="zh-CN" smtClean="0">
                <a:solidFill>
                  <a:srgbClr val="00B050"/>
                </a:solidFill>
              </a:rPr>
              <a:t>-&gt; By default, option 1 applied; if declaration present from UE vendor, then option 2 applied.</a:t>
            </a:r>
          </a:p>
          <a:p>
            <a:pPr marL="457200" lvl="1" indent="0">
              <a:buNone/>
            </a:pPr>
            <a:endParaRPr lang="en-US" altLang="zh-CN" smtClean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r>
              <a:rPr lang="en-US" altLang="zh-CN" smtClean="0">
                <a:solidFill>
                  <a:srgbClr val="00B050"/>
                </a:solidFill>
              </a:rPr>
              <a:t>Note</a:t>
            </a:r>
            <a:r>
              <a:rPr lang="en-US" altLang="zh-CN">
                <a:solidFill>
                  <a:srgbClr val="00B050"/>
                </a:solidFill>
              </a:rPr>
              <a:t>: option1 is needed </a:t>
            </a:r>
            <a:r>
              <a:rPr lang="en-US" altLang="zh-CN" smtClean="0">
                <a:solidFill>
                  <a:srgbClr val="00B050"/>
                </a:solidFill>
              </a:rPr>
              <a:t>for </a:t>
            </a:r>
            <a:r>
              <a:rPr lang="en-US" altLang="zh-CN">
                <a:solidFill>
                  <a:srgbClr val="00B050"/>
                </a:solidFill>
              </a:rPr>
              <a:t>UE with best antenna pannel switch based on temperature </a:t>
            </a:r>
            <a:r>
              <a:rPr lang="en-US" altLang="zh-CN" smtClean="0">
                <a:solidFill>
                  <a:srgbClr val="00B050"/>
                </a:solidFill>
              </a:rPr>
              <a:t>and/or UE  </a:t>
            </a:r>
            <a:r>
              <a:rPr lang="en-US" altLang="zh-CN">
                <a:solidFill>
                  <a:srgbClr val="00B050"/>
                </a:solidFill>
              </a:rPr>
              <a:t>without </a:t>
            </a:r>
            <a:r>
              <a:rPr lang="en-US" altLang="zh-CN" smtClean="0">
                <a:solidFill>
                  <a:srgbClr val="00B050"/>
                </a:solidFill>
              </a:rPr>
              <a:t>declaration present (Further work on the texts into TR if needed) </a:t>
            </a:r>
            <a:endParaRPr lang="en-US" altLang="zh-CN">
              <a:solidFill>
                <a:srgbClr val="00B050"/>
              </a:solidFill>
            </a:endParaRPr>
          </a:p>
          <a:p>
            <a:pPr marL="457200" lvl="1" indent="0">
              <a:buNone/>
            </a:pPr>
            <a:r>
              <a:rPr lang="en-US" altLang="zh-CN" smtClean="0">
                <a:solidFill>
                  <a:srgbClr val="00B050"/>
                </a:solidFill>
              </a:rPr>
              <a:t> </a:t>
            </a:r>
            <a:endParaRPr lang="en-US" altLang="zh-CN">
              <a:solidFill>
                <a:srgbClr val="00B050"/>
              </a:solidFill>
            </a:endParaRPr>
          </a:p>
          <a:p>
            <a:r>
              <a:rPr lang="en-US" altLang="zh-CN">
                <a:solidFill>
                  <a:srgbClr val="00B050"/>
                </a:solidFill>
              </a:rPr>
              <a:t>RAN4 agrees to define a temperature tolerance for FR2 ETC system. Several aspects need to consider:</a:t>
            </a:r>
          </a:p>
          <a:p>
            <a:pPr lvl="1"/>
            <a:r>
              <a:rPr lang="en-US" altLang="zh-CN">
                <a:solidFill>
                  <a:srgbClr val="00B050"/>
                </a:solidFill>
              </a:rPr>
              <a:t>an accuracy of temperature control by an air conditioner </a:t>
            </a:r>
          </a:p>
          <a:p>
            <a:pPr lvl="1"/>
            <a:r>
              <a:rPr lang="en-US" altLang="zh-CN">
                <a:solidFill>
                  <a:srgbClr val="00B050"/>
                </a:solidFill>
              </a:rPr>
              <a:t>accuracy of a thermocouple to measure a temperature in the ETC enclosure </a:t>
            </a:r>
          </a:p>
          <a:p>
            <a:pPr lvl="1"/>
            <a:r>
              <a:rPr lang="en-US" altLang="zh-CN" strike="sngStrike">
                <a:solidFill>
                  <a:srgbClr val="00B050"/>
                </a:solidFill>
              </a:rPr>
              <a:t>temperature deviation at the center of the QZ</a:t>
            </a:r>
          </a:p>
          <a:p>
            <a:r>
              <a:rPr lang="en-US" altLang="zh-CN">
                <a:solidFill>
                  <a:srgbClr val="00B050"/>
                </a:solidFill>
              </a:rPr>
              <a:t>The value of temperature tolerance is FFS.</a:t>
            </a:r>
          </a:p>
          <a:p>
            <a:pPr lvl="1"/>
            <a:r>
              <a:rPr lang="en-US" altLang="zh-CN">
                <a:solidFill>
                  <a:srgbClr val="00B050"/>
                </a:solidFill>
              </a:rPr>
              <a:t>[+/- 4] degrees Celsius tolerance is the starting </a:t>
            </a:r>
            <a:r>
              <a:rPr lang="en-US" altLang="zh-CN" smtClean="0">
                <a:solidFill>
                  <a:srgbClr val="00B050"/>
                </a:solidFill>
              </a:rPr>
              <a:t>point</a:t>
            </a:r>
          </a:p>
          <a:p>
            <a:pPr lvl="1"/>
            <a:r>
              <a:rPr lang="en-US" altLang="zh-CN" smtClean="0">
                <a:solidFill>
                  <a:srgbClr val="00B050"/>
                </a:solidFill>
              </a:rPr>
              <a:t>Test only can be executed under target temperature within the tolerance</a:t>
            </a:r>
            <a:endParaRPr lang="en-US" altLang="zh-CN">
              <a:solidFill>
                <a:srgbClr val="00B050"/>
              </a:solidFill>
            </a:endParaRPr>
          </a:p>
          <a:p>
            <a:pPr lvl="1"/>
            <a:r>
              <a:rPr lang="en-US" altLang="zh-CN" strike="sngStrike"/>
              <a:t>Test equipment vendors are encouraged to share thermal regulation schemes and anticipated thermal regulation capabilities. Examples:</a:t>
            </a:r>
          </a:p>
          <a:p>
            <a:pPr lvl="2"/>
            <a:r>
              <a:rPr lang="en-US" altLang="zh-CN" strike="sngStrike"/>
              <a:t>How much heat can be extracted at each temperature (W)</a:t>
            </a:r>
          </a:p>
          <a:p>
            <a:pPr lvl="2"/>
            <a:r>
              <a:rPr lang="en-US" altLang="zh-CN" strike="sngStrike"/>
              <a:t>How to ensure heat transfer coefficient of DUT is high enough in all orientations</a:t>
            </a:r>
          </a:p>
          <a:p>
            <a:pPr lvl="2"/>
            <a:r>
              <a:rPr lang="en-US" altLang="zh-CN" strike="sngStrike"/>
              <a:t>Treatment to accommodate non hand-held form </a:t>
            </a:r>
            <a:r>
              <a:rPr lang="en-US" altLang="zh-CN" strike="sngStrike" smtClean="0"/>
              <a:t>factors</a:t>
            </a:r>
          </a:p>
        </p:txBody>
      </p:sp>
      <p:sp>
        <p:nvSpPr>
          <p:cNvPr id="7" name="Rectangle 6"/>
          <p:cNvSpPr/>
          <p:nvPr/>
        </p:nvSpPr>
        <p:spPr>
          <a:xfrm>
            <a:off x="-737937" y="497535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Aft>
                <a:spcPts val="900"/>
              </a:spcAft>
              <a:buFont typeface="Symbol" panose="05050102010706020507" pitchFamily="18" charset="2"/>
              <a:buChar char=""/>
            </a:pPr>
            <a:endParaRPr lang="en-US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84223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34006A-0C72-4CA1-9B30-A23C2F21C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en-US" sz="3200"/>
              <a:t>Test time reduction: prioritization of candidate solutions </a:t>
            </a:r>
            <a:br>
              <a:rPr lang="en-US" sz="3200"/>
            </a:br>
            <a:endParaRPr lang="en-US" sz="320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872A8B-FBB3-4764-BB01-B03FA190D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1221"/>
            <a:ext cx="10515600" cy="4692075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/>
              <a:t>Background</a:t>
            </a:r>
          </a:p>
          <a:p>
            <a:pPr lvl="1"/>
            <a:r>
              <a:rPr lang="en-US" altLang="ja-JP"/>
              <a:t>6 test time reduction options were documented at the outcome of RAN4 #97 [R4-2017597]</a:t>
            </a:r>
          </a:p>
          <a:p>
            <a:pPr lvl="1"/>
            <a:r>
              <a:rPr lang="en-US" altLang="ja-JP"/>
              <a:t>4 new options were proposed in the first round of RAN4 #98 discussions [R4-2103769]</a:t>
            </a:r>
          </a:p>
          <a:p>
            <a:pPr lvl="1"/>
            <a:r>
              <a:rPr lang="en-US" altLang="ja-JP"/>
              <a:t>WF discussions during the second round organized the options as follows:</a:t>
            </a:r>
          </a:p>
          <a:p>
            <a:pPr lvl="2"/>
            <a:r>
              <a:rPr lang="en-US" altLang="ja-JP"/>
              <a:t>1-MG</a:t>
            </a:r>
          </a:p>
          <a:p>
            <a:pPr lvl="2"/>
            <a:r>
              <a:rPr lang="en-US" altLang="ja-JP"/>
              <a:t>2-RSRP</a:t>
            </a:r>
          </a:p>
          <a:p>
            <a:pPr lvl="2"/>
            <a:r>
              <a:rPr lang="en-US" altLang="ja-JP"/>
              <a:t>3-Single </a:t>
            </a:r>
            <a:r>
              <a:rPr lang="en-US" altLang="ja-JP" err="1"/>
              <a:t>Pol</a:t>
            </a:r>
            <a:r>
              <a:rPr lang="en-US" altLang="ja-JP" baseline="-25000" err="1"/>
              <a:t>link</a:t>
            </a:r>
            <a:endParaRPr lang="en-US" altLang="ja-JP"/>
          </a:p>
          <a:p>
            <a:pPr lvl="2"/>
            <a:r>
              <a:rPr lang="en-US" altLang="ja-JP"/>
              <a:t>4-Others</a:t>
            </a:r>
          </a:p>
          <a:p>
            <a:r>
              <a:rPr lang="en-US" altLang="ja-JP">
                <a:solidFill>
                  <a:srgbClr val="00B050"/>
                </a:solidFill>
              </a:rPr>
              <a:t>Proposal:</a:t>
            </a:r>
          </a:p>
          <a:p>
            <a:pPr lvl="1"/>
            <a:r>
              <a:rPr lang="en-US" altLang="ja-JP">
                <a:solidFill>
                  <a:srgbClr val="00B050"/>
                </a:solidFill>
              </a:rPr>
              <a:t>Options 1-MG, 2-RSRP, and 3-Single </a:t>
            </a:r>
            <a:r>
              <a:rPr lang="en-US" altLang="ja-JP" err="1">
                <a:solidFill>
                  <a:srgbClr val="00B050"/>
                </a:solidFill>
              </a:rPr>
              <a:t>Pol</a:t>
            </a:r>
            <a:r>
              <a:rPr lang="en-US" altLang="ja-JP" baseline="-25000" err="1">
                <a:solidFill>
                  <a:srgbClr val="00B050"/>
                </a:solidFill>
              </a:rPr>
              <a:t>link</a:t>
            </a:r>
            <a:r>
              <a:rPr lang="en-US" altLang="ja-JP" baseline="-25000">
                <a:solidFill>
                  <a:srgbClr val="00B050"/>
                </a:solidFill>
              </a:rPr>
              <a:t> </a:t>
            </a:r>
            <a:r>
              <a:rPr lang="en-US" altLang="ja-JP">
                <a:solidFill>
                  <a:srgbClr val="00B050"/>
                </a:solidFill>
              </a:rPr>
              <a:t>are prioritized in the study, and their completion can conclude the test time reduction objective</a:t>
            </a:r>
          </a:p>
          <a:p>
            <a:pPr lvl="1"/>
            <a:r>
              <a:rPr lang="en-US" altLang="ja-JP">
                <a:solidFill>
                  <a:srgbClr val="00B050"/>
                </a:solidFill>
              </a:rPr>
              <a:t>Work on 4-Others, including potential new options, is not precluded</a:t>
            </a:r>
          </a:p>
        </p:txBody>
      </p:sp>
      <p:sp>
        <p:nvSpPr>
          <p:cNvPr id="7" name="Rectangle 6"/>
          <p:cNvSpPr/>
          <p:nvPr/>
        </p:nvSpPr>
        <p:spPr>
          <a:xfrm>
            <a:off x="-737937" y="497535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Aft>
                <a:spcPts val="900"/>
              </a:spcAft>
              <a:buFont typeface="Symbol" panose="05050102010706020507" pitchFamily="18" charset="2"/>
              <a:buChar char=""/>
            </a:pPr>
            <a:endParaRPr lang="en-US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63151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34006A-0C72-4CA1-9B30-A23C2F21C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/>
              <a:t>Check status of TPs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872A8B-FBB3-4764-BB01-B03FA190D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1221"/>
            <a:ext cx="10935984" cy="4692075"/>
          </a:xfrm>
        </p:spPr>
        <p:txBody>
          <a:bodyPr>
            <a:normAutofit/>
          </a:bodyPr>
          <a:lstStyle/>
          <a:p>
            <a:r>
              <a:rPr lang="en-US" altLang="ja-JP"/>
              <a:t>[R4-2103966] Low UL Power/High DL Power Test Cases (Keysight, R&amp;S)</a:t>
            </a:r>
          </a:p>
          <a:p>
            <a:pPr lvl="1"/>
            <a:r>
              <a:rPr lang="en-US" altLang="ja-JP"/>
              <a:t>Trending toward agreeable? Key issues?</a:t>
            </a:r>
          </a:p>
          <a:p>
            <a:r>
              <a:rPr lang="en-US" altLang="ja-JP"/>
              <a:t>[R4-2103967] polarization basis mismatch (vivo)</a:t>
            </a:r>
          </a:p>
          <a:p>
            <a:pPr lvl="1"/>
            <a:r>
              <a:rPr lang="en-US" altLang="ja-JP"/>
              <a:t>Trending toward agreeable? Key issues?</a:t>
            </a:r>
          </a:p>
          <a:p>
            <a:r>
              <a:rPr lang="en-US" altLang="ja-JP"/>
              <a:t>[R4-2103968] TP to TR 38.884 on Inter-band DL CA in FR2 (Anritsu)</a:t>
            </a:r>
          </a:p>
          <a:p>
            <a:pPr lvl="1"/>
            <a:r>
              <a:rPr lang="en-US" altLang="ja-JP"/>
              <a:t>Trending toward agreeable? Key issues?</a:t>
            </a:r>
          </a:p>
        </p:txBody>
      </p:sp>
      <p:sp>
        <p:nvSpPr>
          <p:cNvPr id="7" name="Rectangle 6"/>
          <p:cNvSpPr/>
          <p:nvPr/>
        </p:nvSpPr>
        <p:spPr>
          <a:xfrm>
            <a:off x="-737937" y="497535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Aft>
                <a:spcPts val="900"/>
              </a:spcAft>
              <a:buFont typeface="Symbol" panose="05050102010706020507" pitchFamily="18" charset="2"/>
              <a:buChar char=""/>
            </a:pPr>
            <a:endParaRPr lang="en-US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0794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34006A-0C72-4CA1-9B30-A23C2F21C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/>
              <a:t>Remaining issues with the TPMI method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872A8B-FBB3-4764-BB01-B03FA190D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500" y="1301221"/>
            <a:ext cx="11557000" cy="5646230"/>
          </a:xfrm>
        </p:spPr>
        <p:txBody>
          <a:bodyPr>
            <a:normAutofit fontScale="85000" lnSpcReduction="20000"/>
          </a:bodyPr>
          <a:lstStyle/>
          <a:p>
            <a:r>
              <a:rPr lang="en-GB"/>
              <a:t> Detailed TPMI method enhancement coverage is FFS</a:t>
            </a:r>
          </a:p>
          <a:p>
            <a:pPr lvl="1"/>
            <a:r>
              <a:rPr lang="en-US"/>
              <a:t>if TPMI method is applicable for clause 6.2 of TS38.101-2, then 2 port SRS (</a:t>
            </a:r>
            <a:r>
              <a:rPr lang="en-US" i="1" err="1"/>
              <a:t>nrofSRS</a:t>
            </a:r>
            <a:r>
              <a:rPr lang="en-US" i="1"/>
              <a:t>-Ports</a:t>
            </a:r>
            <a:r>
              <a:rPr lang="en-US"/>
              <a:t> = 2) shall be configured</a:t>
            </a:r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r>
              <a:rPr lang="en-US" altLang="zh-TW"/>
              <a:t>Which TPMI index per test </a:t>
            </a:r>
            <a:r>
              <a:rPr lang="en-US" altLang="zh-TW" err="1"/>
              <a:t>AoA</a:t>
            </a:r>
            <a:r>
              <a:rPr lang="en-US" altLang="zh-TW"/>
              <a:t> shall be sent by TE</a:t>
            </a:r>
            <a:r>
              <a:rPr lang="zh-TW" altLang="en-US"/>
              <a:t> </a:t>
            </a:r>
            <a:r>
              <a:rPr lang="en-US" altLang="zh-TW"/>
              <a:t>is FFS</a:t>
            </a:r>
          </a:p>
          <a:p>
            <a:pPr lvl="1"/>
            <a:r>
              <a:rPr lang="en-US"/>
              <a:t>Option1: Fixed TPMI index</a:t>
            </a:r>
            <a:endParaRPr lang="en-US" strike="sngStrike"/>
          </a:p>
          <a:p>
            <a:pPr lvl="1"/>
            <a:r>
              <a:rPr lang="en-US"/>
              <a:t>Option2: Optimal TPMI index</a:t>
            </a:r>
            <a:r>
              <a:rPr lang="en-GB"/>
              <a:t> </a:t>
            </a:r>
          </a:p>
          <a:p>
            <a:pPr lvl="2"/>
            <a:r>
              <a:rPr lang="en-US" altLang="zh-TW"/>
              <a:t>Option2-A: </a:t>
            </a:r>
            <a:r>
              <a:rPr lang="en-US"/>
              <a:t>TE to configure the UE with SRS resources at each grid point</a:t>
            </a:r>
          </a:p>
          <a:p>
            <a:pPr lvl="2"/>
            <a:r>
              <a:rPr lang="en-US"/>
              <a:t>Option2-B: TE simply try out all TPMIs and choose best one</a:t>
            </a:r>
          </a:p>
          <a:p>
            <a:pPr lvl="1"/>
            <a:r>
              <a:rPr lang="en-US"/>
              <a:t>UE vendors are encouraged to study the </a:t>
            </a:r>
            <a:r>
              <a:rPr lang="en-US" altLang="zh-TW"/>
              <a:t>UE</a:t>
            </a:r>
            <a:r>
              <a:rPr lang="zh-TW" altLang="en-US"/>
              <a:t> </a:t>
            </a:r>
            <a:r>
              <a:rPr lang="en-US" altLang="zh-TW"/>
              <a:t>EIRP</a:t>
            </a:r>
            <a:r>
              <a:rPr lang="zh-TW" altLang="en-US"/>
              <a:t> </a:t>
            </a:r>
            <a:r>
              <a:rPr lang="en-US"/>
              <a:t>performance delta between Option1 and Option2</a:t>
            </a:r>
            <a:endParaRPr lang="en-US" altLang="zh-TW"/>
          </a:p>
          <a:p>
            <a:pPr lvl="1"/>
            <a:r>
              <a:rPr lang="en-US" altLang="zh-TW"/>
              <a:t>TE</a:t>
            </a:r>
            <a:r>
              <a:rPr lang="zh-TW" altLang="en-US"/>
              <a:t> </a:t>
            </a:r>
            <a:r>
              <a:rPr lang="en-US" altLang="zh-TW"/>
              <a:t>vendors are encouraged to study the feasibility/pros/cons of Option2-A/B</a:t>
            </a:r>
            <a:r>
              <a:rPr lang="zh-TW" altLang="en-US"/>
              <a:t> </a:t>
            </a:r>
            <a:r>
              <a:rPr lang="en-US" altLang="zh-TW"/>
              <a:t>compared to Option1</a:t>
            </a:r>
            <a:endParaRPr lang="en-GB"/>
          </a:p>
          <a:p>
            <a:endParaRPr lang="en-US" altLang="ja-JP"/>
          </a:p>
        </p:txBody>
      </p:sp>
      <p:sp>
        <p:nvSpPr>
          <p:cNvPr id="7" name="Rectangle 6"/>
          <p:cNvSpPr/>
          <p:nvPr/>
        </p:nvSpPr>
        <p:spPr>
          <a:xfrm>
            <a:off x="-737937" y="497535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Aft>
                <a:spcPts val="900"/>
              </a:spcAft>
              <a:buFont typeface="Symbol" panose="05050102010706020507" pitchFamily="18" charset="2"/>
              <a:buChar char=""/>
            </a:pPr>
            <a:endParaRPr lang="en-US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83676" y="2167313"/>
          <a:ext cx="10363600" cy="241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1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7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4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43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TPMI</a:t>
                      </a:r>
                      <a:r>
                        <a:rPr lang="zh-TW" altLang="en-US" sz="18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TW" sz="18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method </a:t>
                      </a:r>
                      <a:br>
                        <a:rPr lang="en-US" altLang="zh-TW" sz="18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altLang="zh-TW" sz="18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enhancement coverage</a:t>
                      </a:r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18000" marB="18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clause 6.2 of TS38.101-2</a:t>
                      </a:r>
                      <a:br>
                        <a:rPr lang="en-US" sz="18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kumimoji="1" lang="en-GB" sz="18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Transmitter power</a:t>
                      </a:r>
                      <a:r>
                        <a:rPr lang="en-US" sz="18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18000" marB="18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Clause 6.1, 6.3 to 6.6 </a:t>
                      </a:r>
                      <a:r>
                        <a:rPr kumimoji="1" lang="en-US" altLang="zh-TW" sz="18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of TS38.101-2</a:t>
                      </a:r>
                      <a:br>
                        <a:rPr kumimoji="1" lang="en-US" altLang="zh-TW" sz="18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en-US" sz="18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(other </a:t>
                      </a:r>
                      <a:r>
                        <a:rPr kumimoji="1" lang="en-GB" sz="18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Transmitter characteristics</a:t>
                      </a:r>
                      <a:r>
                        <a:rPr lang="en-US" sz="18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18000" marB="18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Rel-15 </a:t>
                      </a:r>
                      <a:r>
                        <a:rPr lang="en-US" sz="1800" err="1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non</a:t>
                      </a:r>
                      <a:r>
                        <a:rPr lang="en-US" altLang="zh-TW" sz="1800" err="1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C</a:t>
                      </a:r>
                      <a:r>
                        <a:rPr lang="en-US" sz="1800" err="1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oherent</a:t>
                      </a:r>
                      <a:r>
                        <a:rPr lang="en-US" sz="1800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U</a:t>
                      </a:r>
                      <a:r>
                        <a:rPr lang="en-US" altLang="zh-TW" sz="1800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Es</a:t>
                      </a:r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18000" marB="18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</a:p>
                  </a:txBody>
                  <a:tcPr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</a:p>
                  </a:txBody>
                  <a:tcPr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Rel-15 coherent U</a:t>
                      </a:r>
                      <a:r>
                        <a:rPr lang="en-US" altLang="zh-TW" sz="1800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Es</a:t>
                      </a:r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18000" marB="18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[Yes]</a:t>
                      </a:r>
                    </a:p>
                  </a:txBody>
                  <a:tcPr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[Yes]</a:t>
                      </a:r>
                    </a:p>
                  </a:txBody>
                  <a:tcPr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Rel-16 </a:t>
                      </a:r>
                      <a:r>
                        <a:rPr lang="en-US" sz="1800" err="1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non</a:t>
                      </a:r>
                      <a:r>
                        <a:rPr lang="en-US" altLang="zh-TW" sz="1800" err="1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C</a:t>
                      </a:r>
                      <a:r>
                        <a:rPr lang="en-US" sz="1800" err="1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oherent</a:t>
                      </a:r>
                      <a:r>
                        <a:rPr lang="en-US" sz="1800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U</a:t>
                      </a:r>
                      <a:r>
                        <a:rPr lang="en-US" altLang="zh-TW" sz="1800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Es</a:t>
                      </a:r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18000" marB="18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</a:p>
                  </a:txBody>
                  <a:tcPr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</a:p>
                  </a:txBody>
                  <a:tcPr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Rel-16 coherent U</a:t>
                      </a:r>
                      <a:r>
                        <a:rPr lang="en-US" altLang="zh-TW" sz="1800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Es</a:t>
                      </a:r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18000" marB="18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[Yes]</a:t>
                      </a:r>
                    </a:p>
                  </a:txBody>
                  <a:tcPr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[Yes]</a:t>
                      </a:r>
                    </a:p>
                  </a:txBody>
                  <a:tcPr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3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Rel-16 </a:t>
                      </a:r>
                      <a:r>
                        <a:rPr lang="en-US" sz="1800" err="1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nonCoherent</a:t>
                      </a:r>
                      <a:r>
                        <a:rPr lang="en-US" sz="1800"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UEs which support uplink full power transmission</a:t>
                      </a:r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18000" marB="18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[Yes]</a:t>
                      </a:r>
                    </a:p>
                  </a:txBody>
                  <a:tcPr marT="18000" marB="1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[Yes]</a:t>
                      </a:r>
                    </a:p>
                  </a:txBody>
                  <a:tcPr marT="18000" marB="1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DE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4311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34006A-0C72-4CA1-9B30-A23C2F21C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/>
              <a:t>Band n262 testability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872A8B-FBB3-4764-BB01-B03FA190D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1221"/>
            <a:ext cx="10515600" cy="4692075"/>
          </a:xfrm>
        </p:spPr>
        <p:txBody>
          <a:bodyPr>
            <a:normAutofit/>
          </a:bodyPr>
          <a:lstStyle/>
          <a:p>
            <a:r>
              <a:rPr lang="en-US" altLang="ja-JP"/>
              <a:t>Quality of quiet zone MU at 49 GHz</a:t>
            </a:r>
          </a:p>
          <a:p>
            <a:pPr lvl="1"/>
            <a:r>
              <a:rPr lang="en-US" altLang="ja-JP"/>
              <a:t>Option 1: The </a:t>
            </a:r>
            <a:r>
              <a:rPr lang="en-US" altLang="ja-JP" err="1"/>
              <a:t>QoQZ</a:t>
            </a:r>
            <a:r>
              <a:rPr lang="en-US" altLang="ja-JP"/>
              <a:t> MUs at 49 GHz are within the example MU value defined in </a:t>
            </a:r>
            <a:r>
              <a:rPr lang="en-US" altLang="ja-JP" smtClean="0"/>
              <a:t>RAN5 </a:t>
            </a:r>
            <a:endParaRPr lang="en-US" altLang="ja-JP"/>
          </a:p>
          <a:p>
            <a:pPr lvl="2"/>
            <a:r>
              <a:rPr lang="en-US" altLang="ja-JP"/>
              <a:t>No increase in QoQZ MU </a:t>
            </a:r>
            <a:r>
              <a:rPr lang="en-US" altLang="ja-JP" smtClean="0"/>
              <a:t>is expected  </a:t>
            </a:r>
            <a:r>
              <a:rPr lang="en-US" altLang="ja-JP" strike="sngStrike"/>
              <a:t>necessary</a:t>
            </a:r>
            <a:r>
              <a:rPr lang="en-US" altLang="ja-JP"/>
              <a:t> for 49 </a:t>
            </a:r>
            <a:r>
              <a:rPr lang="en-US" altLang="ja-JP" smtClean="0"/>
              <a:t>GHz </a:t>
            </a:r>
            <a:endParaRPr lang="en-US" altLang="ja-JP"/>
          </a:p>
          <a:p>
            <a:pPr lvl="1"/>
            <a:r>
              <a:rPr lang="en-US" altLang="ja-JP"/>
              <a:t>Option 2: Make the following changes to the “Multiple antenna” MU element:</a:t>
            </a:r>
          </a:p>
          <a:p>
            <a:pPr lvl="2"/>
            <a:r>
              <a:rPr lang="en-US" altLang="ja-JP"/>
              <a:t>MU element description</a:t>
            </a:r>
          </a:p>
          <a:p>
            <a:pPr lvl="2"/>
            <a:r>
              <a:rPr lang="en-US" altLang="ja-JP"/>
              <a:t>The applicability</a:t>
            </a:r>
          </a:p>
          <a:p>
            <a:pPr lvl="2"/>
            <a:r>
              <a:rPr lang="en-US" altLang="ja-JP"/>
              <a:t>Potentially the MU element sample value</a:t>
            </a:r>
          </a:p>
          <a:p>
            <a:r>
              <a:rPr lang="en-US" altLang="ja-JP"/>
              <a:t>Proposal:</a:t>
            </a:r>
          </a:p>
          <a:p>
            <a:pPr lvl="1"/>
            <a:r>
              <a:rPr lang="en-US" altLang="ja-JP"/>
              <a:t>The two options are not mutually exclusive and can be </a:t>
            </a:r>
            <a:r>
              <a:rPr lang="en-US" altLang="ja-JP" smtClean="0"/>
              <a:t>agreed</a:t>
            </a:r>
            <a:br>
              <a:rPr lang="en-US" altLang="ja-JP" smtClean="0"/>
            </a:br>
            <a:r>
              <a:rPr lang="en-US" altLang="ja-JP" smtClean="0">
                <a:solidFill>
                  <a:srgbClr val="FFC000"/>
                </a:solidFill>
              </a:rPr>
              <a:t>Companeis are encouraged to bring analysis for band n262 testability. </a:t>
            </a:r>
          </a:p>
        </p:txBody>
      </p:sp>
    </p:spTree>
    <p:extLst>
      <p:ext uri="{BB962C8B-B14F-4D97-AF65-F5344CB8AC3E}">
        <p14:creationId xmlns:p14="http://schemas.microsoft.com/office/powerpoint/2010/main" val="42675911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4800</TotalTime>
  <Words>1439</Words>
  <Application>Microsoft Office PowerPoint</Application>
  <PresentationFormat>宽屏</PresentationFormat>
  <Paragraphs>135</Paragraphs>
  <Slides>8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新細明體</vt:lpstr>
      <vt:lpstr>游ゴシック</vt:lpstr>
      <vt:lpstr>游ゴシック Light</vt:lpstr>
      <vt:lpstr>等线</vt:lpstr>
      <vt:lpstr>SimSun</vt:lpstr>
      <vt:lpstr>Arial</vt:lpstr>
      <vt:lpstr>Calibri</vt:lpstr>
      <vt:lpstr>Symbol</vt:lpstr>
      <vt:lpstr>Times New Roman</vt:lpstr>
      <vt:lpstr>Office テーマ</vt:lpstr>
      <vt:lpstr>GTW topics for the study on enhanced test methods for FR2</vt:lpstr>
      <vt:lpstr>Key topics to conclude during RAN4 #98</vt:lpstr>
      <vt:lpstr>High DL power / low UL power: applicability of the DNF system</vt:lpstr>
      <vt:lpstr>ETC impact on test system</vt:lpstr>
      <vt:lpstr>Test time reduction: prioritization of candidate solutions  </vt:lpstr>
      <vt:lpstr>Check status of TPs</vt:lpstr>
      <vt:lpstr>Remaining issues with the TPMI method</vt:lpstr>
      <vt:lpstr>Band n262 testability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[97e][127]FR2 FWA GTW (Nov. 4)</dc:title>
  <dc:creator>無線 規格</dc:creator>
  <cp:lastModifiedBy>RAN4#98e</cp:lastModifiedBy>
  <cp:revision>140</cp:revision>
  <dcterms:created xsi:type="dcterms:W3CDTF">2020-11-04T06:34:52Z</dcterms:created>
  <dcterms:modified xsi:type="dcterms:W3CDTF">2021-02-03T16:27:33Z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C:\Users\Administrator\AppData\Local\Microsoft\Windows\INetCache\Content.Outlook\5TKJ7HQD\FR2_enhTestMethods topics r2.pptx</vt:lpwstr>
  </property>
</Properties>
</file>