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6" r:id="rId5"/>
    <p:sldId id="267" r:id="rId6"/>
    <p:sldId id="265" r:id="rId7"/>
    <p:sldId id="258" r:id="rId8"/>
    <p:sldId id="269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85952" autoAdjust="0"/>
  </p:normalViewPr>
  <p:slideViewPr>
    <p:cSldViewPr snapToGrid="0">
      <p:cViewPr varScale="1">
        <p:scale>
          <a:sx n="112" d="100"/>
          <a:sy n="112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938124CB-F299-4EA5-A391-E3FBBFBABA19}"/>
    <pc:docChg chg="undo custSel modSld">
      <pc:chgData name="Sumant Iyer" userId="913335bb-3b58-4b6e-abaa-4eed84b2043c" providerId="ADAL" clId="{938124CB-F299-4EA5-A391-E3FBBFBABA19}" dt="2021-02-01T16:48:10.655" v="917" actId="20577"/>
      <pc:docMkLst>
        <pc:docMk/>
      </pc:docMkLst>
      <pc:sldChg chg="modSp mod modNotesTx">
        <pc:chgData name="Sumant Iyer" userId="913335bb-3b58-4b6e-abaa-4eed84b2043c" providerId="ADAL" clId="{938124CB-F299-4EA5-A391-E3FBBFBABA19}" dt="2021-02-01T16:15:00.874" v="343" actId="20577"/>
        <pc:sldMkLst>
          <pc:docMk/>
          <pc:sldMk cId="268256102" sldId="258"/>
        </pc:sldMkLst>
        <pc:spChg chg="mod">
          <ac:chgData name="Sumant Iyer" userId="913335bb-3b58-4b6e-abaa-4eed84b2043c" providerId="ADAL" clId="{938124CB-F299-4EA5-A391-E3FBBFBABA19}" dt="2021-02-01T16:11:13.970" v="1" actId="207"/>
          <ac:spMkLst>
            <pc:docMk/>
            <pc:sldMk cId="268256102" sldId="258"/>
            <ac:spMk id="3" creationId="{95872A8B-FBB3-4764-BB01-B03FA190DF4A}"/>
          </ac:spMkLst>
        </pc:spChg>
      </pc:sldChg>
      <pc:sldChg chg="modSp mod modNotesTx">
        <pc:chgData name="Sumant Iyer" userId="913335bb-3b58-4b6e-abaa-4eed84b2043c" providerId="ADAL" clId="{938124CB-F299-4EA5-A391-E3FBBFBABA19}" dt="2021-02-01T16:48:10.655" v="917" actId="20577"/>
        <pc:sldMkLst>
          <pc:docMk/>
          <pc:sldMk cId="2333820563" sldId="260"/>
        </pc:sldMkLst>
        <pc:spChg chg="mod">
          <ac:chgData name="Sumant Iyer" userId="913335bb-3b58-4b6e-abaa-4eed84b2043c" providerId="ADAL" clId="{938124CB-F299-4EA5-A391-E3FBBFBABA19}" dt="2021-02-01T16:48:10.655" v="917" actId="20577"/>
          <ac:spMkLst>
            <pc:docMk/>
            <pc:sldMk cId="2333820563" sldId="260"/>
            <ac:spMk id="3" creationId="{95872A8B-FBB3-4764-BB01-B03FA190D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CD66-0BB1-479E-B3A6-317F33F6BC82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D8C2C-B190-48CE-9ACC-5550FD6E6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GTW topics for the study on enhanced test methods for FR2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kumimoji="1" lang="en-US" altLang="zh-TW" sz="32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111139" y="149516"/>
            <a:ext cx="6407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3GPP TSG-RAN WG4 Meeting #98-e</a:t>
            </a:r>
          </a:p>
          <a:p>
            <a:pPr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Electronic Meeting, 25 January – 5 February, 2021</a:t>
            </a:r>
          </a:p>
          <a:p>
            <a:pPr>
              <a:spcAft>
                <a:spcPts val="600"/>
              </a:spcAft>
            </a:pPr>
            <a:r>
              <a:rPr lang="en-US" altLang="zh-TW" b="1" dirty="0">
                <a:latin typeface="Calibri" panose="020F0502020204030204" pitchFamily="34" charset="0"/>
                <a:cs typeface="Calibri" panose="020F0502020204030204" pitchFamily="34" charset="0"/>
              </a:rPr>
              <a:t>Agenda Item: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zh-TW" b="1" dirty="0">
                <a:latin typeface="Calibri" panose="020F0502020204030204" pitchFamily="34" charset="0"/>
                <a:cs typeface="Calibri" panose="020F0502020204030204" pitchFamily="34" charset="0"/>
              </a:rPr>
              <a:t>2.1.1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577969" y="149516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</a:t>
            </a:r>
            <a:r>
              <a:rPr lang="zh-TW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R4-21xxxxx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Key topics to conclude during RAN4 #98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/>
          </a:bodyPr>
          <a:lstStyle/>
          <a:p>
            <a:r>
              <a:rPr lang="en-US" altLang="ja-JP" dirty="0"/>
              <a:t>High DL power / low UL power: applicability of the DNF system</a:t>
            </a:r>
          </a:p>
          <a:p>
            <a:r>
              <a:rPr lang="en-US" dirty="0"/>
              <a:t>ETC impact on test system</a:t>
            </a:r>
          </a:p>
          <a:p>
            <a:r>
              <a:rPr lang="en-US" dirty="0"/>
              <a:t>Test time reduction: prioritization of candidate solutions </a:t>
            </a:r>
          </a:p>
          <a:p>
            <a:r>
              <a:rPr lang="en-US" altLang="ja-JP" dirty="0"/>
              <a:t>Check status of TPs</a:t>
            </a:r>
          </a:p>
          <a:p>
            <a:r>
              <a:rPr lang="en-US" altLang="ja-JP" dirty="0"/>
              <a:t>Remaining issues with the TPMI method</a:t>
            </a:r>
          </a:p>
          <a:p>
            <a:r>
              <a:rPr lang="en-US" altLang="ja-JP" dirty="0"/>
              <a:t>Band n262 testability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756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3200" dirty="0"/>
              <a:t>High DL power / low UL power: applicability of the DNF system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5225309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/>
              <a:t>Summary of options to conclude the applicability of the DNF system:</a:t>
            </a:r>
          </a:p>
          <a:p>
            <a:pPr lvl="1"/>
            <a:r>
              <a:rPr lang="en-US" altLang="ja-JP" dirty="0"/>
              <a:t>Option 1: With the considered UE models (arrays on a phone size ground plane), figure of merits such as EIRP, TRP, and Spherical Coverage are not influenced dramatically from range length especially if the dynamic beam scenarios is considered</a:t>
            </a:r>
          </a:p>
          <a:p>
            <a:pPr lvl="1"/>
            <a:r>
              <a:rPr lang="en-US" altLang="ja-JP" dirty="0"/>
              <a:t>Option 2: DNF method may be possible for single panel UE (single panel per band) with the antenna panel offset declaration. For multi-panel UE (multi-panel per band), it seems complicated manufacture declaration is needed for path loss compensation </a:t>
            </a:r>
          </a:p>
          <a:p>
            <a:pPr lvl="1"/>
            <a:r>
              <a:rPr lang="en-US" altLang="ja-JP" dirty="0"/>
              <a:t>Option 3: DNF is not suitable for spherical coverage and beam peak searches (for more information, see applicability discussion above). We should instead focus on CFFNF and CFFDNF instead </a:t>
            </a:r>
          </a:p>
          <a:p>
            <a:pPr lvl="1"/>
            <a:r>
              <a:rPr lang="en-US" altLang="ja-JP" dirty="0"/>
              <a:t>Option 4:</a:t>
            </a:r>
          </a:p>
          <a:p>
            <a:pPr lvl="2"/>
            <a:r>
              <a:rPr lang="en-US" altLang="ja-JP" dirty="0">
                <a:solidFill>
                  <a:srgbClr val="FF0000"/>
                </a:solidFill>
              </a:rPr>
              <a:t>Beam peak searches and spherical coverage test cases are not applicable regardless of black-box or </a:t>
            </a:r>
            <a:r>
              <a:rPr lang="en-US" altLang="ja-JP" dirty="0" err="1">
                <a:solidFill>
                  <a:srgbClr val="FF0000"/>
                </a:solidFill>
              </a:rPr>
              <a:t>black&amp;white-box</a:t>
            </a:r>
            <a:r>
              <a:rPr lang="en-US" altLang="ja-JP" dirty="0">
                <a:solidFill>
                  <a:srgbClr val="FF0000"/>
                </a:solidFill>
              </a:rPr>
              <a:t> approach. Performing these tests with the NF measurement probe would require the extensive </a:t>
            </a:r>
            <a:r>
              <a:rPr lang="en-US" altLang="ja-JP" dirty="0" err="1">
                <a:solidFill>
                  <a:srgbClr val="FF0000"/>
                </a:solidFill>
              </a:rPr>
              <a:t>black&amp;white-box</a:t>
            </a:r>
            <a:r>
              <a:rPr lang="en-US" altLang="ja-JP" dirty="0">
                <a:solidFill>
                  <a:srgbClr val="FF0000"/>
                </a:solidFill>
              </a:rPr>
              <a:t> approach which is not deemed a feasible enhancement of the methodology.</a:t>
            </a:r>
          </a:p>
          <a:p>
            <a:pPr lvl="2"/>
            <a:r>
              <a:rPr lang="en-US" altLang="ja-JP" dirty="0"/>
              <a:t>The low UL power/high DL power EIRP/EIS test cases in the known FF BP direction as well as spherical coverage and beam peak search are not applicable to the black box approach.</a:t>
            </a:r>
          </a:p>
          <a:p>
            <a:pPr lvl="2"/>
            <a:r>
              <a:rPr lang="en-US" altLang="ja-JP" dirty="0"/>
              <a:t>The applicability of the low UL power/high DL power EIRP/EIS test cases in the known BP direction and with the </a:t>
            </a:r>
            <a:r>
              <a:rPr lang="en-US" altLang="ja-JP" dirty="0" err="1"/>
              <a:t>black&amp;white-box</a:t>
            </a:r>
            <a:r>
              <a:rPr lang="en-US" altLang="ja-JP" dirty="0"/>
              <a:t> approach is FFS.</a:t>
            </a:r>
          </a:p>
          <a:p>
            <a:pPr lvl="1"/>
            <a:r>
              <a:rPr lang="en-US" altLang="ja-JP" dirty="0"/>
              <a:t>Option 5:</a:t>
            </a:r>
          </a:p>
          <a:p>
            <a:pPr lvl="2"/>
            <a:r>
              <a:rPr lang="en-US" altLang="ja-JP" dirty="0">
                <a:solidFill>
                  <a:srgbClr val="FF0000"/>
                </a:solidFill>
              </a:rPr>
              <a:t>Beam peak searches and spherical coverage test cases are not applicable to black-box. For </a:t>
            </a:r>
            <a:r>
              <a:rPr lang="en-US" altLang="ja-JP" dirty="0" err="1">
                <a:solidFill>
                  <a:srgbClr val="FF0000"/>
                </a:solidFill>
              </a:rPr>
              <a:t>black&amp;white-box</a:t>
            </a:r>
            <a:r>
              <a:rPr lang="en-US" altLang="ja-JP" dirty="0">
                <a:solidFill>
                  <a:srgbClr val="FF0000"/>
                </a:solidFill>
              </a:rPr>
              <a:t> approach, performing these tests with DNF would require the antenna array panel offset to be declared. This could be seen complex in case of multi-panel UE (multi-panel per band)</a:t>
            </a:r>
            <a:r>
              <a:rPr lang="en-US" altLang="ja-JP" strike="sngStrike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ja-JP" dirty="0"/>
              <a:t>The low UL power/high DL power EIRP/EIS test cases in the known FF BP direction as well as spherical coverage and beam peak search are not applicable to the black box approach.</a:t>
            </a:r>
          </a:p>
          <a:p>
            <a:pPr lvl="2"/>
            <a:r>
              <a:rPr lang="en-US" altLang="ja-JP" dirty="0"/>
              <a:t>The applicability of the low UL power/high DL power EIRP/EIS test cases in the known BP direction and with the </a:t>
            </a:r>
            <a:r>
              <a:rPr lang="en-US" altLang="ja-JP" dirty="0" err="1"/>
              <a:t>black&amp;white-box</a:t>
            </a:r>
            <a:r>
              <a:rPr lang="en-US" altLang="ja-JP" dirty="0"/>
              <a:t> approach is FFS.</a:t>
            </a:r>
          </a:p>
          <a:p>
            <a:r>
              <a:rPr lang="en-US" altLang="ja-JP" dirty="0"/>
              <a:t>Proposal:</a:t>
            </a:r>
          </a:p>
          <a:p>
            <a:pPr lvl="1"/>
            <a:r>
              <a:rPr lang="en-US" altLang="ja-JP" dirty="0"/>
              <a:t>Option 4 is agreed with a view toward resolving the FFS by the next meeting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2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dirty="0"/>
              <a:t>ETC impact on test system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EIRP/EIS beam peak searching procedure under ETC:</a:t>
            </a:r>
          </a:p>
          <a:p>
            <a:pPr lvl="1"/>
            <a:r>
              <a:rPr lang="en-US" altLang="zh-CN" dirty="0"/>
              <a:t>Option 1: perform 3D scan </a:t>
            </a:r>
          </a:p>
          <a:p>
            <a:pPr lvl="1"/>
            <a:r>
              <a:rPr lang="en-US" altLang="zh-CN" dirty="0"/>
              <a:t>Option 2: beam peak search within a certain cone of directions around peak position under NTC (by declaration or NTC peak searching results)</a:t>
            </a:r>
          </a:p>
          <a:p>
            <a:r>
              <a:rPr lang="en-US" altLang="zh-CN" dirty="0"/>
              <a:t>RAN4 agrees to define a temperature tolerance for FR2 ETC system. Several aspects need to consider:</a:t>
            </a:r>
          </a:p>
          <a:p>
            <a:pPr lvl="1"/>
            <a:r>
              <a:rPr lang="en-US" altLang="zh-CN" dirty="0"/>
              <a:t>an accuracy of temperature control by an air conditioner </a:t>
            </a:r>
          </a:p>
          <a:p>
            <a:pPr lvl="1"/>
            <a:r>
              <a:rPr lang="en-US" altLang="zh-CN" dirty="0"/>
              <a:t>accuracy of a thermocouple to measure a temperature in the ETC enclosure </a:t>
            </a:r>
          </a:p>
          <a:p>
            <a:pPr lvl="1"/>
            <a:r>
              <a:rPr lang="en-US" altLang="zh-CN" dirty="0"/>
              <a:t>temperature deviation at the center of the QZ</a:t>
            </a:r>
          </a:p>
          <a:p>
            <a:r>
              <a:rPr lang="en-US" altLang="zh-CN" dirty="0"/>
              <a:t>The value of temperature tolerance is FFS.</a:t>
            </a:r>
          </a:p>
          <a:p>
            <a:pPr lvl="1"/>
            <a:r>
              <a:rPr lang="en-US" altLang="zh-CN" dirty="0"/>
              <a:t>[+/- 4] degrees Celsius tolerance is the starting point</a:t>
            </a:r>
          </a:p>
          <a:p>
            <a:pPr lvl="1"/>
            <a:r>
              <a:rPr lang="en-US" altLang="zh-CN" dirty="0"/>
              <a:t>Test equipment vendors are encouraged to share thermal regulation schemes and anticipated thermal regulation capabilities. Examples:</a:t>
            </a:r>
          </a:p>
          <a:p>
            <a:pPr lvl="2"/>
            <a:r>
              <a:rPr lang="en-US" altLang="zh-CN" dirty="0"/>
              <a:t>How much heat can be extracted at each temperature (W)</a:t>
            </a:r>
          </a:p>
          <a:p>
            <a:pPr lvl="2"/>
            <a:r>
              <a:rPr lang="en-US" altLang="zh-CN" dirty="0"/>
              <a:t>How to ensure heat transfer coefficient of DUT is high enough in all orientations</a:t>
            </a:r>
          </a:p>
          <a:p>
            <a:pPr lvl="2"/>
            <a:r>
              <a:rPr lang="en-US" altLang="zh-CN" dirty="0"/>
              <a:t>Treatment to accommodate non hand-held form factors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422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3200" dirty="0"/>
              <a:t>Test time reduction: prioritization of candidate solutions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Background</a:t>
            </a:r>
          </a:p>
          <a:p>
            <a:pPr lvl="1"/>
            <a:r>
              <a:rPr lang="en-US" altLang="ja-JP" dirty="0"/>
              <a:t>6 test time reduction options were documented at the outcome of RAN4 #97 [R4-2017597]</a:t>
            </a:r>
          </a:p>
          <a:p>
            <a:pPr lvl="1"/>
            <a:r>
              <a:rPr lang="en-US" altLang="ja-JP" dirty="0"/>
              <a:t>4 new options were proposed in the first round of RAN4 #98 discussions [R4-2103769]</a:t>
            </a:r>
          </a:p>
          <a:p>
            <a:pPr lvl="1"/>
            <a:r>
              <a:rPr lang="en-US" altLang="ja-JP" dirty="0"/>
              <a:t>WF discussions during the second round organized the options as follows:</a:t>
            </a:r>
          </a:p>
          <a:p>
            <a:pPr lvl="2"/>
            <a:r>
              <a:rPr lang="en-US" altLang="ja-JP" dirty="0"/>
              <a:t>1-MG</a:t>
            </a:r>
          </a:p>
          <a:p>
            <a:pPr lvl="2"/>
            <a:r>
              <a:rPr lang="en-US" altLang="ja-JP" dirty="0"/>
              <a:t>2-RSRP</a:t>
            </a:r>
          </a:p>
          <a:p>
            <a:pPr lvl="2"/>
            <a:r>
              <a:rPr lang="en-US" altLang="ja-JP" dirty="0"/>
              <a:t>3-Single </a:t>
            </a:r>
            <a:r>
              <a:rPr lang="en-US" altLang="ja-JP" dirty="0" err="1"/>
              <a:t>Pol</a:t>
            </a:r>
            <a:r>
              <a:rPr lang="en-US" altLang="ja-JP" baseline="-25000" dirty="0" err="1"/>
              <a:t>link</a:t>
            </a:r>
            <a:endParaRPr lang="en-US" altLang="ja-JP" dirty="0"/>
          </a:p>
          <a:p>
            <a:pPr lvl="2"/>
            <a:r>
              <a:rPr lang="en-US" altLang="ja-JP" dirty="0"/>
              <a:t>4-Others</a:t>
            </a:r>
          </a:p>
          <a:p>
            <a:r>
              <a:rPr lang="en-US" altLang="ja-JP" dirty="0"/>
              <a:t>Proposal:</a:t>
            </a:r>
          </a:p>
          <a:p>
            <a:pPr lvl="1"/>
            <a:r>
              <a:rPr lang="en-US" altLang="ja-JP" dirty="0"/>
              <a:t>Options 1-MG, 2-RSRP, and 3-Single </a:t>
            </a:r>
            <a:r>
              <a:rPr lang="en-US" altLang="ja-JP" dirty="0" err="1"/>
              <a:t>Pol</a:t>
            </a:r>
            <a:r>
              <a:rPr lang="en-US" altLang="ja-JP" baseline="-25000" dirty="0" err="1"/>
              <a:t>link</a:t>
            </a:r>
            <a:r>
              <a:rPr lang="en-US" altLang="ja-JP" baseline="-25000" dirty="0"/>
              <a:t> </a:t>
            </a:r>
            <a:r>
              <a:rPr lang="en-US" altLang="ja-JP" dirty="0"/>
              <a:t>are prioritized in the study, and their completion can conclude the test time reduction objective</a:t>
            </a:r>
          </a:p>
          <a:p>
            <a:pPr lvl="1"/>
            <a:r>
              <a:rPr lang="en-US" altLang="ja-JP" dirty="0"/>
              <a:t>Work on 4-Others, including potential new options, is not precluded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315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Check status of TPs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935984" cy="4692075"/>
          </a:xfrm>
        </p:spPr>
        <p:txBody>
          <a:bodyPr>
            <a:normAutofit/>
          </a:bodyPr>
          <a:lstStyle/>
          <a:p>
            <a:r>
              <a:rPr lang="en-US" altLang="ja-JP" dirty="0"/>
              <a:t>[R4-2103966] Low UL Power/High DL Power Test Cases (Keysight, R&amp;S)</a:t>
            </a:r>
          </a:p>
          <a:p>
            <a:pPr lvl="1"/>
            <a:r>
              <a:rPr lang="en-US" altLang="ja-JP" dirty="0"/>
              <a:t>Trending toward agreeable? Key issues?</a:t>
            </a:r>
          </a:p>
          <a:p>
            <a:r>
              <a:rPr lang="en-US" altLang="ja-JP" dirty="0"/>
              <a:t>[R4-2103967] polarization basis mismatch (vivo)</a:t>
            </a:r>
          </a:p>
          <a:p>
            <a:pPr lvl="1"/>
            <a:r>
              <a:rPr lang="en-US" altLang="ja-JP" dirty="0"/>
              <a:t>Trending toward agreeable? Key issues?</a:t>
            </a:r>
          </a:p>
          <a:p>
            <a:r>
              <a:rPr lang="en-US" altLang="ja-JP" dirty="0"/>
              <a:t>[R4-2103968] TP to TR 38.884 on Inter-band DL CA in FR2 (Anritsu)</a:t>
            </a:r>
          </a:p>
          <a:p>
            <a:pPr lvl="1"/>
            <a:r>
              <a:rPr lang="en-US" altLang="ja-JP" dirty="0"/>
              <a:t>Trending toward agreeable? Key issues?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079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Remaining issues with the TPMI method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301221"/>
            <a:ext cx="11557000" cy="564623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 Detailed TPMI method enhancement coverage is FFS</a:t>
            </a:r>
          </a:p>
          <a:p>
            <a:pPr lvl="1"/>
            <a:r>
              <a:rPr lang="en-US" dirty="0"/>
              <a:t>if TPMI method is applicable for clause 6.2 of TS38.101-2, then 2 port SRS (</a:t>
            </a:r>
            <a:r>
              <a:rPr lang="en-US" i="1" dirty="0" err="1"/>
              <a:t>nrofSRS</a:t>
            </a:r>
            <a:r>
              <a:rPr lang="en-US" i="1" dirty="0"/>
              <a:t>-Ports</a:t>
            </a:r>
            <a:r>
              <a:rPr lang="en-US" dirty="0"/>
              <a:t> = 2) shall be configured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altLang="zh-TW" dirty="0"/>
              <a:t>Which TPMI index per test </a:t>
            </a:r>
            <a:r>
              <a:rPr lang="en-US" altLang="zh-TW" dirty="0" err="1"/>
              <a:t>AoA</a:t>
            </a:r>
            <a:r>
              <a:rPr lang="en-US" altLang="zh-TW" dirty="0"/>
              <a:t> shall be sent by TE</a:t>
            </a:r>
            <a:r>
              <a:rPr lang="zh-TW" altLang="en-US" dirty="0"/>
              <a:t> </a:t>
            </a:r>
            <a:r>
              <a:rPr lang="en-US" altLang="zh-TW" dirty="0"/>
              <a:t>is FFS</a:t>
            </a:r>
          </a:p>
          <a:p>
            <a:pPr lvl="1"/>
            <a:r>
              <a:rPr lang="en-US" dirty="0"/>
              <a:t>Option1: Fixed TPMI index</a:t>
            </a:r>
            <a:endParaRPr lang="en-US" strike="sngStrike" dirty="0"/>
          </a:p>
          <a:p>
            <a:pPr lvl="1"/>
            <a:r>
              <a:rPr lang="en-US" dirty="0"/>
              <a:t>Option2: Optimal TPMI index</a:t>
            </a:r>
            <a:r>
              <a:rPr lang="en-GB" dirty="0"/>
              <a:t> </a:t>
            </a:r>
          </a:p>
          <a:p>
            <a:pPr lvl="2"/>
            <a:r>
              <a:rPr lang="en-US" altLang="zh-TW" dirty="0"/>
              <a:t>Option2-A: </a:t>
            </a:r>
            <a:r>
              <a:rPr lang="en-US" dirty="0"/>
              <a:t>TE to configure the UE with SRS resources at each grid point</a:t>
            </a:r>
          </a:p>
          <a:p>
            <a:pPr lvl="2"/>
            <a:r>
              <a:rPr lang="en-US" dirty="0"/>
              <a:t>Option2-B: TE simply try out all TPMIs and choose best one</a:t>
            </a:r>
          </a:p>
          <a:p>
            <a:pPr lvl="1"/>
            <a:r>
              <a:rPr lang="en-US" dirty="0"/>
              <a:t>UE vendors are encouraged to study the </a:t>
            </a:r>
            <a:r>
              <a:rPr lang="en-US" altLang="zh-TW" dirty="0"/>
              <a:t>UE</a:t>
            </a:r>
            <a:r>
              <a:rPr lang="zh-TW" altLang="en-US" dirty="0"/>
              <a:t> </a:t>
            </a:r>
            <a:r>
              <a:rPr lang="en-US" altLang="zh-TW" dirty="0"/>
              <a:t>EIRP</a:t>
            </a:r>
            <a:r>
              <a:rPr lang="zh-TW" altLang="en-US" dirty="0"/>
              <a:t> </a:t>
            </a:r>
            <a:r>
              <a:rPr lang="en-US" dirty="0"/>
              <a:t>performance delta between Option1 and Option2</a:t>
            </a:r>
            <a:endParaRPr lang="en-US" altLang="zh-TW" dirty="0"/>
          </a:p>
          <a:p>
            <a:pPr lvl="1"/>
            <a:r>
              <a:rPr lang="en-US" altLang="zh-TW" dirty="0"/>
              <a:t>TE</a:t>
            </a:r>
            <a:r>
              <a:rPr lang="zh-TW" altLang="en-US" dirty="0"/>
              <a:t> </a:t>
            </a:r>
            <a:r>
              <a:rPr lang="en-US" altLang="zh-TW" dirty="0"/>
              <a:t>vendors are encouraged to study the feasibility/pros/cons of Option2-A/B</a:t>
            </a:r>
            <a:r>
              <a:rPr lang="zh-TW" altLang="en-US" dirty="0"/>
              <a:t> </a:t>
            </a:r>
            <a:r>
              <a:rPr lang="en-US" altLang="zh-TW" dirty="0"/>
              <a:t>compared to Option1</a:t>
            </a:r>
            <a:endParaRPr lang="en-GB" dirty="0"/>
          </a:p>
          <a:p>
            <a:endParaRPr lang="en-US" altLang="ja-JP" dirty="0"/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83676" y="2167313"/>
          <a:ext cx="10363600" cy="241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TPMI</a:t>
                      </a:r>
                      <a:r>
                        <a:rPr lang="zh-TW" alt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 </a:t>
                      </a:r>
                      <a:br>
                        <a:rPr lang="en-US" altLang="zh-TW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TW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enhancement coverage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clause 6.2 of TS38.101-2</a:t>
                      </a:r>
                      <a:b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Transmitter power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Clause 6.1, 6.3 to 6.6 </a:t>
                      </a:r>
                      <a:r>
                        <a:rPr kumimoji="1"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of TS38.101-2</a:t>
                      </a:r>
                      <a:br>
                        <a:rPr kumimoji="1"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(other </a:t>
                      </a:r>
                      <a:r>
                        <a:rPr kumimoji="1" lang="en-GB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Transmitter characteristics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Rel-15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non</a:t>
                      </a:r>
                      <a:r>
                        <a:rPr lang="en-US" altLang="zh-TW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oherent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U</a:t>
                      </a:r>
                      <a:r>
                        <a:rPr lang="en-US" altLang="zh-TW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Rel-15 coherent U</a:t>
                      </a:r>
                      <a:r>
                        <a:rPr lang="en-US" altLang="zh-TW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Rel-16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non</a:t>
                      </a:r>
                      <a:r>
                        <a:rPr lang="en-US" altLang="zh-TW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oherent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U</a:t>
                      </a:r>
                      <a:r>
                        <a:rPr lang="en-US" altLang="zh-TW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Rel-16 coherent U</a:t>
                      </a:r>
                      <a:r>
                        <a:rPr lang="en-US" altLang="zh-TW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Rel-16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nonCoherent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UEs which support uplink full power transmission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431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Band n262 testability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/>
          </a:bodyPr>
          <a:lstStyle/>
          <a:p>
            <a:r>
              <a:rPr lang="en-US" altLang="ja-JP" dirty="0"/>
              <a:t>Quality of quiet zone MU at 49 GHz</a:t>
            </a:r>
          </a:p>
          <a:p>
            <a:pPr lvl="1"/>
            <a:r>
              <a:rPr lang="en-US" altLang="ja-JP" dirty="0"/>
              <a:t>Option 1: The </a:t>
            </a:r>
            <a:r>
              <a:rPr lang="en-US" altLang="ja-JP" dirty="0" err="1"/>
              <a:t>QoQZ</a:t>
            </a:r>
            <a:r>
              <a:rPr lang="en-US" altLang="ja-JP" dirty="0"/>
              <a:t> MUs at 49 GHz are within the example MU value defined in RAN5</a:t>
            </a:r>
          </a:p>
          <a:p>
            <a:pPr lvl="2"/>
            <a:r>
              <a:rPr lang="en-US" altLang="ja-JP" dirty="0"/>
              <a:t>No increase in QoQZ MU is necessary for 49 GHz</a:t>
            </a:r>
          </a:p>
          <a:p>
            <a:pPr lvl="1"/>
            <a:r>
              <a:rPr lang="en-US" altLang="ja-JP" dirty="0"/>
              <a:t>Option 2: Make the following changes to the “Multiple antenna” MU element:</a:t>
            </a:r>
          </a:p>
          <a:p>
            <a:pPr lvl="2"/>
            <a:r>
              <a:rPr lang="en-US" altLang="ja-JP" dirty="0"/>
              <a:t>MU element description</a:t>
            </a:r>
          </a:p>
          <a:p>
            <a:pPr lvl="2"/>
            <a:r>
              <a:rPr lang="en-US" altLang="ja-JP" dirty="0"/>
              <a:t>The applicability</a:t>
            </a:r>
          </a:p>
          <a:p>
            <a:pPr lvl="2"/>
            <a:r>
              <a:rPr lang="en-US" altLang="ja-JP" dirty="0"/>
              <a:t>Potentially the MU element sample value</a:t>
            </a:r>
          </a:p>
          <a:p>
            <a:r>
              <a:rPr lang="en-US" altLang="ja-JP" dirty="0"/>
              <a:t>Proposal:</a:t>
            </a:r>
          </a:p>
          <a:p>
            <a:pPr lvl="1"/>
            <a:r>
              <a:rPr lang="en-US" altLang="ja-JP" dirty="0"/>
              <a:t>The two options are not mutually exclusive and can be agreed</a:t>
            </a:r>
          </a:p>
        </p:txBody>
      </p:sp>
    </p:spTree>
    <p:extLst>
      <p:ext uri="{BB962C8B-B14F-4D97-AF65-F5344CB8AC3E}">
        <p14:creationId xmlns:p14="http://schemas.microsoft.com/office/powerpoint/2010/main" val="4267591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4561</TotalTime>
  <Words>1086</Words>
  <Application>Microsoft Macintosh PowerPoint</Application>
  <PresentationFormat>Widescreen</PresentationFormat>
  <Paragraphs>107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等线</vt:lpstr>
      <vt:lpstr>新細明體</vt:lpstr>
      <vt:lpstr>SimSun</vt:lpstr>
      <vt:lpstr>游ゴシック</vt:lpstr>
      <vt:lpstr>游ゴシック Light</vt:lpstr>
      <vt:lpstr>Arial</vt:lpstr>
      <vt:lpstr>Calibri</vt:lpstr>
      <vt:lpstr>Symbol</vt:lpstr>
      <vt:lpstr>Times New Roman</vt:lpstr>
      <vt:lpstr>Office テーマ</vt:lpstr>
      <vt:lpstr>GTW topics for the study on enhanced test methods for FR2</vt:lpstr>
      <vt:lpstr>Key topics to conclude during RAN4 #98</vt:lpstr>
      <vt:lpstr>High DL power / low UL power: applicability of the DNF system</vt:lpstr>
      <vt:lpstr>ETC impact on test system</vt:lpstr>
      <vt:lpstr>Test time reduction: prioritization of candidate solutions  </vt:lpstr>
      <vt:lpstr>Check status of TPs</vt:lpstr>
      <vt:lpstr>Remaining issues with the TPMI method</vt:lpstr>
      <vt:lpstr>Band n262 testability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Toliy Ioffe</cp:lastModifiedBy>
  <cp:revision>129</cp:revision>
  <dcterms:created xsi:type="dcterms:W3CDTF">2020-11-04T06:34:52Z</dcterms:created>
  <dcterms:modified xsi:type="dcterms:W3CDTF">2021-02-03T11:40:46Z</dcterms:modified>
</cp:coreProperties>
</file>