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0" autoAdjust="0"/>
    <p:restoredTop sz="94762" autoAdjust="0"/>
  </p:normalViewPr>
  <p:slideViewPr>
    <p:cSldViewPr>
      <p:cViewPr varScale="1">
        <p:scale>
          <a:sx n="156" d="100"/>
          <a:sy n="156" d="100"/>
        </p:scale>
        <p:origin x="968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6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8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211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58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52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6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9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18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23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048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28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3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8145" y="1598812"/>
            <a:ext cx="7729810" cy="1102519"/>
          </a:xfrm>
        </p:spPr>
        <p:txBody>
          <a:bodyPr>
            <a:noAutofit/>
          </a:bodyPr>
          <a:lstStyle/>
          <a:p>
            <a:r>
              <a:rPr lang="en-GB" sz="2000" dirty="0"/>
              <a:t>WF on further RRM enhancement for NR and MR-DC – Handover with </a:t>
            </a:r>
            <a:r>
              <a:rPr lang="en-GB" sz="2000" dirty="0" err="1"/>
              <a:t>PSCell</a:t>
            </a:r>
            <a:endParaRPr lang="zh-CN" altLang="en-US" sz="1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227934"/>
            <a:ext cx="6400800" cy="471484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Apple, …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308304" y="292973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R4-2103673  	</a:t>
            </a:r>
            <a:endParaRPr lang="zh-CN" altLang="en-US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8574" y="292973"/>
            <a:ext cx="2543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3GPP TSG-RAN4 Meeting #98-e</a:t>
            </a:r>
            <a:r>
              <a:rPr lang="en-US" sz="1400" dirty="0"/>
              <a:t> </a:t>
            </a:r>
          </a:p>
          <a:p>
            <a:r>
              <a:rPr lang="en-GB" sz="1400" b="1" dirty="0"/>
              <a:t>Online, 25 Jan. – 5 Feb.,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DA9-80B3-3F45-A398-88F8500FEA86}"/>
              </a:ext>
            </a:extLst>
          </p:cNvPr>
          <p:cNvSpPr/>
          <p:nvPr/>
        </p:nvSpPr>
        <p:spPr>
          <a:xfrm>
            <a:off x="298574" y="878712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marR="0" indent="-1260475">
              <a:spcBef>
                <a:spcPts val="0"/>
              </a:spcBef>
              <a:spcAft>
                <a:spcPts val="600"/>
              </a:spcAft>
              <a:tabLst>
                <a:tab pos="180340" algn="l"/>
                <a:tab pos="360680" algn="l"/>
                <a:tab pos="541020" algn="l"/>
                <a:tab pos="721360" algn="l"/>
                <a:tab pos="901700" algn="l"/>
                <a:tab pos="1082040" algn="l"/>
                <a:tab pos="1262380" algn="l"/>
                <a:tab pos="2676525" algn="l"/>
              </a:tabLst>
            </a:pPr>
            <a:r>
              <a:rPr lang="pt-BR" sz="1400" b="1" dirty="0"/>
              <a:t>Agenda item: </a:t>
            </a:r>
            <a:r>
              <a:rPr lang="en-US" altLang="zh-CN" sz="1400" b="1" dirty="0"/>
              <a:t>11.4</a:t>
            </a:r>
            <a:endParaRPr lang="en-US" sz="1400" b="1" dirty="0"/>
          </a:p>
          <a:p>
            <a:pPr marL="1260475" marR="0" indent="-1260475">
              <a:spcBef>
                <a:spcPts val="0"/>
              </a:spcBef>
              <a:spcAft>
                <a:spcPts val="600"/>
              </a:spcAft>
            </a:pPr>
            <a:r>
              <a:rPr lang="en-GB" sz="1400" b="1" dirty="0"/>
              <a:t>Document for: Approval</a:t>
            </a:r>
            <a:endParaRPr lang="en-US" sz="1400" b="1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C7A1BAD-A0C0-9E48-803A-6E8599264A2D}"/>
              </a:ext>
            </a:extLst>
          </p:cNvPr>
          <p:cNvSpPr txBox="1">
            <a:spLocks/>
          </p:cNvSpPr>
          <p:nvPr/>
        </p:nvSpPr>
        <p:spPr>
          <a:xfrm>
            <a:off x="811151" y="2742251"/>
            <a:ext cx="772981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B050"/>
                </a:solidFill>
              </a:rPr>
              <a:t> Agreement in 1</a:t>
            </a:r>
            <a:r>
              <a:rPr lang="en-GB" sz="2000" baseline="30000" dirty="0">
                <a:solidFill>
                  <a:srgbClr val="00B050"/>
                </a:solidFill>
              </a:rPr>
              <a:t>st</a:t>
            </a:r>
            <a:r>
              <a:rPr lang="en-GB" sz="2000" dirty="0">
                <a:solidFill>
                  <a:srgbClr val="00B050"/>
                </a:solidFill>
              </a:rPr>
              <a:t> round</a:t>
            </a:r>
          </a:p>
          <a:p>
            <a:r>
              <a:rPr lang="en-GB" altLang="zh-CN" sz="2000" dirty="0">
                <a:solidFill>
                  <a:srgbClr val="0070C0"/>
                </a:solidFill>
              </a:rPr>
              <a:t>Agreement in GTW (Jan. 29th)</a:t>
            </a:r>
          </a:p>
          <a:p>
            <a:r>
              <a:rPr lang="en-GB" altLang="zh-CN" sz="2000" dirty="0">
                <a:solidFill>
                  <a:srgbClr val="7030A0"/>
                </a:solidFill>
              </a:rPr>
              <a:t>Agreement in 2</a:t>
            </a:r>
            <a:r>
              <a:rPr lang="en-GB" altLang="zh-CN" sz="2000" baseline="30000" dirty="0">
                <a:solidFill>
                  <a:srgbClr val="7030A0"/>
                </a:solidFill>
              </a:rPr>
              <a:t>nd</a:t>
            </a:r>
            <a:r>
              <a:rPr lang="en-GB" altLang="zh-CN" sz="2000" dirty="0">
                <a:solidFill>
                  <a:srgbClr val="7030A0"/>
                </a:solidFill>
              </a:rPr>
              <a:t> round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2-3 Interruption requirement design of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2-3: Interruption requirement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 hangingPunct="0"/>
            <a:r>
              <a:rPr lang="en-GB" sz="1200" dirty="0"/>
              <a:t>Option 1 (ZTE): </a:t>
            </a:r>
            <a:r>
              <a:rPr lang="en-US" sz="1200" dirty="0"/>
              <a:t>For interruption requirements, consider the following options:</a:t>
            </a:r>
          </a:p>
          <a:p>
            <a:pPr lvl="3" hangingPunct="0"/>
            <a:r>
              <a:rPr lang="en-US" sz="1200" dirty="0"/>
              <a:t>Specify a total interruption for handover and </a:t>
            </a:r>
            <a:r>
              <a:rPr lang="en-US" sz="1200" dirty="0" err="1"/>
              <a:t>PSCell</a:t>
            </a:r>
            <a:r>
              <a:rPr lang="en-US" sz="1200" dirty="0"/>
              <a:t> addition</a:t>
            </a:r>
          </a:p>
          <a:p>
            <a:pPr lvl="3"/>
            <a:r>
              <a:rPr lang="en-US" sz="1200" dirty="0"/>
              <a:t>Specify separate interruptions for handover and </a:t>
            </a:r>
            <a:r>
              <a:rPr lang="en-US" sz="1200" dirty="0" err="1"/>
              <a:t>PSCell</a:t>
            </a:r>
            <a:r>
              <a:rPr lang="en-US" sz="1200" dirty="0"/>
              <a:t> addition.</a:t>
            </a:r>
          </a:p>
          <a:p>
            <a:pPr lvl="2" hangingPunct="0"/>
            <a:r>
              <a:rPr lang="en-GB" sz="1200" dirty="0"/>
              <a:t>Option 2 (Xiaomi): </a:t>
            </a:r>
            <a:r>
              <a:rPr lang="en-US" sz="1200" dirty="0"/>
              <a:t>when UE is ready to be scheduled on the new </a:t>
            </a:r>
            <a:r>
              <a:rPr lang="en-US" sz="1200" dirty="0" err="1"/>
              <a:t>PCell</a:t>
            </a:r>
            <a:r>
              <a:rPr lang="en-US" sz="1200" dirty="0"/>
              <a:t> during the interruption time for </a:t>
            </a:r>
            <a:r>
              <a:rPr lang="en-US" sz="1200" dirty="0" err="1"/>
              <a:t>PSCell</a:t>
            </a:r>
            <a:r>
              <a:rPr lang="en-US" sz="1200" dirty="0"/>
              <a:t>, the following options can be considered for the UE behavior.</a:t>
            </a:r>
          </a:p>
          <a:p>
            <a:pPr lvl="3" hangingPunct="0"/>
            <a:r>
              <a:rPr lang="en-US" sz="1200" dirty="0"/>
              <a:t>Option 2-1: UE is not expected to be scheduled on the new </a:t>
            </a:r>
            <a:r>
              <a:rPr lang="en-US" sz="1200" dirty="0" err="1"/>
              <a:t>PCell</a:t>
            </a:r>
            <a:r>
              <a:rPr lang="en-US" sz="1200" dirty="0"/>
              <a:t> during the HO with </a:t>
            </a:r>
            <a:r>
              <a:rPr lang="en-US" sz="1200" dirty="0" err="1"/>
              <a:t>PSCell</a:t>
            </a:r>
            <a:r>
              <a:rPr lang="en-US" sz="1200" dirty="0"/>
              <a:t> procedure;</a:t>
            </a:r>
          </a:p>
          <a:p>
            <a:pPr lvl="3" hangingPunct="0"/>
            <a:r>
              <a:rPr lang="en-US" sz="1200" dirty="0"/>
              <a:t>Option 2-2: UE can be scheduled on the new </a:t>
            </a:r>
            <a:r>
              <a:rPr lang="en-US" sz="1200" dirty="0" err="1"/>
              <a:t>PCell</a:t>
            </a:r>
            <a:r>
              <a:rPr lang="en-US" sz="1200" dirty="0"/>
              <a:t> but define interruption requirement between the time </a:t>
            </a:r>
            <a:r>
              <a:rPr lang="en-US" sz="1200" dirty="0" err="1"/>
              <a:t>PCell</a:t>
            </a:r>
            <a:r>
              <a:rPr lang="en-US" sz="1200" dirty="0"/>
              <a:t> is ready for scheduling and the time UE starts the transmission of the new PRACH on the new </a:t>
            </a:r>
            <a:r>
              <a:rPr lang="en-US" sz="1200" dirty="0" err="1"/>
              <a:t>PSCell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42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2-4-1: 2 step and 4 step RACH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 hangingPunct="0"/>
            <a:r>
              <a:rPr lang="en-GB" sz="1200" dirty="0"/>
              <a:t>Option 1 (ZTE, OPPO, Ericsson, Nokia): Include both 2-step RA and 4-step RA into the new requirements made for handover with </a:t>
            </a:r>
            <a:r>
              <a:rPr lang="en-GB" sz="1200" dirty="0" err="1"/>
              <a:t>PSCell</a:t>
            </a:r>
            <a:r>
              <a:rPr lang="en-GB" sz="1200" dirty="0"/>
              <a:t>.</a:t>
            </a:r>
          </a:p>
          <a:p>
            <a:pPr lvl="2" hangingPunct="0"/>
            <a:r>
              <a:rPr lang="en-GB" sz="1200" dirty="0"/>
              <a:t>Option 2 (Apple, Xiaomi, CATT, MTK): start the discussion with 4 step RACH first and FFS on 2 step RACH.</a:t>
            </a:r>
          </a:p>
          <a:p>
            <a:pPr lvl="2" hangingPunct="0"/>
            <a:r>
              <a:rPr lang="en-GB" sz="1200" dirty="0"/>
              <a:t>Option 3 (QC): wait conclusion of issue 2-2-3 </a:t>
            </a:r>
          </a:p>
          <a:p>
            <a:r>
              <a:rPr lang="en-US" sz="1200" dirty="0"/>
              <a:t>Issue 2-4-2: RACH occasion collision between </a:t>
            </a:r>
            <a:r>
              <a:rPr lang="en-US" sz="1200" dirty="0" err="1"/>
              <a:t>Pcell</a:t>
            </a:r>
            <a:r>
              <a:rPr lang="en-US" sz="1200" dirty="0"/>
              <a:t> and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 hangingPunct="0"/>
            <a:r>
              <a:rPr lang="en-GB" sz="1200" dirty="0"/>
              <a:t>Option 1 (Huawei, Apple, Xiaomi, Ericsson, MTK, CATT): There is no need to further consider the RO collision issue from RAN4’s perspective.</a:t>
            </a:r>
          </a:p>
          <a:p>
            <a:pPr lvl="2" hangingPunct="0"/>
            <a:r>
              <a:rPr lang="en-GB" sz="1200" dirty="0"/>
              <a:t>Option 2 (Huawei, Intel): wait conclusion of issue 2-2-3.</a:t>
            </a:r>
          </a:p>
          <a:p>
            <a:pPr marL="914400" lvl="2" indent="0" hangingPunct="0">
              <a:buNone/>
            </a:pPr>
            <a:r>
              <a:rPr lang="en-GB" sz="1200" dirty="0">
                <a:highlight>
                  <a:srgbClr val="FFFF00"/>
                </a:highlight>
              </a:rPr>
              <a:t>(would be deleted) Moderator comment: could we agree on option 1 based on majority views?</a:t>
            </a:r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404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2-5 Others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400" dirty="0"/>
              <a:t>Issue 2-5: Failure case definition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/>
              <a:t>FFS:</a:t>
            </a:r>
          </a:p>
          <a:p>
            <a:pPr lvl="2" hangingPunct="0"/>
            <a:r>
              <a:rPr lang="en-GB" sz="1400" dirty="0"/>
              <a:t>Option 1 (NTT DCM): </a:t>
            </a:r>
            <a:r>
              <a:rPr lang="en-US" sz="1400" dirty="0"/>
              <a:t>Regarding HO with </a:t>
            </a:r>
            <a:r>
              <a:rPr lang="en-US" sz="1400" dirty="0" err="1"/>
              <a:t>PSCell</a:t>
            </a:r>
            <a:r>
              <a:rPr lang="en-US" sz="1400" dirty="0"/>
              <a:t>, the scenario that UE fails to synchronize to the expected SCG is possible. If such failure scenario occurs, one of the two solutions described as below should be taken.</a:t>
            </a:r>
          </a:p>
          <a:p>
            <a:pPr lvl="3" hangingPunct="0"/>
            <a:r>
              <a:rPr lang="en-US" sz="1400" dirty="0"/>
              <a:t>	a. UE performs conventional Rel-15 HO procedure and SCG addition separately.</a:t>
            </a:r>
          </a:p>
          <a:p>
            <a:pPr lvl="3" hangingPunct="0"/>
            <a:r>
              <a:rPr lang="en-US" sz="1400" dirty="0"/>
              <a:t>	b. UE tries to synchronize another SCG which is the most likely to connect successfully. (b. assumes that the target </a:t>
            </a:r>
            <a:r>
              <a:rPr lang="en-US" sz="1400" dirty="0" err="1"/>
              <a:t>PCell</a:t>
            </a:r>
            <a:r>
              <a:rPr lang="en-US" sz="1400" dirty="0"/>
              <a:t> configures multiple SCGs.)</a:t>
            </a:r>
          </a:p>
          <a:p>
            <a:pPr lvl="2" hangingPunct="0"/>
            <a:r>
              <a:rPr lang="en-GB" sz="1400" dirty="0"/>
              <a:t>Option 2 (DCM, CATT, Ericsson, Nokia): </a:t>
            </a:r>
            <a:r>
              <a:rPr lang="en-US" sz="1400" dirty="0"/>
              <a:t>Need to be clarified by RAN2</a:t>
            </a:r>
          </a:p>
          <a:p>
            <a:pPr lvl="2" hangingPunct="0"/>
            <a:r>
              <a:rPr lang="en-US" sz="1400" dirty="0"/>
              <a:t>Option 3 (Apple): in HO with </a:t>
            </a:r>
            <a:r>
              <a:rPr lang="en-US" sz="1400" dirty="0" err="1"/>
              <a:t>PSCell</a:t>
            </a:r>
            <a:r>
              <a:rPr lang="en-US" sz="1400" dirty="0"/>
              <a:t> if UE completed </a:t>
            </a:r>
            <a:r>
              <a:rPr lang="en-US" sz="1400" dirty="0" err="1"/>
              <a:t>PCell</a:t>
            </a:r>
            <a:r>
              <a:rPr lang="en-US" sz="1400" dirty="0"/>
              <a:t> HO but failed the </a:t>
            </a:r>
            <a:r>
              <a:rPr lang="en-US" sz="1400" dirty="0" err="1"/>
              <a:t>PSCell</a:t>
            </a:r>
            <a:r>
              <a:rPr lang="en-US" sz="1400" dirty="0"/>
              <a:t> addition, the whole event of HO with </a:t>
            </a:r>
            <a:r>
              <a:rPr lang="en-US" sz="1400" dirty="0" err="1"/>
              <a:t>PSCell</a:t>
            </a:r>
            <a:r>
              <a:rPr lang="en-US" sz="1400" dirty="0"/>
              <a:t> shall be considered as “failed”, and no RRC complete signaling would be sent to network.</a:t>
            </a:r>
          </a:p>
          <a:p>
            <a:pPr marL="914400" lvl="2" indent="0" hangingPunct="0">
              <a:buNone/>
            </a:pPr>
            <a:r>
              <a:rPr lang="en-GB" sz="1200" dirty="0">
                <a:highlight>
                  <a:srgbClr val="FFFF00"/>
                </a:highlight>
              </a:rPr>
              <a:t>(would be deleted) Moderator comment: could we send LS to RAN2 to check how to handle the failure case?</a:t>
            </a:r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5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US" sz="1100" dirty="0"/>
              <a:t>Issue 2-1-1: Scenarios for RRM requirement of HO with </a:t>
            </a:r>
            <a:r>
              <a:rPr lang="en-US" sz="1100" dirty="0" err="1"/>
              <a:t>PSCell</a:t>
            </a:r>
            <a:r>
              <a:rPr lang="en-US" sz="1100" dirty="0"/>
              <a:t> </a:t>
            </a:r>
          </a:p>
          <a:p>
            <a:pPr lvl="1"/>
            <a:r>
              <a:rPr lang="en-US" sz="1100" dirty="0"/>
              <a:t>FFS:</a:t>
            </a:r>
          </a:p>
          <a:p>
            <a:pPr lvl="2"/>
            <a:r>
              <a:rPr lang="en-US" sz="1100" dirty="0"/>
              <a:t>Option 1(Apple, CMCC, NEC, Xiaomi, QC): RAN4 specifies RRM requirement for HO with </a:t>
            </a:r>
            <a:r>
              <a:rPr lang="en-US" sz="1100" dirty="0" err="1"/>
              <a:t>PSCell</a:t>
            </a:r>
            <a:r>
              <a:rPr lang="en-US" sz="1100" dirty="0"/>
              <a:t> for following scenarios:</a:t>
            </a:r>
          </a:p>
          <a:p>
            <a:pPr lvl="3"/>
            <a:r>
              <a:rPr lang="en-US" sz="1100" dirty="0"/>
              <a:t>from NR SA to EN-DC</a:t>
            </a:r>
          </a:p>
          <a:p>
            <a:pPr lvl="3"/>
            <a:r>
              <a:rPr lang="en-US" sz="1100" dirty="0"/>
              <a:t>from EN-DC to EN-DC</a:t>
            </a:r>
          </a:p>
          <a:p>
            <a:pPr lvl="3"/>
            <a:r>
              <a:rPr lang="en-US" sz="1100" dirty="0"/>
              <a:t>from NE-DC to NE-DC</a:t>
            </a:r>
          </a:p>
          <a:p>
            <a:pPr lvl="3"/>
            <a:r>
              <a:rPr lang="en-US" sz="1100" dirty="0"/>
              <a:t>from NR-DC to NR-DC</a:t>
            </a:r>
          </a:p>
          <a:p>
            <a:pPr lvl="2"/>
            <a:r>
              <a:rPr lang="en-US" sz="1100" dirty="0"/>
              <a:t>Option 2(Ericsson): RAN4 specifies RRM requirement for HO with </a:t>
            </a:r>
            <a:r>
              <a:rPr lang="en-US" sz="1100" dirty="0" err="1"/>
              <a:t>PSCell</a:t>
            </a:r>
            <a:r>
              <a:rPr lang="en-US" sz="1100" dirty="0"/>
              <a:t> for following scenarios:</a:t>
            </a:r>
          </a:p>
          <a:p>
            <a:pPr lvl="3"/>
            <a:r>
              <a:rPr lang="en-US" sz="1100" dirty="0"/>
              <a:t>from EN-DC to EN-DC</a:t>
            </a:r>
          </a:p>
          <a:p>
            <a:pPr lvl="3"/>
            <a:r>
              <a:rPr lang="en-US" sz="1100" dirty="0"/>
              <a:t>from NE-DC to NE-DC</a:t>
            </a:r>
          </a:p>
          <a:p>
            <a:pPr lvl="3"/>
            <a:r>
              <a:rPr lang="en-US" sz="1100" dirty="0"/>
              <a:t>from NR-DC to NR-DC</a:t>
            </a:r>
          </a:p>
          <a:p>
            <a:pPr lvl="3"/>
            <a:r>
              <a:rPr lang="en-US" sz="1100" dirty="0"/>
              <a:t>Use case for handover with </a:t>
            </a:r>
            <a:r>
              <a:rPr lang="en-US" sz="1100" dirty="0" err="1"/>
              <a:t>PSCell</a:t>
            </a:r>
            <a:r>
              <a:rPr lang="en-US" sz="1100" dirty="0"/>
              <a:t> between NR SA and EN-DC needs to be clarified and justified. Particularly, it needs to be clarified whether it is applicable to SA to EN-DC, SA to NGEN-DC, or both, and priority for development of RRM requirements shall be thereafter.</a:t>
            </a:r>
          </a:p>
          <a:p>
            <a:pPr lvl="2"/>
            <a:r>
              <a:rPr lang="en-US" sz="1100" dirty="0"/>
              <a:t>Option 3(HW): Consider the feasible scenarios for HO with </a:t>
            </a:r>
            <a:r>
              <a:rPr lang="en-US" sz="1100" dirty="0" err="1"/>
              <a:t>PSCell</a:t>
            </a:r>
            <a:r>
              <a:rPr lang="en-US" sz="1100" dirty="0"/>
              <a:t> configurations for:</a:t>
            </a:r>
          </a:p>
          <a:p>
            <a:pPr lvl="3"/>
            <a:r>
              <a:rPr lang="en-US" sz="1100" dirty="0"/>
              <a:t>NR to EN-DC （NR HO to LTE with NR </a:t>
            </a:r>
            <a:r>
              <a:rPr lang="en-US" sz="1100" dirty="0" err="1"/>
              <a:t>PSCell</a:t>
            </a:r>
            <a:r>
              <a:rPr lang="en-US" sz="1100" dirty="0"/>
              <a:t> configuration）</a:t>
            </a:r>
          </a:p>
          <a:p>
            <a:pPr lvl="3"/>
            <a:r>
              <a:rPr lang="en-US" sz="1100" dirty="0"/>
              <a:t>NR to NE-DC （NR HO to NR with LTE </a:t>
            </a:r>
            <a:r>
              <a:rPr lang="en-US" sz="1100" dirty="0" err="1"/>
              <a:t>PSCell</a:t>
            </a:r>
            <a:r>
              <a:rPr lang="en-US" sz="1100" dirty="0"/>
              <a:t> configuration）</a:t>
            </a:r>
          </a:p>
          <a:p>
            <a:pPr lvl="3"/>
            <a:r>
              <a:rPr lang="en-US" sz="1100" dirty="0"/>
              <a:t>NR to NR-DC（NR HO to LTE with NR </a:t>
            </a:r>
            <a:r>
              <a:rPr lang="en-US" sz="1100" dirty="0" err="1"/>
              <a:t>PSCell</a:t>
            </a:r>
            <a:r>
              <a:rPr lang="en-US" sz="1100" dirty="0"/>
              <a:t> configuration）</a:t>
            </a:r>
          </a:p>
          <a:p>
            <a:pPr lvl="3"/>
            <a:r>
              <a:rPr lang="en-US" sz="1100" dirty="0"/>
              <a:t>LTE to EN-DC （LTE HO to LTE with NR </a:t>
            </a:r>
            <a:r>
              <a:rPr lang="en-US" sz="1100" dirty="0" err="1"/>
              <a:t>PSCell</a:t>
            </a:r>
            <a:r>
              <a:rPr lang="en-US" sz="1100" dirty="0"/>
              <a:t> configuration）</a:t>
            </a:r>
          </a:p>
          <a:p>
            <a:pPr lvl="3"/>
            <a:r>
              <a:rPr lang="en-US" sz="1100" dirty="0"/>
              <a:t>NE-DC to NE-DC（NR HO to NR with LTE </a:t>
            </a:r>
            <a:r>
              <a:rPr lang="en-US" sz="1100" dirty="0" err="1"/>
              <a:t>PSCell</a:t>
            </a:r>
            <a:r>
              <a:rPr lang="en-US" sz="1100" dirty="0"/>
              <a:t> configuration）</a:t>
            </a:r>
          </a:p>
          <a:p>
            <a:pPr lvl="3"/>
            <a:r>
              <a:rPr lang="en-US" sz="1100" dirty="0"/>
              <a:t>NR-DC to NR-DC（NR HO to NR with NR </a:t>
            </a:r>
            <a:r>
              <a:rPr lang="en-US" sz="1100" dirty="0" err="1"/>
              <a:t>PSCell</a:t>
            </a:r>
            <a:r>
              <a:rPr lang="en-US" sz="1100" dirty="0"/>
              <a:t> configuration）</a:t>
            </a:r>
          </a:p>
          <a:p>
            <a:pPr lvl="3"/>
            <a:r>
              <a:rPr lang="en-US" sz="1100" dirty="0"/>
              <a:t>EN-DC to EN-DC（LTE HO to LTE with NR </a:t>
            </a:r>
            <a:r>
              <a:rPr lang="en-US" sz="1100" dirty="0" err="1"/>
              <a:t>PSCell</a:t>
            </a:r>
            <a:r>
              <a:rPr lang="en-US" sz="1100" dirty="0"/>
              <a:t> configuration）</a:t>
            </a:r>
          </a:p>
          <a:p>
            <a:pPr lvl="2"/>
            <a:r>
              <a:rPr lang="en-US" sz="1100" dirty="0"/>
              <a:t>Option 4 (HW, OPPO, Apple, Xiaomi, Intel, CATT, Ericsson, DCM, MTK, Nokia): RAN4 specifies RRM requirement for HO with </a:t>
            </a:r>
            <a:r>
              <a:rPr lang="en-US" sz="1100" dirty="0" err="1"/>
              <a:t>PSCell</a:t>
            </a:r>
            <a:r>
              <a:rPr lang="en-US" sz="1100" dirty="0"/>
              <a:t> for following scenarios:</a:t>
            </a:r>
          </a:p>
          <a:p>
            <a:pPr lvl="3"/>
            <a:r>
              <a:rPr lang="en-US" sz="1100" dirty="0"/>
              <a:t>from EN-DC to EN-DC</a:t>
            </a:r>
          </a:p>
          <a:p>
            <a:pPr lvl="3"/>
            <a:r>
              <a:rPr lang="en-US" sz="1100" dirty="0"/>
              <a:t>from NE-DC to NE-DC</a:t>
            </a:r>
          </a:p>
          <a:p>
            <a:pPr lvl="3"/>
            <a:r>
              <a:rPr lang="en-US" sz="1100" dirty="0"/>
              <a:t>from NR-DC to NR-DC</a:t>
            </a:r>
          </a:p>
          <a:p>
            <a:pPr lvl="3"/>
            <a:r>
              <a:rPr lang="en-US" sz="1100" dirty="0"/>
              <a:t>FFS on other scenarios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58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US" sz="1000" dirty="0"/>
              <a:t>Issue 2-1-2: NR-DC and NE-DC mode in HO with </a:t>
            </a:r>
            <a:r>
              <a:rPr lang="en-US" sz="1000" dirty="0" err="1"/>
              <a:t>PSCell</a:t>
            </a:r>
            <a:endParaRPr lang="en-US" sz="1000" dirty="0"/>
          </a:p>
          <a:p>
            <a:pPr lvl="1"/>
            <a:r>
              <a:rPr lang="en-US" sz="1000" dirty="0"/>
              <a:t>FFS:</a:t>
            </a:r>
          </a:p>
          <a:p>
            <a:pPr lvl="2"/>
            <a:r>
              <a:rPr lang="en-US" sz="1000" dirty="0"/>
              <a:t>Option 1(Apple, CATT, QC, MTK): In R17 RAN4 only considers legacy FR1+FR2 NR-DC for HO with </a:t>
            </a:r>
            <a:r>
              <a:rPr lang="en-US" sz="1000" dirty="0" err="1"/>
              <a:t>PSCell</a:t>
            </a:r>
            <a:r>
              <a:rPr lang="en-US" sz="1000" dirty="0"/>
              <a:t> from NR-DC to NR-DC, and only considers FR1+LTE NE-DC for HO with </a:t>
            </a:r>
            <a:r>
              <a:rPr lang="en-US" sz="1000" dirty="0" err="1"/>
              <a:t>PSCell</a:t>
            </a:r>
            <a:r>
              <a:rPr lang="en-US" sz="1000" dirty="0"/>
              <a:t> from NE-DC to NE-DC.</a:t>
            </a:r>
          </a:p>
          <a:p>
            <a:pPr lvl="2"/>
            <a:r>
              <a:rPr lang="en-US" sz="1000" dirty="0"/>
              <a:t>Option 2(Huawei, Ericsson): In R17 RAN4 considers FR1+FR2 NR-DC and FR1+FR1 NR-DC for HO with </a:t>
            </a:r>
            <a:r>
              <a:rPr lang="en-US" sz="1000" dirty="0" err="1"/>
              <a:t>PSCell</a:t>
            </a:r>
            <a:r>
              <a:rPr lang="en-US" sz="1000" dirty="0"/>
              <a:t> from NR-DC to NR-DC, and only considers FR1+LTE NE-DC for HO with </a:t>
            </a:r>
            <a:r>
              <a:rPr lang="en-US" sz="1000" dirty="0" err="1"/>
              <a:t>PSCell</a:t>
            </a:r>
            <a:r>
              <a:rPr lang="en-US" sz="1000" dirty="0"/>
              <a:t> from NE-DC to NE-DC.</a:t>
            </a:r>
          </a:p>
          <a:p>
            <a:pPr lvl="2"/>
            <a:r>
              <a:rPr lang="en-US" sz="1000" dirty="0"/>
              <a:t>Option 3(tentative compromise)(Apple, Nokia): </a:t>
            </a:r>
          </a:p>
          <a:p>
            <a:pPr lvl="3"/>
            <a:r>
              <a:rPr lang="en-US" sz="1000" dirty="0"/>
              <a:t>For HO with </a:t>
            </a:r>
            <a:r>
              <a:rPr lang="en-US" sz="1000" dirty="0" err="1"/>
              <a:t>PSCell</a:t>
            </a:r>
            <a:r>
              <a:rPr lang="en-US" sz="1000" dirty="0"/>
              <a:t> from NR-DC to NR-DC, following scenario(s) are considered in RAN4, </a:t>
            </a:r>
          </a:p>
          <a:p>
            <a:pPr lvl="4"/>
            <a:r>
              <a:rPr lang="en-US" sz="1000" dirty="0"/>
              <a:t>FR1+FR2 NR-DC</a:t>
            </a:r>
          </a:p>
          <a:p>
            <a:pPr lvl="4"/>
            <a:r>
              <a:rPr lang="en-US" sz="1000" dirty="0"/>
              <a:t>FFS: FR1+FR1 NR-DC</a:t>
            </a:r>
          </a:p>
          <a:p>
            <a:pPr lvl="3"/>
            <a:r>
              <a:rPr lang="en-US" sz="1000" dirty="0"/>
              <a:t>For HO with </a:t>
            </a:r>
            <a:r>
              <a:rPr lang="en-US" sz="1000" dirty="0" err="1"/>
              <a:t>PSCell</a:t>
            </a:r>
            <a:r>
              <a:rPr lang="en-US" sz="1000" dirty="0"/>
              <a:t> from NE-DC to NE-DC, following scenario(s) are considered in RAN4, </a:t>
            </a:r>
          </a:p>
          <a:p>
            <a:pPr lvl="4"/>
            <a:r>
              <a:rPr lang="en-US" sz="1000" dirty="0"/>
              <a:t>FR1+LTE NE-DC</a:t>
            </a:r>
          </a:p>
          <a:p>
            <a:pPr lvl="4"/>
            <a:r>
              <a:rPr lang="en-US" sz="1000" dirty="0"/>
              <a:t>FFS: FR2+LTE NE-DC </a:t>
            </a:r>
          </a:p>
          <a:p>
            <a:r>
              <a:rPr lang="en-US" sz="1000" dirty="0"/>
              <a:t>Issue 2-1-3: known/unknown cell condition in HO with </a:t>
            </a:r>
            <a:r>
              <a:rPr lang="en-US" sz="1000" dirty="0" err="1"/>
              <a:t>PSCell</a:t>
            </a:r>
            <a:endParaRPr lang="en-US" sz="1000" dirty="0"/>
          </a:p>
          <a:p>
            <a:pPr lvl="1"/>
            <a:r>
              <a:rPr lang="en-US" sz="1000" dirty="0"/>
              <a:t>FFS:</a:t>
            </a:r>
          </a:p>
          <a:p>
            <a:pPr lvl="2"/>
            <a:r>
              <a:rPr lang="en-US" sz="1000" dirty="0"/>
              <a:t>Option 1(Apple, NEC, HW, OPPO, Xiaomi, CMCC, Intel, QC, Ericsson, DCM, MTK, Nokia): Known and unknown cell condition in legacy HO and </a:t>
            </a:r>
            <a:r>
              <a:rPr lang="en-US" sz="1000" dirty="0" err="1"/>
              <a:t>PSCell</a:t>
            </a:r>
            <a:r>
              <a:rPr lang="en-US" sz="1000" dirty="0"/>
              <a:t> addition requirement could be reused in the requirement of HO with </a:t>
            </a:r>
            <a:r>
              <a:rPr lang="en-US" sz="1000" dirty="0" err="1"/>
              <a:t>PSCell</a:t>
            </a:r>
            <a:r>
              <a:rPr lang="en-US" sz="1000" dirty="0"/>
              <a:t>. The requirement of HO with </a:t>
            </a:r>
            <a:r>
              <a:rPr lang="en-US" sz="1000" dirty="0" err="1"/>
              <a:t>PSCell</a:t>
            </a:r>
            <a:r>
              <a:rPr lang="en-US" sz="1000" dirty="0"/>
              <a:t> covers following combinations:</a:t>
            </a:r>
          </a:p>
          <a:p>
            <a:pPr lvl="3"/>
            <a:r>
              <a:rPr lang="en-US" sz="1000" dirty="0"/>
              <a:t>Known target </a:t>
            </a:r>
            <a:r>
              <a:rPr lang="en-US" sz="1000" dirty="0" err="1"/>
              <a:t>Pcell</a:t>
            </a:r>
            <a:r>
              <a:rPr lang="en-US" sz="1000" dirty="0"/>
              <a:t> + Known target </a:t>
            </a:r>
            <a:r>
              <a:rPr lang="en-US" sz="1000" dirty="0" err="1"/>
              <a:t>PSCell</a:t>
            </a:r>
            <a:endParaRPr lang="en-US" sz="1000" dirty="0"/>
          </a:p>
          <a:p>
            <a:pPr lvl="3"/>
            <a:r>
              <a:rPr lang="en-US" sz="1000" dirty="0"/>
              <a:t>Known target </a:t>
            </a:r>
            <a:r>
              <a:rPr lang="en-US" sz="1000" dirty="0" err="1"/>
              <a:t>Pcell</a:t>
            </a:r>
            <a:r>
              <a:rPr lang="en-US" sz="1000" dirty="0"/>
              <a:t> + Unknown target </a:t>
            </a:r>
            <a:r>
              <a:rPr lang="en-US" sz="1000" dirty="0" err="1"/>
              <a:t>PSCell</a:t>
            </a:r>
            <a:endParaRPr lang="en-US" sz="1000" dirty="0"/>
          </a:p>
          <a:p>
            <a:pPr lvl="3"/>
            <a:r>
              <a:rPr lang="en-US" sz="1000" dirty="0"/>
              <a:t>Unknown target </a:t>
            </a:r>
            <a:r>
              <a:rPr lang="en-US" sz="1000" dirty="0" err="1"/>
              <a:t>Pcell</a:t>
            </a:r>
            <a:r>
              <a:rPr lang="en-US" sz="1000" dirty="0"/>
              <a:t> + Known target </a:t>
            </a:r>
            <a:r>
              <a:rPr lang="en-US" sz="1000" dirty="0" err="1"/>
              <a:t>PSCell</a:t>
            </a:r>
            <a:endParaRPr lang="en-US" sz="1000" dirty="0"/>
          </a:p>
          <a:p>
            <a:pPr lvl="3"/>
            <a:r>
              <a:rPr lang="en-US" sz="1000" dirty="0"/>
              <a:t>Unknown target </a:t>
            </a:r>
            <a:r>
              <a:rPr lang="en-US" sz="1000" dirty="0" err="1"/>
              <a:t>Pcell</a:t>
            </a:r>
            <a:r>
              <a:rPr lang="en-US" sz="1000" dirty="0"/>
              <a:t> + Unknown target </a:t>
            </a:r>
            <a:r>
              <a:rPr lang="en-US" sz="1000" dirty="0" err="1"/>
              <a:t>PSCell</a:t>
            </a:r>
            <a:endParaRPr lang="en-US" sz="1000" dirty="0"/>
          </a:p>
          <a:p>
            <a:pPr lvl="2"/>
            <a:r>
              <a:rPr lang="en-US" sz="1000" dirty="0"/>
              <a:t>Option 2 (CATT): The target cell of handover with </a:t>
            </a:r>
            <a:r>
              <a:rPr lang="en-US" sz="1000" dirty="0" err="1"/>
              <a:t>PSCell</a:t>
            </a:r>
            <a:r>
              <a:rPr lang="en-US" sz="1000" dirty="0"/>
              <a:t> should be known cell.</a:t>
            </a:r>
          </a:p>
          <a:p>
            <a:pPr lvl="2"/>
            <a:r>
              <a:rPr lang="en-GB" sz="1000" dirty="0">
                <a:highlight>
                  <a:srgbClr val="FFFF00"/>
                </a:highlight>
              </a:rPr>
              <a:t>(would be deleted) Moderator comment: could we agree on option 1 based on majority views?</a:t>
            </a:r>
            <a:endParaRPr lang="en-US" sz="10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368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(1/6)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2-2-1: starting point and ending point of the delay requirement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(Apple, Xiaomi, OPPO, NEC): </a:t>
            </a:r>
            <a:r>
              <a:rPr lang="en-US" sz="1200" dirty="0"/>
              <a:t>For delay requirement of HO with </a:t>
            </a:r>
            <a:r>
              <a:rPr lang="en-US" sz="1200" dirty="0" err="1"/>
              <a:t>PSCell</a:t>
            </a:r>
            <a:r>
              <a:rPr lang="en-US" sz="1200" dirty="0"/>
              <a:t>, reuse the starting point definition from legacy HO and reuse the ending point definition from legacy </a:t>
            </a:r>
            <a:r>
              <a:rPr lang="en-US" sz="1200" dirty="0" err="1"/>
              <a:t>PSCell</a:t>
            </a:r>
            <a:r>
              <a:rPr lang="en-US" sz="1200" dirty="0"/>
              <a:t> addition, i.e., when the UE receives a RRC message implying handover with </a:t>
            </a:r>
            <a:r>
              <a:rPr lang="en-US" sz="1200" dirty="0" err="1"/>
              <a:t>PSCell</a:t>
            </a:r>
            <a:r>
              <a:rPr lang="en-US" sz="1200" dirty="0"/>
              <a:t> the UE shall be capable to transmit PRACH preamble towards target </a:t>
            </a:r>
            <a:r>
              <a:rPr lang="en-US" sz="1200" dirty="0" err="1"/>
              <a:t>PSCell</a:t>
            </a:r>
            <a:r>
              <a:rPr lang="en-US" sz="1200" dirty="0"/>
              <a:t> within </a:t>
            </a:r>
            <a:r>
              <a:rPr lang="en-US" sz="1200" dirty="0" err="1"/>
              <a:t>T</a:t>
            </a:r>
            <a:r>
              <a:rPr lang="en-US" sz="1200" baseline="-25000" dirty="0" err="1"/>
              <a:t>handover_with_PSCell</a:t>
            </a:r>
            <a:r>
              <a:rPr lang="en-US" sz="1200" dirty="0"/>
              <a:t> from the end of the last TTI containing the RRC command. (</a:t>
            </a:r>
            <a:r>
              <a:rPr lang="en-US" sz="1200" dirty="0" err="1"/>
              <a:t>T</a:t>
            </a:r>
            <a:r>
              <a:rPr lang="en-US" sz="1200" baseline="-25000" dirty="0" err="1"/>
              <a:t>handover_with_PSCell</a:t>
            </a:r>
            <a:r>
              <a:rPr lang="en-US" sz="1200" baseline="-25000" dirty="0"/>
              <a:t> </a:t>
            </a:r>
            <a:r>
              <a:rPr lang="en-US" sz="1200" dirty="0"/>
              <a:t>is the delay requirement of HO with </a:t>
            </a:r>
            <a:r>
              <a:rPr lang="en-US" sz="1200" dirty="0" err="1"/>
              <a:t>PSCell</a:t>
            </a:r>
            <a:r>
              <a:rPr lang="en-US" sz="1200" dirty="0"/>
              <a:t>).</a:t>
            </a:r>
          </a:p>
          <a:p>
            <a:pPr lvl="2"/>
            <a:r>
              <a:rPr lang="en-US" sz="1200" dirty="0"/>
              <a:t>Option 2 (Qualcomm, MTK): during HO with </a:t>
            </a:r>
            <a:r>
              <a:rPr lang="en-US" sz="1200" dirty="0" err="1"/>
              <a:t>PSCell</a:t>
            </a:r>
            <a:r>
              <a:rPr lang="en-US" sz="1200" dirty="0"/>
              <a:t>, the same starting point is assumed for </a:t>
            </a:r>
            <a:r>
              <a:rPr lang="en-US" sz="1200" dirty="0" err="1"/>
              <a:t>PCell</a:t>
            </a:r>
            <a:r>
              <a:rPr lang="en-US" sz="1200" dirty="0"/>
              <a:t> and </a:t>
            </a:r>
            <a:r>
              <a:rPr lang="en-US" sz="1200" dirty="0" err="1"/>
              <a:t>PScell</a:t>
            </a:r>
            <a:r>
              <a:rPr lang="en-US" sz="1200" dirty="0"/>
              <a:t>, i.e. when the UE receives a RRC message implying handover with </a:t>
            </a:r>
            <a:r>
              <a:rPr lang="en-US" sz="1200" dirty="0" err="1"/>
              <a:t>PSCell</a:t>
            </a:r>
            <a:r>
              <a:rPr lang="en-US" sz="1200" dirty="0"/>
              <a:t>; the ending points should be separately defined as </a:t>
            </a:r>
            <a:r>
              <a:rPr lang="en-US" sz="1200" dirty="0" err="1"/>
              <a:t>PCell</a:t>
            </a:r>
            <a:r>
              <a:rPr lang="en-US" sz="1200" dirty="0"/>
              <a:t> PRACH and </a:t>
            </a:r>
            <a:r>
              <a:rPr lang="en-US" sz="1200" dirty="0" err="1"/>
              <a:t>PSCell</a:t>
            </a:r>
            <a:r>
              <a:rPr lang="en-US" sz="1200" dirty="0"/>
              <a:t> PRACH and the overall ending point can be whichever leg finishes the PRACH preamble at last.</a:t>
            </a:r>
          </a:p>
          <a:p>
            <a:pPr lvl="2"/>
            <a:r>
              <a:rPr lang="en-US" sz="1200" dirty="0"/>
              <a:t>Option 3 (tentative compromise): For delay requirement of HO with </a:t>
            </a:r>
            <a:r>
              <a:rPr lang="en-US" sz="1200" dirty="0" err="1"/>
              <a:t>PSCell</a:t>
            </a:r>
            <a:r>
              <a:rPr lang="en-US" sz="1200" dirty="0"/>
              <a:t>, </a:t>
            </a:r>
          </a:p>
          <a:p>
            <a:pPr lvl="3"/>
            <a:r>
              <a:rPr lang="en-US" sz="1200" dirty="0"/>
              <a:t>reuse the starting point definition from legacy HO, i.e., the end of the last TTI containing the RRC command implying handover with </a:t>
            </a:r>
            <a:r>
              <a:rPr lang="en-US" sz="1200" dirty="0" err="1"/>
              <a:t>PSCell</a:t>
            </a:r>
            <a:r>
              <a:rPr lang="en-US" sz="1200" dirty="0"/>
              <a:t>.</a:t>
            </a:r>
          </a:p>
          <a:p>
            <a:pPr lvl="3"/>
            <a:r>
              <a:rPr lang="en-US" sz="1200" dirty="0"/>
              <a:t>FFS: the ending point</a:t>
            </a:r>
          </a:p>
          <a:p>
            <a:r>
              <a:rPr lang="en-US" sz="1200" dirty="0"/>
              <a:t>Issue 2-2-2: old </a:t>
            </a:r>
            <a:r>
              <a:rPr lang="en-US" sz="1200" dirty="0" err="1"/>
              <a:t>PSCell</a:t>
            </a:r>
            <a:r>
              <a:rPr lang="en-US" sz="1200" dirty="0"/>
              <a:t>/</a:t>
            </a:r>
            <a:r>
              <a:rPr lang="en-US" sz="1200" dirty="0" err="1"/>
              <a:t>Scell</a:t>
            </a:r>
            <a:r>
              <a:rPr lang="en-US" sz="1200" dirty="0"/>
              <a:t> release during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>
                <a:solidFill>
                  <a:srgbClr val="00B050"/>
                </a:solidFill>
              </a:rPr>
              <a:t>Agreement: RAN4 does not need to consider the old </a:t>
            </a:r>
            <a:r>
              <a:rPr lang="en-US" sz="1200" dirty="0" err="1">
                <a:solidFill>
                  <a:srgbClr val="00B050"/>
                </a:solidFill>
              </a:rPr>
              <a:t>PSCell</a:t>
            </a:r>
            <a:r>
              <a:rPr lang="en-US" sz="1200" dirty="0">
                <a:solidFill>
                  <a:srgbClr val="00B050"/>
                </a:solidFill>
              </a:rPr>
              <a:t>/</a:t>
            </a:r>
            <a:r>
              <a:rPr lang="en-US" sz="1200" dirty="0" err="1">
                <a:solidFill>
                  <a:srgbClr val="00B050"/>
                </a:solidFill>
              </a:rPr>
              <a:t>SCell</a:t>
            </a:r>
            <a:r>
              <a:rPr lang="en-US" sz="1200" dirty="0">
                <a:solidFill>
                  <a:srgbClr val="00B050"/>
                </a:solidFill>
              </a:rPr>
              <a:t> release time in the HO with </a:t>
            </a:r>
            <a:r>
              <a:rPr lang="en-US" sz="1200" dirty="0" err="1">
                <a:solidFill>
                  <a:srgbClr val="00B050"/>
                </a:solidFill>
              </a:rPr>
              <a:t>PSCell</a:t>
            </a:r>
            <a:r>
              <a:rPr lang="en-US" sz="1200" dirty="0">
                <a:solidFill>
                  <a:srgbClr val="00B050"/>
                </a:solidFill>
              </a:rPr>
              <a:t> delay requirement design 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715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(2/6)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2-2-3: timeline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(ZTE, Apple, Xiaomi): </a:t>
            </a:r>
            <a:r>
              <a:rPr lang="en-US" sz="1200" dirty="0" err="1"/>
              <a:t>PCell</a:t>
            </a:r>
            <a:r>
              <a:rPr lang="en-US" sz="1200" dirty="0"/>
              <a:t> HO and </a:t>
            </a:r>
            <a:r>
              <a:rPr lang="en-US" sz="1200" dirty="0" err="1"/>
              <a:t>PSCell</a:t>
            </a:r>
            <a:r>
              <a:rPr lang="en-US" sz="1200" dirty="0"/>
              <a:t> addition is performed in a sequential order.</a:t>
            </a:r>
          </a:p>
          <a:p>
            <a:pPr lvl="2"/>
            <a:r>
              <a:rPr lang="en-GB" sz="1200" dirty="0"/>
              <a:t>Option 2 (CATT, CMCC, QC, Huawei, OPPO, Intel, DCM, MTK, Nokia): </a:t>
            </a:r>
            <a:r>
              <a:rPr lang="en-US" sz="1200" dirty="0" err="1"/>
              <a:t>PCell</a:t>
            </a:r>
            <a:r>
              <a:rPr lang="en-US" sz="1200" dirty="0"/>
              <a:t> HO and </a:t>
            </a:r>
            <a:r>
              <a:rPr lang="en-US" sz="1200" dirty="0" err="1"/>
              <a:t>PSCell</a:t>
            </a:r>
            <a:r>
              <a:rPr lang="en-US" sz="1200" dirty="0"/>
              <a:t> addition is performed in parallel.</a:t>
            </a:r>
          </a:p>
          <a:p>
            <a:pPr lvl="3"/>
            <a:r>
              <a:rPr lang="en-US" sz="1200" dirty="0"/>
              <a:t>Option 2a (NEC): cell search can be performed in parallel and TA acquisition and application on </a:t>
            </a:r>
            <a:r>
              <a:rPr lang="en-US" sz="1200" dirty="0" err="1"/>
              <a:t>PCell</a:t>
            </a:r>
            <a:r>
              <a:rPr lang="en-US" sz="1200" dirty="0"/>
              <a:t>, RRC </a:t>
            </a:r>
            <a:r>
              <a:rPr lang="en-US" sz="1200" dirty="0" err="1"/>
              <a:t>reconfig</a:t>
            </a:r>
            <a:r>
              <a:rPr lang="en-US" sz="1200" dirty="0"/>
              <a:t> complete on </a:t>
            </a:r>
            <a:r>
              <a:rPr lang="en-US" sz="1200" dirty="0" err="1"/>
              <a:t>PCell</a:t>
            </a:r>
            <a:r>
              <a:rPr lang="en-US" sz="1200" dirty="0"/>
              <a:t> and RACH to </a:t>
            </a:r>
            <a:r>
              <a:rPr lang="en-US" sz="1200" dirty="0" err="1"/>
              <a:t>PSCell</a:t>
            </a:r>
            <a:r>
              <a:rPr lang="en-US" sz="1200" dirty="0"/>
              <a:t> can be in sequential order</a:t>
            </a:r>
          </a:p>
          <a:p>
            <a:pPr lvl="2"/>
            <a:r>
              <a:rPr lang="en-US" sz="1200" dirty="0"/>
              <a:t>Option 3 (Huawei): RAN4 should discuss whether the procedures could be performed in parallel based on the existing requirements.</a:t>
            </a:r>
          </a:p>
          <a:p>
            <a:r>
              <a:rPr lang="en-US" sz="1200" dirty="0"/>
              <a:t>Issue 2-2-4: </a:t>
            </a:r>
            <a:r>
              <a:rPr lang="en-US" sz="1200" dirty="0" err="1"/>
              <a:t>optimisation</a:t>
            </a:r>
            <a:r>
              <a:rPr lang="en-US" sz="1200" dirty="0"/>
              <a:t> for the case when </a:t>
            </a:r>
            <a:r>
              <a:rPr lang="en-US" sz="1200" dirty="0" err="1"/>
              <a:t>PSCell</a:t>
            </a:r>
            <a:r>
              <a:rPr lang="en-US" sz="1200" dirty="0"/>
              <a:t> is not changed during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(Intel): </a:t>
            </a:r>
            <a:r>
              <a:rPr lang="en-US" sz="1200" dirty="0"/>
              <a:t>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 if </a:t>
            </a:r>
            <a:r>
              <a:rPr lang="en-US" sz="1200" dirty="0" err="1"/>
              <a:t>PSCell</a:t>
            </a:r>
            <a:r>
              <a:rPr lang="en-US" sz="1200" dirty="0"/>
              <a:t> is not changed, no timing tracking for </a:t>
            </a:r>
            <a:r>
              <a:rPr lang="en-US" sz="1200" dirty="0" err="1"/>
              <a:t>PSCell</a:t>
            </a:r>
            <a:r>
              <a:rPr lang="en-US" sz="1200" dirty="0"/>
              <a:t> is needed. If </a:t>
            </a:r>
            <a:r>
              <a:rPr lang="en-US" sz="1200" dirty="0" err="1"/>
              <a:t>PSCell</a:t>
            </a:r>
            <a:r>
              <a:rPr lang="en-US" sz="1200" dirty="0"/>
              <a:t> is changed, timing tracking for </a:t>
            </a:r>
            <a:r>
              <a:rPr lang="en-US" sz="1200" dirty="0" err="1"/>
              <a:t>PSCell</a:t>
            </a:r>
            <a:r>
              <a:rPr lang="en-US" sz="1200" dirty="0"/>
              <a:t> is needed, scaling factor may be considered.</a:t>
            </a:r>
          </a:p>
          <a:p>
            <a:pPr lvl="2" hangingPunct="0"/>
            <a:r>
              <a:rPr lang="en-US" sz="1200" dirty="0"/>
              <a:t>Option 2 (Ericsson, Nokia): T</a:t>
            </a:r>
            <a:r>
              <a:rPr lang="en-US" sz="1200" baseline="-25000" dirty="0"/>
              <a:t>∆  </a:t>
            </a:r>
            <a:r>
              <a:rPr lang="en-US" sz="1200" dirty="0"/>
              <a:t>reduction when source and target </a:t>
            </a:r>
            <a:r>
              <a:rPr lang="en-US" sz="1200" dirty="0" err="1"/>
              <a:t>PSCell</a:t>
            </a:r>
            <a:r>
              <a:rPr lang="en-US" sz="1200" dirty="0"/>
              <a:t> is the same cell.</a:t>
            </a:r>
          </a:p>
          <a:p>
            <a:pPr lvl="2"/>
            <a:r>
              <a:rPr lang="en-GB" sz="1200" dirty="0"/>
              <a:t>Option 3 (Huawei, Apple, Xiaomi, Intel, QC, MTK): </a:t>
            </a:r>
            <a:r>
              <a:rPr lang="en-US" sz="1200" dirty="0"/>
              <a:t>For UE which is already configured with DC, the UE’s </a:t>
            </a:r>
            <a:r>
              <a:rPr lang="en-US" sz="1200" dirty="0" err="1"/>
              <a:t>behaviour</a:t>
            </a:r>
            <a:r>
              <a:rPr lang="en-US" sz="1200" dirty="0"/>
              <a:t> is same when the configured </a:t>
            </a:r>
            <a:r>
              <a:rPr lang="en-US" sz="1200" dirty="0" err="1"/>
              <a:t>PSCell</a:t>
            </a:r>
            <a:r>
              <a:rPr lang="en-US" sz="1200" dirty="0"/>
              <a:t> is same as the original one or not.</a:t>
            </a:r>
          </a:p>
          <a:p>
            <a:pPr lvl="2"/>
            <a:r>
              <a:rPr lang="en-GB" sz="1200" dirty="0"/>
              <a:t>Option 4 (CATT): When </a:t>
            </a:r>
            <a:r>
              <a:rPr lang="en-GB" sz="1200" dirty="0" err="1"/>
              <a:t>PSCell</a:t>
            </a:r>
            <a:r>
              <a:rPr lang="en-GB" sz="1200" dirty="0"/>
              <a:t> is not changed, the requirements for HO with </a:t>
            </a:r>
            <a:r>
              <a:rPr lang="en-GB" sz="1200" dirty="0" err="1"/>
              <a:t>PSCell</a:t>
            </a:r>
            <a:r>
              <a:rPr lang="en-GB" sz="1200" dirty="0"/>
              <a:t> should be the legacy HO requirement. The </a:t>
            </a:r>
            <a:r>
              <a:rPr lang="en-GB" sz="1200" dirty="0" err="1"/>
              <a:t>PSCell</a:t>
            </a:r>
            <a:r>
              <a:rPr lang="en-GB" sz="1200" dirty="0"/>
              <a:t> can still work but with interruption caused by </a:t>
            </a:r>
            <a:r>
              <a:rPr lang="en-GB" sz="1200" dirty="0" err="1"/>
              <a:t>PCell</a:t>
            </a:r>
            <a:r>
              <a:rPr lang="en-GB" sz="1200" dirty="0"/>
              <a:t> HO.</a:t>
            </a:r>
            <a:endParaRPr lang="en-US" sz="1200" dirty="0"/>
          </a:p>
          <a:p>
            <a:pPr lvl="2"/>
            <a:endParaRPr lang="en-US" sz="8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089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(3/6)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2-2-5: RRC processing delay for HO with </a:t>
            </a:r>
            <a:r>
              <a:rPr lang="en-US" sz="1200" dirty="0" err="1"/>
              <a:t>PSCell</a:t>
            </a:r>
            <a:r>
              <a:rPr lang="en-US" sz="1200" dirty="0"/>
              <a:t> </a:t>
            </a:r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(Apple, Huawei, QC): use the max{RRC procedure delay of legacy HO, RRC procedure delay of legacy </a:t>
            </a:r>
            <a:r>
              <a:rPr lang="en-GB" sz="1200" dirty="0" err="1"/>
              <a:t>PSCell</a:t>
            </a:r>
            <a:r>
              <a:rPr lang="en-GB" sz="1200" dirty="0"/>
              <a:t> addition} for the corresponding RRC procedure delay in the requirement of HO with </a:t>
            </a:r>
            <a:r>
              <a:rPr lang="en-GB" sz="1200" dirty="0" err="1"/>
              <a:t>PSCell</a:t>
            </a:r>
            <a:r>
              <a:rPr lang="en-GB" sz="1200" dirty="0"/>
              <a:t>. The RRC procedure delays in following table are used for the requirements of HO with </a:t>
            </a:r>
            <a:r>
              <a:rPr lang="en-GB" sz="1200" dirty="0" err="1"/>
              <a:t>PSCell</a:t>
            </a:r>
            <a:r>
              <a:rPr lang="en-GB" sz="1200" dirty="0"/>
              <a:t>.</a:t>
            </a:r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r>
              <a:rPr lang="en-GB" sz="1200" dirty="0"/>
              <a:t>Option 2 (NEC): 16ms</a:t>
            </a:r>
          </a:p>
          <a:p>
            <a:pPr lvl="2"/>
            <a:r>
              <a:rPr lang="en-GB" sz="1200" dirty="0"/>
              <a:t>Option 3 (Xiaomi, CATT, Ericsson, MTK, Nokia): shall be determined by RAN2.</a:t>
            </a:r>
          </a:p>
          <a:p>
            <a:pPr marL="914400" lvl="2" indent="0">
              <a:buNone/>
            </a:pPr>
            <a:r>
              <a:rPr lang="en-GB" sz="1200" dirty="0">
                <a:highlight>
                  <a:srgbClr val="FFFF00"/>
                </a:highlight>
              </a:rPr>
              <a:t>(would be deleted) Moderator comment: could we send LS to RAN2 to check since there is no such RRC processing time for HO with </a:t>
            </a:r>
            <a:r>
              <a:rPr lang="en-GB" sz="1200" dirty="0" err="1">
                <a:highlight>
                  <a:srgbClr val="FFFF00"/>
                </a:highlight>
              </a:rPr>
              <a:t>PSCell</a:t>
            </a:r>
            <a:r>
              <a:rPr lang="en-GB" sz="1200" dirty="0">
                <a:highlight>
                  <a:srgbClr val="FFFF00"/>
                </a:highlight>
              </a:rPr>
              <a:t> defined in current RAN2 spec? Moreover, RRC processing time is not impacted by the procedure timeline in the requirement(parallel or sequential).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9E265C-9B7F-6242-923A-4502D5B02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09871"/>
              </p:ext>
            </p:extLst>
          </p:nvPr>
        </p:nvGraphicFramePr>
        <p:xfrm>
          <a:off x="2058987" y="1923678"/>
          <a:ext cx="5026025" cy="1427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37722930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02053669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3818702923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124595265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5372495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Scenario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Source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Target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Target PSCell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RRC procedure delay for HO with PSCell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924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NR SA to EN-DC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(incl. FR1 and FR2)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(incl. FR1 and FR2)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775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EN-DC to EN-DC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(incl. FR1 and FR2)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000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NE-DC to NE-DC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292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NR-DC to NR-DC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16ms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76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7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(4/6)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2-2-6: UE SW processing and RF warm-up(if needed) time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(Apple): Sum of the UE processing time from legacy HO and from legacy </a:t>
            </a:r>
            <a:r>
              <a:rPr lang="en-GB" sz="1200" dirty="0" err="1"/>
              <a:t>PSCell</a:t>
            </a:r>
            <a:r>
              <a:rPr lang="en-GB" sz="1200" dirty="0"/>
              <a:t> addition for HO with </a:t>
            </a:r>
            <a:r>
              <a:rPr lang="en-GB" sz="1200" dirty="0" err="1"/>
              <a:t>PSCell</a:t>
            </a:r>
            <a:r>
              <a:rPr lang="en-GB" sz="1200" dirty="0"/>
              <a:t>.</a:t>
            </a:r>
            <a:endParaRPr lang="en-US" sz="1200" dirty="0"/>
          </a:p>
          <a:p>
            <a:pPr lvl="2"/>
            <a:r>
              <a:rPr lang="en-GB" sz="1200" dirty="0"/>
              <a:t>Option 2 (NEC):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dirty="0"/>
              <a:t> is the UE processing time. It can be 20ms or 40 </a:t>
            </a:r>
            <a:r>
              <a:rPr lang="en-GB" sz="1200" dirty="0" err="1"/>
              <a:t>ms</a:t>
            </a:r>
            <a:r>
              <a:rPr lang="en-GB" sz="1200" dirty="0"/>
              <a:t> depending on same FR or inter FR NR </a:t>
            </a:r>
            <a:r>
              <a:rPr lang="en-GB" sz="1200" dirty="0" err="1"/>
              <a:t>PSCell</a:t>
            </a:r>
            <a:r>
              <a:rPr lang="en-GB" sz="1200" dirty="0"/>
              <a:t> addition.</a:t>
            </a:r>
            <a:endParaRPr lang="en-US" sz="1200" dirty="0"/>
          </a:p>
          <a:p>
            <a:pPr lvl="2"/>
            <a:r>
              <a:rPr lang="en-GB" sz="1200" dirty="0"/>
              <a:t>Option 3 (Intel): </a:t>
            </a:r>
            <a:endParaRPr lang="en-US" sz="1200" dirty="0"/>
          </a:p>
          <a:p>
            <a:pPr lvl="3"/>
            <a:r>
              <a:rPr lang="en-GB" sz="1200" dirty="0"/>
              <a:t>For HO with </a:t>
            </a:r>
            <a:r>
              <a:rPr lang="en-GB" sz="1200" dirty="0" err="1"/>
              <a:t>PSCell</a:t>
            </a:r>
            <a:r>
              <a:rPr lang="en-GB" sz="1200" dirty="0"/>
              <a:t> from NR-DC to NR-DC, 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baseline="-25000" dirty="0"/>
              <a:t> </a:t>
            </a:r>
            <a:r>
              <a:rPr lang="en-GB" sz="1200" dirty="0"/>
              <a:t>can be split into software processing (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) and RF warm up time(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processing_RF</a:t>
            </a:r>
            <a:r>
              <a:rPr lang="en-GB" sz="1200" dirty="0"/>
              <a:t>).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=[20]</a:t>
            </a:r>
            <a:r>
              <a:rPr lang="en-GB" sz="1200" dirty="0" err="1"/>
              <a:t>ms</a:t>
            </a:r>
            <a:r>
              <a:rPr lang="en-GB" sz="1200" dirty="0"/>
              <a:t> needs further discussion if some extension is needed.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processing_RF</a:t>
            </a:r>
            <a:r>
              <a:rPr lang="en-GB" sz="1200" dirty="0"/>
              <a:t> will be dependent on different scenarios, i.e. whether </a:t>
            </a:r>
            <a:r>
              <a:rPr lang="en-GB" sz="1200" dirty="0" err="1"/>
              <a:t>Pcell</a:t>
            </a:r>
            <a:r>
              <a:rPr lang="en-GB" sz="1200" dirty="0"/>
              <a:t> or </a:t>
            </a:r>
            <a:r>
              <a:rPr lang="en-GB" sz="1200" dirty="0" err="1"/>
              <a:t>PSCell</a:t>
            </a:r>
            <a:r>
              <a:rPr lang="en-GB" sz="1200" dirty="0"/>
              <a:t> change across </a:t>
            </a:r>
            <a:r>
              <a:rPr lang="en-GB" sz="1200" dirty="0" err="1"/>
              <a:t>FRs.</a:t>
            </a:r>
            <a:endParaRPr lang="en-US" sz="1200" dirty="0"/>
          </a:p>
          <a:p>
            <a:pPr lvl="3"/>
            <a:r>
              <a:rPr lang="en-GB" sz="1200" dirty="0"/>
              <a:t>For HO with </a:t>
            </a:r>
            <a:r>
              <a:rPr lang="en-GB" sz="1200" dirty="0" err="1"/>
              <a:t>PSCell</a:t>
            </a:r>
            <a:r>
              <a:rPr lang="en-GB" sz="1200" dirty="0"/>
              <a:t> from NR SA to EN-DC, 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baseline="-25000" dirty="0"/>
              <a:t> </a:t>
            </a:r>
            <a:r>
              <a:rPr lang="en-GB" sz="1200" dirty="0"/>
              <a:t>only includes software processing time (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).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=[20]</a:t>
            </a:r>
            <a:r>
              <a:rPr lang="en-GB" sz="1200" dirty="0" err="1"/>
              <a:t>ms</a:t>
            </a:r>
            <a:r>
              <a:rPr lang="en-GB" sz="1200" dirty="0"/>
              <a:t> needs further discussion if some extension is needed.</a:t>
            </a:r>
            <a:endParaRPr lang="en-US" sz="1200" dirty="0"/>
          </a:p>
          <a:p>
            <a:pPr lvl="2"/>
            <a:r>
              <a:rPr lang="en-GB" sz="1200" dirty="0"/>
              <a:t>Option 4 (Ericsson):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dirty="0"/>
              <a:t> reduction when source and target </a:t>
            </a:r>
            <a:r>
              <a:rPr lang="en-GB" sz="1200" dirty="0" err="1"/>
              <a:t>PSCell</a:t>
            </a:r>
            <a:r>
              <a:rPr lang="en-GB" sz="1200" dirty="0"/>
              <a:t> are in same FR</a:t>
            </a:r>
            <a:endParaRPr lang="en-US" sz="12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886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(5/6)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/>
              <a:t>Issue 2-2-7: Delay requirement design if option 1 in issue 2-2-3 is adopted</a:t>
            </a:r>
          </a:p>
          <a:p>
            <a:pPr lvl="1"/>
            <a:r>
              <a:rPr lang="en-US" sz="1400" dirty="0"/>
              <a:t>FFS:</a:t>
            </a:r>
          </a:p>
          <a:p>
            <a:pPr lvl="2"/>
            <a:r>
              <a:rPr lang="en-GB" sz="1400" dirty="0"/>
              <a:t>Option 1 (Apple): </a:t>
            </a:r>
            <a:endParaRPr lang="en-US" sz="1400" dirty="0"/>
          </a:p>
          <a:p>
            <a:pPr lvl="3"/>
            <a:r>
              <a:rPr lang="en-GB" sz="1400" dirty="0"/>
              <a:t>For requirement of HO with </a:t>
            </a:r>
            <a:r>
              <a:rPr lang="en-GB" sz="1400" dirty="0" err="1"/>
              <a:t>PSCell</a:t>
            </a:r>
            <a:r>
              <a:rPr lang="en-GB" sz="1400" dirty="0"/>
              <a:t>, RAN4 assumes that UE performs target </a:t>
            </a:r>
            <a:r>
              <a:rPr lang="en-GB" sz="1400" dirty="0" err="1"/>
              <a:t>PSCell</a:t>
            </a:r>
            <a:r>
              <a:rPr lang="en-GB" sz="1400" dirty="0"/>
              <a:t> addition after receiving RAR (</a:t>
            </a:r>
            <a:r>
              <a:rPr lang="en-GB" sz="1400" dirty="0" err="1"/>
              <a:t>msg</a:t>
            </a:r>
            <a:r>
              <a:rPr lang="en-GB" sz="1400" dirty="0"/>
              <a:t> 2) from target </a:t>
            </a:r>
            <a:r>
              <a:rPr lang="en-GB" sz="1400" dirty="0" err="1"/>
              <a:t>Pcell</a:t>
            </a:r>
            <a:r>
              <a:rPr lang="en-GB" sz="1400" dirty="0"/>
              <a:t>.</a:t>
            </a:r>
            <a:endParaRPr lang="en-US" sz="1400" dirty="0"/>
          </a:p>
          <a:p>
            <a:pPr lvl="3"/>
            <a:r>
              <a:rPr lang="en-GB" sz="1400" dirty="0"/>
              <a:t>The cell detection time, AGC settling time, T/F tracking time and RACH uncertainty time in legacy HO and legacy </a:t>
            </a:r>
            <a:r>
              <a:rPr lang="en-GB" sz="1400" dirty="0" err="1"/>
              <a:t>PSCell</a:t>
            </a:r>
            <a:r>
              <a:rPr lang="en-GB" sz="1400" dirty="0"/>
              <a:t> addition requirement could be reused for HO with </a:t>
            </a:r>
            <a:r>
              <a:rPr lang="en-GB" sz="1400" dirty="0" err="1"/>
              <a:t>PSCell</a:t>
            </a:r>
            <a:r>
              <a:rPr lang="en-GB" sz="1400" dirty="0"/>
              <a:t>.</a:t>
            </a:r>
            <a:endParaRPr lang="en-US" sz="1400" dirty="0"/>
          </a:p>
          <a:p>
            <a:pPr lvl="2"/>
            <a:r>
              <a:rPr lang="en-GB" sz="1400" dirty="0"/>
              <a:t>Option 2 (ZTE): </a:t>
            </a:r>
            <a:endParaRPr lang="en-US" sz="1400" dirty="0"/>
          </a:p>
          <a:p>
            <a:pPr lvl="3"/>
            <a:r>
              <a:rPr lang="en-GB" sz="1400" dirty="0"/>
              <a:t>Take core requirements for handover and </a:t>
            </a:r>
            <a:r>
              <a:rPr lang="en-GB" sz="1400" dirty="0" err="1"/>
              <a:t>PSCell</a:t>
            </a:r>
            <a:r>
              <a:rPr lang="en-GB" sz="1400" dirty="0"/>
              <a:t> addition as baseline and identify if there is any new issue in the new procedure.</a:t>
            </a:r>
            <a:endParaRPr lang="en-US" sz="1400" dirty="0"/>
          </a:p>
          <a:p>
            <a:pPr lvl="2"/>
            <a:r>
              <a:rPr lang="en-GB" sz="1400" dirty="0"/>
              <a:t>Option 3 (Xiaomi): </a:t>
            </a:r>
            <a:endParaRPr lang="en-US" sz="1400" dirty="0"/>
          </a:p>
          <a:p>
            <a:pPr lvl="3"/>
            <a:r>
              <a:rPr lang="en-GB" sz="1400" dirty="0"/>
              <a:t>The additional interruption delay for target </a:t>
            </a:r>
            <a:r>
              <a:rPr lang="en-GB" sz="1400" dirty="0" err="1"/>
              <a:t>PSCell</a:t>
            </a:r>
            <a:r>
              <a:rPr lang="en-GB" sz="1400" dirty="0"/>
              <a:t> should be considered based on the legacy HO delay requirement for the HO with </a:t>
            </a:r>
            <a:r>
              <a:rPr lang="en-GB" sz="1400" dirty="0" err="1"/>
              <a:t>PSCell</a:t>
            </a:r>
            <a:r>
              <a:rPr lang="en-GB" sz="1400" dirty="0"/>
              <a:t> delay requirement. And the interruption delay contains the following procedures:</a:t>
            </a:r>
            <a:endParaRPr lang="en-US" sz="1400" dirty="0"/>
          </a:p>
          <a:p>
            <a:pPr lvl="4"/>
            <a:r>
              <a:rPr lang="en-GB" sz="1400" dirty="0"/>
              <a:t>Cell search time</a:t>
            </a:r>
            <a:endParaRPr lang="en-US" sz="1400" dirty="0"/>
          </a:p>
          <a:p>
            <a:pPr lvl="4"/>
            <a:r>
              <a:rPr lang="en-GB" sz="1400" dirty="0"/>
              <a:t>Fine timing tracking time</a:t>
            </a:r>
            <a:endParaRPr lang="en-US" sz="1400" dirty="0"/>
          </a:p>
          <a:p>
            <a:pPr lvl="4"/>
            <a:r>
              <a:rPr lang="en-GB" sz="1400" dirty="0"/>
              <a:t>UE processing time</a:t>
            </a:r>
            <a:endParaRPr lang="en-US" sz="1400" dirty="0"/>
          </a:p>
          <a:p>
            <a:pPr lvl="4"/>
            <a:r>
              <a:rPr lang="en-GB" sz="1400" dirty="0"/>
              <a:t>Time for interruption uncertainty in acquiring the first available PRACH occasion in the new cell</a:t>
            </a:r>
            <a:endParaRPr lang="en-US" sz="1400" dirty="0"/>
          </a:p>
          <a:p>
            <a:pPr lvl="4"/>
            <a:r>
              <a:rPr lang="en-GB" sz="1400" dirty="0"/>
              <a:t>Time for SSB post-processing</a:t>
            </a:r>
            <a:endParaRPr lang="en-US" sz="14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627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(6/6)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47500" lnSpcReduction="20000"/>
          </a:bodyPr>
          <a:lstStyle/>
          <a:p>
            <a:r>
              <a:rPr lang="en-US" sz="2100" dirty="0"/>
              <a:t>Issue 2-2-8: Delay requirement design if option 2 in issue 2-2-3 is adopted</a:t>
            </a:r>
          </a:p>
          <a:p>
            <a:pPr lvl="1"/>
            <a:r>
              <a:rPr lang="en-US" sz="2100" dirty="0"/>
              <a:t>FFS:</a:t>
            </a:r>
          </a:p>
          <a:p>
            <a:pPr lvl="2"/>
            <a:r>
              <a:rPr lang="en-GB" sz="2100" dirty="0"/>
              <a:t>Option 1 (CMCC): </a:t>
            </a:r>
            <a:endParaRPr lang="en-US" sz="2100" dirty="0"/>
          </a:p>
          <a:p>
            <a:pPr lvl="3"/>
            <a:r>
              <a:rPr lang="en-GB" sz="2100" dirty="0"/>
              <a:t>the delay requirement for handover with </a:t>
            </a:r>
            <a:r>
              <a:rPr lang="en-GB" sz="2100" dirty="0" err="1"/>
              <a:t>PSCell</a:t>
            </a:r>
            <a:r>
              <a:rPr lang="en-GB" sz="2100" dirty="0"/>
              <a:t> is suggested as following:</a:t>
            </a:r>
            <a:endParaRPr lang="en-US" sz="2100" dirty="0"/>
          </a:p>
          <a:p>
            <a:pPr lvl="4"/>
            <a:r>
              <a:rPr lang="en-GB" sz="2100" dirty="0" err="1"/>
              <a:t>T</a:t>
            </a:r>
            <a:r>
              <a:rPr lang="en-GB" sz="2100" baseline="-25000" dirty="0" err="1"/>
              <a:t>RRC_delay</a:t>
            </a:r>
            <a:r>
              <a:rPr lang="en-GB" sz="2100" dirty="0"/>
              <a:t> + </a:t>
            </a:r>
            <a:r>
              <a:rPr lang="en-GB" sz="2100" dirty="0" err="1"/>
              <a:t>T</a:t>
            </a:r>
            <a:r>
              <a:rPr lang="en-GB" sz="2100" baseline="-25000" dirty="0" err="1"/>
              <a:t>processing</a:t>
            </a:r>
            <a:r>
              <a:rPr lang="en-GB" sz="2100" dirty="0"/>
              <a:t> +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dirty="0"/>
              <a:t> + fine time tracking + delay uncertainty in acquiring the first available PRACH occasion + </a:t>
            </a:r>
            <a:r>
              <a:rPr lang="en-GB" sz="2100" dirty="0" err="1"/>
              <a:t>T</a:t>
            </a:r>
            <a:r>
              <a:rPr lang="en-GB" sz="2100" baseline="-25000" dirty="0" err="1"/>
              <a:t>margin</a:t>
            </a:r>
            <a:endParaRPr lang="en-US" sz="2100" dirty="0"/>
          </a:p>
          <a:p>
            <a:pPr lvl="2"/>
            <a:r>
              <a:rPr lang="en-GB" sz="2100" dirty="0"/>
              <a:t>Option 2 (NEC): </a:t>
            </a:r>
            <a:endParaRPr lang="en-US" sz="2100" dirty="0"/>
          </a:p>
          <a:p>
            <a:pPr lvl="3"/>
            <a:r>
              <a:rPr lang="en-GB" sz="2100" dirty="0"/>
              <a:t>RAN4 to agree that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dirty="0"/>
              <a:t> should consider all the four combination of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known and unknown conditions; Actual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baseline="-25000" dirty="0"/>
              <a:t> </a:t>
            </a:r>
            <a:r>
              <a:rPr lang="en-GB" sz="2100" dirty="0"/>
              <a:t>is FFS.</a:t>
            </a:r>
            <a:endParaRPr lang="en-US" sz="2100" dirty="0"/>
          </a:p>
          <a:p>
            <a:pPr lvl="3"/>
            <a:r>
              <a:rPr lang="en-GB" sz="2100" dirty="0"/>
              <a:t>RAN4 to agree that components that contribute to T</a:t>
            </a:r>
            <a:r>
              <a:rPr lang="en-GB" sz="2100" baseline="-25000" dirty="0"/>
              <a:t>IU</a:t>
            </a:r>
            <a:r>
              <a:rPr lang="en-GB" sz="2100" dirty="0"/>
              <a:t> delay are the TA acquisition delay in LTE </a:t>
            </a:r>
            <a:r>
              <a:rPr lang="en-GB" sz="2100" dirty="0" err="1"/>
              <a:t>Pcell</a:t>
            </a:r>
            <a:r>
              <a:rPr lang="en-GB" sz="2100" dirty="0"/>
              <a:t>, delay uncertainty in acquiring resources for RRC connection Reconfiguration Complete message on LTE </a:t>
            </a:r>
            <a:r>
              <a:rPr lang="en-GB" sz="2100" dirty="0" err="1"/>
              <a:t>Pcell</a:t>
            </a:r>
            <a:r>
              <a:rPr lang="en-GB" sz="2100" dirty="0"/>
              <a:t> and PRACH acquisition uncertainty delay in NR </a:t>
            </a:r>
            <a:r>
              <a:rPr lang="en-GB" sz="2100" dirty="0" err="1"/>
              <a:t>PSCell</a:t>
            </a:r>
            <a:r>
              <a:rPr lang="en-GB" sz="2100" dirty="0"/>
              <a:t>.</a:t>
            </a:r>
            <a:endParaRPr lang="en-US" sz="2100" dirty="0"/>
          </a:p>
          <a:p>
            <a:pPr lvl="3"/>
            <a:r>
              <a:rPr lang="en-GB" sz="2100" dirty="0"/>
              <a:t>T</a:t>
            </a:r>
            <a:r>
              <a:rPr lang="en-GB" sz="2100" baseline="-25000" dirty="0"/>
              <a:t>∆</a:t>
            </a:r>
            <a:r>
              <a:rPr lang="en-GB" sz="2100" dirty="0"/>
              <a:t> is time for fine time tracking and acquiring full timing information of the NR </a:t>
            </a:r>
            <a:r>
              <a:rPr lang="en-GB" sz="2100" dirty="0" err="1"/>
              <a:t>PSCell</a:t>
            </a:r>
            <a:r>
              <a:rPr lang="en-GB" sz="2100" dirty="0"/>
              <a:t>. Where T</a:t>
            </a:r>
            <a:r>
              <a:rPr lang="en-GB" sz="2100" baseline="-25000" dirty="0"/>
              <a:t>∆</a:t>
            </a:r>
            <a:r>
              <a:rPr lang="en-GB" sz="2100" dirty="0"/>
              <a:t> = </a:t>
            </a:r>
            <a:r>
              <a:rPr lang="en-GB" sz="2100" dirty="0" err="1"/>
              <a:t>T</a:t>
            </a:r>
            <a:r>
              <a:rPr lang="en-GB" sz="2100" baseline="-25000" dirty="0" err="1"/>
              <a:t>rs</a:t>
            </a:r>
            <a:r>
              <a:rPr lang="en-GB" sz="2100" dirty="0"/>
              <a:t>.</a:t>
            </a:r>
            <a:endParaRPr lang="en-US" sz="2100" dirty="0"/>
          </a:p>
          <a:p>
            <a:pPr lvl="2"/>
            <a:r>
              <a:rPr lang="en-GB" sz="2100" dirty="0"/>
              <a:t>Option 3 (Intel): </a:t>
            </a:r>
            <a:endParaRPr lang="en-US" sz="2100" dirty="0"/>
          </a:p>
          <a:p>
            <a:pPr lvl="3"/>
            <a:r>
              <a:rPr lang="en-GB" sz="2100" dirty="0"/>
              <a:t>For HO with </a:t>
            </a:r>
            <a:r>
              <a:rPr lang="en-GB" sz="2100" dirty="0" err="1"/>
              <a:t>PSCell</a:t>
            </a:r>
            <a:r>
              <a:rPr lang="en-GB" sz="2100" dirty="0"/>
              <a:t> from NR-DC to NR-DC, if target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are in different FR, cell search can be performed independently as different searcher for FR1 and FR2 are assumed. If target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are in the same FR, scaling factor may be considered.</a:t>
            </a:r>
            <a:endParaRPr lang="en-US" sz="2100" dirty="0"/>
          </a:p>
          <a:p>
            <a:pPr lvl="3"/>
            <a:r>
              <a:rPr lang="en-GB" sz="2100" dirty="0"/>
              <a:t>For HO with </a:t>
            </a:r>
            <a:r>
              <a:rPr lang="en-GB" sz="2100" dirty="0" err="1"/>
              <a:t>PSCell</a:t>
            </a:r>
            <a:r>
              <a:rPr lang="en-GB" sz="2100" dirty="0"/>
              <a:t> from NR-DC to NR-DC, the uncertainty in acquiring the first available PRACH occasion in the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will be max(T</a:t>
            </a:r>
            <a:r>
              <a:rPr lang="en-GB" sz="2100" baseline="-25000" dirty="0"/>
              <a:t>IU, </a:t>
            </a:r>
            <a:r>
              <a:rPr lang="en-GB" sz="2100" dirty="0" err="1"/>
              <a:t>T</a:t>
            </a:r>
            <a:r>
              <a:rPr lang="en-GB" sz="2100" baseline="-25000" dirty="0" err="1"/>
              <a:t>PSCell</a:t>
            </a:r>
            <a:r>
              <a:rPr lang="en-GB" sz="2100" baseline="-25000" dirty="0"/>
              <a:t>_ DU </a:t>
            </a:r>
            <a:r>
              <a:rPr lang="en-GB" sz="2100" dirty="0"/>
              <a:t>). </a:t>
            </a:r>
            <a:endParaRPr lang="en-US" sz="2100" dirty="0"/>
          </a:p>
          <a:p>
            <a:pPr lvl="3"/>
            <a:r>
              <a:rPr lang="en-GB" sz="2100" dirty="0"/>
              <a:t>For HO with </a:t>
            </a:r>
            <a:r>
              <a:rPr lang="en-GB" sz="2100" dirty="0" err="1"/>
              <a:t>PSCell</a:t>
            </a:r>
            <a:r>
              <a:rPr lang="en-GB" sz="2100" dirty="0"/>
              <a:t> from NR SA to EN-DC, 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baseline="-25000" dirty="0"/>
              <a:t> </a:t>
            </a:r>
            <a:r>
              <a:rPr lang="en-GB" sz="2100" dirty="0"/>
              <a:t>and T</a:t>
            </a:r>
            <a:r>
              <a:rPr lang="en-GB" sz="2100" baseline="-25000" dirty="0"/>
              <a:t>∆ </a:t>
            </a:r>
            <a:r>
              <a:rPr lang="en-GB" sz="2100" dirty="0"/>
              <a:t>for </a:t>
            </a:r>
            <a:r>
              <a:rPr lang="en-GB" sz="2100" dirty="0" err="1"/>
              <a:t>PSCell</a:t>
            </a:r>
            <a:r>
              <a:rPr lang="en-GB" sz="2100" dirty="0"/>
              <a:t> can be skipped.</a:t>
            </a:r>
            <a:endParaRPr lang="en-US" sz="2100" dirty="0"/>
          </a:p>
          <a:p>
            <a:pPr lvl="2"/>
            <a:r>
              <a:rPr lang="en-GB" sz="2100" dirty="0"/>
              <a:t>Option 4 (Huawei): </a:t>
            </a:r>
            <a:endParaRPr lang="en-US" sz="2100" dirty="0"/>
          </a:p>
          <a:p>
            <a:pPr lvl="3"/>
            <a:r>
              <a:rPr lang="en-GB" sz="2100" dirty="0"/>
              <a:t>The SMTC for AGC may be jointly considered when the target </a:t>
            </a:r>
            <a:r>
              <a:rPr lang="en-GB" sz="2100" dirty="0" err="1"/>
              <a:t>Pcell</a:t>
            </a:r>
            <a:r>
              <a:rPr lang="en-GB" sz="2100" dirty="0"/>
              <a:t> and the target </a:t>
            </a:r>
            <a:r>
              <a:rPr lang="en-GB" sz="2100" dirty="0" err="1"/>
              <a:t>PSCell</a:t>
            </a:r>
            <a:r>
              <a:rPr lang="en-GB" sz="2100" dirty="0"/>
              <a:t> are within the same band.</a:t>
            </a:r>
            <a:endParaRPr lang="en-US" sz="2100" dirty="0"/>
          </a:p>
          <a:p>
            <a:pPr lvl="2"/>
            <a:r>
              <a:rPr lang="en-GB" sz="2100" dirty="0"/>
              <a:t>Option 5 (Qualcomm): </a:t>
            </a:r>
            <a:endParaRPr lang="en-US" sz="2100" dirty="0"/>
          </a:p>
          <a:p>
            <a:pPr lvl="3"/>
            <a:r>
              <a:rPr lang="en-US" sz="2100" dirty="0"/>
              <a:t>Joint/concurrent </a:t>
            </a:r>
            <a:r>
              <a:rPr lang="en-US" sz="2100" dirty="0" err="1"/>
              <a:t>PCell</a:t>
            </a:r>
            <a:r>
              <a:rPr lang="en-US" sz="2100" dirty="0"/>
              <a:t> HO with </a:t>
            </a:r>
            <a:r>
              <a:rPr lang="en-US" sz="2100" dirty="0" err="1"/>
              <a:t>PSCell</a:t>
            </a:r>
            <a:r>
              <a:rPr lang="en-US" sz="2100" dirty="0"/>
              <a:t> change/add takes [T</a:t>
            </a:r>
            <a:r>
              <a:rPr lang="en-US" sz="2100" baseline="-25000" dirty="0"/>
              <a:t>FFS</a:t>
            </a:r>
            <a:r>
              <a:rPr lang="en-US" sz="2100" dirty="0"/>
              <a:t>]</a:t>
            </a:r>
            <a:r>
              <a:rPr lang="en-US" sz="2100" dirty="0" err="1"/>
              <a:t>ms</a:t>
            </a:r>
            <a:r>
              <a:rPr lang="en-US" sz="2100" dirty="0"/>
              <a:t> longer in the timelines of both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 than performing standalone </a:t>
            </a:r>
            <a:r>
              <a:rPr lang="en-US" sz="2100" dirty="0" err="1"/>
              <a:t>PCell</a:t>
            </a:r>
            <a:r>
              <a:rPr lang="en-US" sz="2100" dirty="0"/>
              <a:t> HO task or standalone </a:t>
            </a:r>
            <a:r>
              <a:rPr lang="en-US" sz="2100" dirty="0" err="1"/>
              <a:t>PSCell</a:t>
            </a:r>
            <a:r>
              <a:rPr lang="en-US" sz="2100" dirty="0"/>
              <a:t> add/change.</a:t>
            </a:r>
          </a:p>
          <a:p>
            <a:pPr lvl="3"/>
            <a:r>
              <a:rPr lang="en-US" sz="2100" dirty="0"/>
              <a:t>As a starting point for discussion, T</a:t>
            </a:r>
            <a:r>
              <a:rPr lang="en-US" sz="2100" baseline="-25000" dirty="0"/>
              <a:t>FFS</a:t>
            </a:r>
            <a:r>
              <a:rPr lang="en-US" sz="2100" dirty="0"/>
              <a:t> may be chosen as 10ms. RAN4 can further discuss if T</a:t>
            </a:r>
            <a:r>
              <a:rPr lang="en-US" sz="2100" baseline="-25000" dirty="0"/>
              <a:t>FFS</a:t>
            </a:r>
            <a:r>
              <a:rPr lang="en-US" sz="2100" dirty="0"/>
              <a:t> shall be adjusted differently in various scenarios.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47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15139</TotalTime>
  <Words>2769</Words>
  <Application>Microsoft Macintosh PowerPoint</Application>
  <PresentationFormat>On-screen Show (16:9)</PresentationFormat>
  <Paragraphs>203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主题</vt:lpstr>
      <vt:lpstr>WF on further RRM enhancement for NR and MR-DC – Handover with PSCell</vt:lpstr>
      <vt:lpstr>Sub-topic 2-1 Scenarios for RRM requirement of HO with PSCell (1/2)</vt:lpstr>
      <vt:lpstr>Sub-topic 2-1 Scenarios for RRM requirement of HO with PSCell (2/2)</vt:lpstr>
      <vt:lpstr>Sub-topic 2-2 Delay requirement design of HO with PSCell (1/6)</vt:lpstr>
      <vt:lpstr>Sub-topic 2-2 Delay requirement design of HO with PSCell (2/6)</vt:lpstr>
      <vt:lpstr>Sub-topic 2-2 Delay requirement design of HO with PSCell (3/6)</vt:lpstr>
      <vt:lpstr>Sub-topic 2-2 Delay requirement design of HO with PSCell (4/6)</vt:lpstr>
      <vt:lpstr>Sub-topic 2-2 Delay requirement design of HO with PSCell (5/6)</vt:lpstr>
      <vt:lpstr>Sub-topic 2-2 Delay requirement design of HO with PSCell (6/6)</vt:lpstr>
      <vt:lpstr>Sub-topic 2-3 Interruption requirement design of HO with PSCell</vt:lpstr>
      <vt:lpstr>Sub-topic 2-4 Generic RACH assumption for HO with PSCell</vt:lpstr>
      <vt:lpstr>Sub-topic 2-5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Jerry Cui</cp:lastModifiedBy>
  <cp:revision>273</cp:revision>
  <dcterms:created xsi:type="dcterms:W3CDTF">2019-10-08T01:43:15Z</dcterms:created>
  <dcterms:modified xsi:type="dcterms:W3CDTF">2021-02-01T01:32:39Z</dcterms:modified>
</cp:coreProperties>
</file>