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3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91" r:id="rId13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kia" initials="Nokia" lastIdx="1" clrIdx="0">
    <p:extLst>
      <p:ext uri="{19B8F6BF-5375-455C-9EA6-DF929625EA0E}">
        <p15:presenceInfo xmlns:p15="http://schemas.microsoft.com/office/powerpoint/2012/main" userId="Nok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6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72" autoAdjust="0"/>
    <p:restoredTop sz="94762" autoAdjust="0"/>
  </p:normalViewPr>
  <p:slideViewPr>
    <p:cSldViewPr>
      <p:cViewPr varScale="1">
        <p:scale>
          <a:sx n="142" d="100"/>
          <a:sy n="142" d="100"/>
        </p:scale>
        <p:origin x="864" y="12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7" d="100"/>
          <a:sy n="97" d="100"/>
        </p:scale>
        <p:origin x="64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He (Qunfeng)" userId="6f4d2238-25dd-4a3f-b2f2-f4404111ee0a" providerId="ADAL" clId="{B8B4AF4D-D91A-4FE9-801A-273307E22D1F}"/>
    <pc:docChg chg="modSld">
      <pc:chgData name="Michael He (Qunfeng)" userId="6f4d2238-25dd-4a3f-b2f2-f4404111ee0a" providerId="ADAL" clId="{B8B4AF4D-D91A-4FE9-801A-273307E22D1F}" dt="2021-02-03T01:35:41.430" v="43" actId="20577"/>
      <pc:docMkLst>
        <pc:docMk/>
      </pc:docMkLst>
      <pc:sldChg chg="modSp mod">
        <pc:chgData name="Michael He (Qunfeng)" userId="6f4d2238-25dd-4a3f-b2f2-f4404111ee0a" providerId="ADAL" clId="{B8B4AF4D-D91A-4FE9-801A-273307E22D1F}" dt="2021-02-03T01:29:20.799" v="32" actId="207"/>
        <pc:sldMkLst>
          <pc:docMk/>
          <pc:sldMk cId="2410898077" sldId="284"/>
        </pc:sldMkLst>
        <pc:spChg chg="mod">
          <ac:chgData name="Michael He (Qunfeng)" userId="6f4d2238-25dd-4a3f-b2f2-f4404111ee0a" providerId="ADAL" clId="{B8B4AF4D-D91A-4FE9-801A-273307E22D1F}" dt="2021-02-03T01:29:20.799" v="32" actId="207"/>
          <ac:spMkLst>
            <pc:docMk/>
            <pc:sldMk cId="2410898077" sldId="284"/>
            <ac:spMk id="3" creationId="{00000000-0000-0000-0000-000000000000}"/>
          </ac:spMkLst>
        </pc:spChg>
      </pc:sldChg>
      <pc:sldChg chg="modSp mod">
        <pc:chgData name="Michael He (Qunfeng)" userId="6f4d2238-25dd-4a3f-b2f2-f4404111ee0a" providerId="ADAL" clId="{B8B4AF4D-D91A-4FE9-801A-273307E22D1F}" dt="2021-02-03T01:35:41.430" v="43" actId="20577"/>
        <pc:sldMkLst>
          <pc:docMk/>
          <pc:sldMk cId="3881787765" sldId="285"/>
        </pc:sldMkLst>
        <pc:spChg chg="mod">
          <ac:chgData name="Michael He (Qunfeng)" userId="6f4d2238-25dd-4a3f-b2f2-f4404111ee0a" providerId="ADAL" clId="{B8B4AF4D-D91A-4FE9-801A-273307E22D1F}" dt="2021-02-03T01:35:41.430" v="43" actId="20577"/>
          <ac:spMkLst>
            <pc:docMk/>
            <pc:sldMk cId="3881787765" sldId="285"/>
            <ac:spMk id="3" creationId="{00000000-0000-0000-0000-000000000000}"/>
          </ac:spMkLst>
        </pc:spChg>
      </pc:sldChg>
      <pc:sldChg chg="modSp mod">
        <pc:chgData name="Michael He (Qunfeng)" userId="6f4d2238-25dd-4a3f-b2f2-f4404111ee0a" providerId="ADAL" clId="{B8B4AF4D-D91A-4FE9-801A-273307E22D1F}" dt="2021-02-03T01:29:40.509" v="34" actId="207"/>
        <pc:sldMkLst>
          <pc:docMk/>
          <pc:sldMk cId="4218865803" sldId="286"/>
        </pc:sldMkLst>
        <pc:spChg chg="mod">
          <ac:chgData name="Michael He (Qunfeng)" userId="6f4d2238-25dd-4a3f-b2f2-f4404111ee0a" providerId="ADAL" clId="{B8B4AF4D-D91A-4FE9-801A-273307E22D1F}" dt="2021-02-03T01:29:40.509" v="34" actId="207"/>
          <ac:spMkLst>
            <pc:docMk/>
            <pc:sldMk cId="4218865803" sldId="286"/>
            <ac:spMk id="3" creationId="{00000000-0000-0000-0000-000000000000}"/>
          </ac:spMkLst>
        </pc:spChg>
      </pc:sldChg>
      <pc:sldChg chg="modSp mod">
        <pc:chgData name="Michael He (Qunfeng)" userId="6f4d2238-25dd-4a3f-b2f2-f4404111ee0a" providerId="ADAL" clId="{B8B4AF4D-D91A-4FE9-801A-273307E22D1F}" dt="2021-02-03T01:29:50.818" v="35" actId="207"/>
        <pc:sldMkLst>
          <pc:docMk/>
          <pc:sldMk cId="3874429617" sldId="289"/>
        </pc:sldMkLst>
        <pc:spChg chg="mod">
          <ac:chgData name="Michael He (Qunfeng)" userId="6f4d2238-25dd-4a3f-b2f2-f4404111ee0a" providerId="ADAL" clId="{B8B4AF4D-D91A-4FE9-801A-273307E22D1F}" dt="2021-02-03T01:29:50.818" v="35" actId="207"/>
          <ac:spMkLst>
            <pc:docMk/>
            <pc:sldMk cId="3874429617" sldId="289"/>
            <ac:spMk id="3" creationId="{00000000-0000-0000-0000-000000000000}"/>
          </ac:spMkLst>
        </pc:spChg>
      </pc:sldChg>
      <pc:sldChg chg="modSp mod">
        <pc:chgData name="Michael He (Qunfeng)" userId="6f4d2238-25dd-4a3f-b2f2-f4404111ee0a" providerId="ADAL" clId="{B8B4AF4D-D91A-4FE9-801A-273307E22D1F}" dt="2021-02-03T01:29:56.202" v="36" actId="207"/>
        <pc:sldMkLst>
          <pc:docMk/>
          <pc:sldMk cId="1574040770" sldId="290"/>
        </pc:sldMkLst>
        <pc:spChg chg="mod">
          <ac:chgData name="Michael He (Qunfeng)" userId="6f4d2238-25dd-4a3f-b2f2-f4404111ee0a" providerId="ADAL" clId="{B8B4AF4D-D91A-4FE9-801A-273307E22D1F}" dt="2021-02-03T01:29:56.202" v="36" actId="207"/>
          <ac:spMkLst>
            <pc:docMk/>
            <pc:sldMk cId="1574040770" sldId="290"/>
            <ac:spMk id="3" creationId="{00000000-0000-0000-0000-000000000000}"/>
          </ac:spMkLst>
        </pc:spChg>
      </pc:sldChg>
      <pc:sldChg chg="modSp mod">
        <pc:chgData name="Michael He (Qunfeng)" userId="6f4d2238-25dd-4a3f-b2f2-f4404111ee0a" providerId="ADAL" clId="{B8B4AF4D-D91A-4FE9-801A-273307E22D1F}" dt="2021-02-03T01:30:04.071" v="37" actId="207"/>
        <pc:sldMkLst>
          <pc:docMk/>
          <pc:sldMk cId="325628408" sldId="291"/>
        </pc:sldMkLst>
        <pc:spChg chg="mod">
          <ac:chgData name="Michael He (Qunfeng)" userId="6f4d2238-25dd-4a3f-b2f2-f4404111ee0a" providerId="ADAL" clId="{B8B4AF4D-D91A-4FE9-801A-273307E22D1F}" dt="2021-02-03T01:30:04.071" v="37" actId="207"/>
          <ac:spMkLst>
            <pc:docMk/>
            <pc:sldMk cId="325628408" sldId="291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5CA40-0D7F-4BE4-B4AF-B4BB727E59F2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96FCE-6A4F-4F7B-A5FC-070969246C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560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888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92117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01582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4521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364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4999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9180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02307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3048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62859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FD96FCE-6A4F-4F7B-A5FC-070969246C89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2334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80DA8-4574-4789-AD47-D2C1E9125373}" type="datetimeFigureOut">
              <a:rPr lang="zh-CN" altLang="en-US" smtClean="0"/>
              <a:pPr/>
              <a:t>2021/2/2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83E9C-471E-4653-83A3-9EE19105D01A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18145" y="1598812"/>
            <a:ext cx="7729810" cy="1102519"/>
          </a:xfrm>
        </p:spPr>
        <p:txBody>
          <a:bodyPr>
            <a:noAutofit/>
          </a:bodyPr>
          <a:lstStyle/>
          <a:p>
            <a:r>
              <a:rPr lang="en-GB" sz="2000" dirty="0"/>
              <a:t>WF on further RRM enhancement for NR and MR-DC – Handover with </a:t>
            </a:r>
            <a:r>
              <a:rPr lang="en-GB" sz="2000" dirty="0" err="1"/>
              <a:t>PSCell</a:t>
            </a:r>
            <a:endParaRPr lang="zh-CN" altLang="en-US" sz="1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75656" y="4227934"/>
            <a:ext cx="6400800" cy="471484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Apple, …</a:t>
            </a:r>
            <a:endParaRPr lang="zh-CN" altLang="en-US" sz="2400" dirty="0"/>
          </a:p>
        </p:txBody>
      </p:sp>
      <p:sp>
        <p:nvSpPr>
          <p:cNvPr id="4" name="矩形 3"/>
          <p:cNvSpPr/>
          <p:nvPr/>
        </p:nvSpPr>
        <p:spPr>
          <a:xfrm>
            <a:off x="7308304" y="292973"/>
            <a:ext cx="203132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600" b="1" dirty="0"/>
              <a:t>R4-2103673  	</a:t>
            </a:r>
            <a:endParaRPr lang="zh-CN" altLang="en-US" sz="1600" b="1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98574" y="292973"/>
            <a:ext cx="254377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tabLst>
                <a:tab pos="1371600" algn="l"/>
              </a:tabLst>
            </a:pPr>
            <a:r>
              <a:rPr lang="en-GB" sz="1400" b="1" dirty="0"/>
              <a:t>3GPP TSG-RAN4 Meeting #98-e</a:t>
            </a:r>
            <a:r>
              <a:rPr lang="en-US" sz="1400" dirty="0"/>
              <a:t> </a:t>
            </a:r>
          </a:p>
          <a:p>
            <a:r>
              <a:rPr lang="en-GB" sz="1400" b="1" dirty="0"/>
              <a:t>Online, 25 Jan. – 5 Feb., 2021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1B51DA9-80B3-3F45-A398-88F8500FEA86}"/>
              </a:ext>
            </a:extLst>
          </p:cNvPr>
          <p:cNvSpPr/>
          <p:nvPr/>
        </p:nvSpPr>
        <p:spPr>
          <a:xfrm>
            <a:off x="298574" y="878712"/>
            <a:ext cx="856895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60475" marR="0" indent="-1260475">
              <a:spcBef>
                <a:spcPts val="0"/>
              </a:spcBef>
              <a:spcAft>
                <a:spcPts val="600"/>
              </a:spcAft>
              <a:tabLst>
                <a:tab pos="180340" algn="l"/>
                <a:tab pos="360680" algn="l"/>
                <a:tab pos="541020" algn="l"/>
                <a:tab pos="721360" algn="l"/>
                <a:tab pos="901700" algn="l"/>
                <a:tab pos="1082040" algn="l"/>
                <a:tab pos="1262380" algn="l"/>
                <a:tab pos="2676525" algn="l"/>
              </a:tabLst>
            </a:pPr>
            <a:r>
              <a:rPr lang="pt-BR" sz="1400" b="1" dirty="0"/>
              <a:t>Agenda item: </a:t>
            </a:r>
            <a:r>
              <a:rPr lang="en-US" altLang="zh-CN" sz="1400" b="1" dirty="0"/>
              <a:t>11.4</a:t>
            </a:r>
            <a:endParaRPr lang="en-US" sz="1400" b="1" dirty="0"/>
          </a:p>
          <a:p>
            <a:pPr marL="1260475" marR="0" indent="-1260475">
              <a:spcBef>
                <a:spcPts val="0"/>
              </a:spcBef>
              <a:spcAft>
                <a:spcPts val="600"/>
              </a:spcAft>
            </a:pPr>
            <a:r>
              <a:rPr lang="en-GB" sz="1400" b="1" dirty="0"/>
              <a:t>Document for: Approval</a:t>
            </a:r>
            <a:endParaRPr lang="en-US" sz="1400" b="1" dirty="0"/>
          </a:p>
        </p:txBody>
      </p:sp>
      <p:sp>
        <p:nvSpPr>
          <p:cNvPr id="7" name="标题 1">
            <a:extLst>
              <a:ext uri="{FF2B5EF4-FFF2-40B4-BE49-F238E27FC236}">
                <a16:creationId xmlns:a16="http://schemas.microsoft.com/office/drawing/2014/main" id="{FC7A1BAD-A0C0-9E48-803A-6E8599264A2D}"/>
              </a:ext>
            </a:extLst>
          </p:cNvPr>
          <p:cNvSpPr txBox="1">
            <a:spLocks/>
          </p:cNvSpPr>
          <p:nvPr/>
        </p:nvSpPr>
        <p:spPr>
          <a:xfrm>
            <a:off x="811151" y="2742251"/>
            <a:ext cx="7729810" cy="1102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000" dirty="0">
                <a:solidFill>
                  <a:srgbClr val="00B050"/>
                </a:solidFill>
              </a:rPr>
              <a:t> Agreement in 1</a:t>
            </a:r>
            <a:r>
              <a:rPr lang="en-GB" sz="2000" baseline="30000" dirty="0">
                <a:solidFill>
                  <a:srgbClr val="00B050"/>
                </a:solidFill>
              </a:rPr>
              <a:t>st</a:t>
            </a:r>
            <a:r>
              <a:rPr lang="en-GB" sz="2000" dirty="0">
                <a:solidFill>
                  <a:srgbClr val="00B050"/>
                </a:solidFill>
              </a:rPr>
              <a:t> round</a:t>
            </a:r>
          </a:p>
          <a:p>
            <a:r>
              <a:rPr lang="en-GB" altLang="zh-CN" sz="2000" dirty="0">
                <a:solidFill>
                  <a:srgbClr val="0070C0"/>
                </a:solidFill>
              </a:rPr>
              <a:t>Agreement in GTW (Jan. 29th)</a:t>
            </a:r>
          </a:p>
          <a:p>
            <a:r>
              <a:rPr lang="en-GB" altLang="zh-CN" sz="2000" dirty="0">
                <a:solidFill>
                  <a:srgbClr val="7030A0"/>
                </a:solidFill>
              </a:rPr>
              <a:t>Agreement in 2</a:t>
            </a:r>
            <a:r>
              <a:rPr lang="en-GB" altLang="zh-CN" sz="2000" baseline="30000" dirty="0">
                <a:solidFill>
                  <a:srgbClr val="7030A0"/>
                </a:solidFill>
              </a:rPr>
              <a:t>nd</a:t>
            </a:r>
            <a:r>
              <a:rPr lang="en-GB" altLang="zh-CN" sz="2000" dirty="0">
                <a:solidFill>
                  <a:srgbClr val="7030A0"/>
                </a:solidFill>
              </a:rPr>
              <a:t> round</a:t>
            </a:r>
            <a:endParaRPr lang="zh-CN" altLang="en-US" sz="12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2-3 Interruption requirement design of HO with </a:t>
            </a:r>
            <a:r>
              <a:rPr lang="en-US" sz="2000" dirty="0" err="1"/>
              <a:t>PSCell</a:t>
            </a:r>
            <a:endParaRPr 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2-3: Interruption requirement for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 hangingPunct="0"/>
            <a:r>
              <a:rPr lang="en-GB" sz="1200" dirty="0"/>
              <a:t>Option 1 (ZTE): </a:t>
            </a:r>
            <a:r>
              <a:rPr lang="en-US" sz="1200" dirty="0"/>
              <a:t>For interruption requirements, consider the following options:</a:t>
            </a:r>
          </a:p>
          <a:p>
            <a:pPr lvl="3" hangingPunct="0"/>
            <a:r>
              <a:rPr lang="en-US" sz="1200" dirty="0"/>
              <a:t>Specify a total interruption for handover and </a:t>
            </a:r>
            <a:r>
              <a:rPr lang="en-US" sz="1200" dirty="0" err="1"/>
              <a:t>PSCell</a:t>
            </a:r>
            <a:r>
              <a:rPr lang="en-US" sz="1200" dirty="0"/>
              <a:t> addition</a:t>
            </a:r>
          </a:p>
          <a:p>
            <a:pPr lvl="3"/>
            <a:r>
              <a:rPr lang="en-US" sz="1200" dirty="0"/>
              <a:t>Specify separate interruptions for handover and </a:t>
            </a:r>
            <a:r>
              <a:rPr lang="en-US" sz="1200" dirty="0" err="1"/>
              <a:t>PSCell</a:t>
            </a:r>
            <a:r>
              <a:rPr lang="en-US" sz="1200" dirty="0"/>
              <a:t> addition.</a:t>
            </a:r>
          </a:p>
          <a:p>
            <a:pPr lvl="2" hangingPunct="0"/>
            <a:r>
              <a:rPr lang="en-GB" sz="1200" dirty="0"/>
              <a:t>Option 2 (Xiaomi): </a:t>
            </a:r>
            <a:r>
              <a:rPr lang="en-US" sz="1200" dirty="0"/>
              <a:t>when UE is ready to be scheduled on the new </a:t>
            </a:r>
            <a:r>
              <a:rPr lang="en-US" sz="1200" dirty="0" err="1"/>
              <a:t>PCell</a:t>
            </a:r>
            <a:r>
              <a:rPr lang="en-US" sz="1200" dirty="0"/>
              <a:t> during the interruption time for </a:t>
            </a:r>
            <a:r>
              <a:rPr lang="en-US" sz="1200" dirty="0" err="1"/>
              <a:t>PSCell</a:t>
            </a:r>
            <a:r>
              <a:rPr lang="en-US" sz="1200" dirty="0"/>
              <a:t>, the following options can be considered for the UE behavior.</a:t>
            </a:r>
          </a:p>
          <a:p>
            <a:pPr lvl="3" hangingPunct="0"/>
            <a:r>
              <a:rPr lang="en-US" sz="1200" dirty="0"/>
              <a:t>Option 2-1: UE is not expected to be scheduled on the new </a:t>
            </a:r>
            <a:r>
              <a:rPr lang="en-US" sz="1200" dirty="0" err="1"/>
              <a:t>PCell</a:t>
            </a:r>
            <a:r>
              <a:rPr lang="en-US" sz="1200" dirty="0"/>
              <a:t> during the HO with </a:t>
            </a:r>
            <a:r>
              <a:rPr lang="en-US" sz="1200" dirty="0" err="1"/>
              <a:t>PSCell</a:t>
            </a:r>
            <a:r>
              <a:rPr lang="en-US" sz="1200" dirty="0"/>
              <a:t> procedure;</a:t>
            </a:r>
          </a:p>
          <a:p>
            <a:pPr lvl="3" hangingPunct="0"/>
            <a:r>
              <a:rPr lang="en-US" sz="1200" dirty="0"/>
              <a:t>Option 2-2: UE can be scheduled on the new </a:t>
            </a:r>
            <a:r>
              <a:rPr lang="en-US" sz="1200" dirty="0" err="1"/>
              <a:t>PCell</a:t>
            </a:r>
            <a:r>
              <a:rPr lang="en-US" sz="1200" dirty="0"/>
              <a:t> but define interruption requirement between the time </a:t>
            </a:r>
            <a:r>
              <a:rPr lang="en-US" sz="1200" dirty="0" err="1"/>
              <a:t>PCell</a:t>
            </a:r>
            <a:r>
              <a:rPr lang="en-US" sz="1200" dirty="0"/>
              <a:t> is ready for scheduling and the time UE starts the transmission of the new PRACH on the new </a:t>
            </a:r>
            <a:r>
              <a:rPr lang="en-US" sz="1200" dirty="0" err="1"/>
              <a:t>PSCell</a:t>
            </a:r>
            <a:r>
              <a:rPr lang="en-US" sz="1200" dirty="0"/>
              <a:t>.</a:t>
            </a:r>
          </a:p>
          <a:p>
            <a:pPr lvl="2" hangingPunct="0"/>
            <a:r>
              <a:rPr lang="en-GB" sz="1200" dirty="0">
                <a:solidFill>
                  <a:srgbClr val="00B0F0"/>
                </a:solidFill>
              </a:rPr>
              <a:t>Option 3 (Nokia, </a:t>
            </a:r>
            <a:r>
              <a:rPr lang="en-GB" sz="1200" dirty="0">
                <a:solidFill>
                  <a:srgbClr val="FFC000"/>
                </a:solidFill>
              </a:rPr>
              <a:t>Qualcomm</a:t>
            </a:r>
            <a:r>
              <a:rPr lang="en-GB" sz="1200" dirty="0">
                <a:solidFill>
                  <a:srgbClr val="00B0F0"/>
                </a:solidFill>
              </a:rPr>
              <a:t>): more discussion is needed, </a:t>
            </a:r>
            <a:r>
              <a:rPr lang="en-US" sz="1200" dirty="0">
                <a:solidFill>
                  <a:srgbClr val="00B0F0"/>
                </a:solidFill>
              </a:rPr>
              <a:t>Waiting for the conclusion from issue 2-2-3</a:t>
            </a:r>
          </a:p>
          <a:p>
            <a:pPr marL="1371600" lvl="3" indent="0" hangingPunc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8744296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2-4 Generic RACH assumption for HO with </a:t>
            </a:r>
            <a:r>
              <a:rPr lang="en-US" sz="2000" dirty="0" err="1"/>
              <a:t>PSCell</a:t>
            </a:r>
            <a:endParaRPr lang="en-US" sz="2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2-4-1: 2 step and 4 step RACH for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 hangingPunct="0"/>
            <a:r>
              <a:rPr lang="en-GB" sz="1200" dirty="0"/>
              <a:t>Option 1 (ZTE, OPPO, Ericsson, Nokia): Include both 2-step RA and 4-step RA into the new requirements made for handover with </a:t>
            </a:r>
            <a:r>
              <a:rPr lang="en-GB" sz="1200" dirty="0" err="1"/>
              <a:t>PSCell</a:t>
            </a:r>
            <a:r>
              <a:rPr lang="en-GB" sz="1200" dirty="0"/>
              <a:t>.</a:t>
            </a:r>
          </a:p>
          <a:p>
            <a:pPr lvl="2" hangingPunct="0"/>
            <a:r>
              <a:rPr lang="en-GB" sz="1200" dirty="0"/>
              <a:t>Option 2 (Apple, Xiaomi, CATT, MTK): start the discussion with 4 step RACH first and FFS on 2 step RACH.</a:t>
            </a:r>
          </a:p>
          <a:p>
            <a:pPr lvl="2" hangingPunct="0"/>
            <a:r>
              <a:rPr lang="en-GB" sz="1200" dirty="0"/>
              <a:t>Option 3 (QC): wait conclusion of issue 2-2-3 </a:t>
            </a:r>
          </a:p>
          <a:p>
            <a:r>
              <a:rPr lang="en-US" sz="1200" dirty="0"/>
              <a:t>Issue 2-4-2: RACH occasion collision between </a:t>
            </a:r>
            <a:r>
              <a:rPr lang="en-US" sz="1200" dirty="0" err="1"/>
              <a:t>Pcell</a:t>
            </a:r>
            <a:r>
              <a:rPr lang="en-US" sz="1200" dirty="0"/>
              <a:t> and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 hangingPunct="0"/>
            <a:r>
              <a:rPr lang="en-GB" sz="1200" dirty="0"/>
              <a:t>Option 1 (Huawei, Apple, Xiaomi, Ericsson, MTK, CATT): There is no need to further consider the RO collision issue from RAN4’s perspective.</a:t>
            </a:r>
          </a:p>
          <a:p>
            <a:pPr lvl="2" hangingPunct="0"/>
            <a:r>
              <a:rPr lang="en-GB" sz="1200" dirty="0"/>
              <a:t>Option 2 (Huawei, Intel, </a:t>
            </a:r>
            <a:r>
              <a:rPr lang="en-GB" sz="1200" dirty="0">
                <a:solidFill>
                  <a:srgbClr val="FFC000"/>
                </a:solidFill>
              </a:rPr>
              <a:t>Qualcomm</a:t>
            </a:r>
            <a:r>
              <a:rPr lang="en-GB" sz="1200" dirty="0"/>
              <a:t>): wait conclusion of issue 2-2-3.</a:t>
            </a:r>
          </a:p>
          <a:p>
            <a:pPr lvl="2" hangingPunct="0"/>
            <a:r>
              <a:rPr lang="en-GB" sz="1200" dirty="0">
                <a:solidFill>
                  <a:srgbClr val="00B0F0"/>
                </a:solidFill>
              </a:rPr>
              <a:t>Option 3 (Nokia): need more discussion</a:t>
            </a:r>
          </a:p>
          <a:p>
            <a:pPr marL="914400" lvl="2" indent="0" hangingPunct="0">
              <a:buNone/>
            </a:pPr>
            <a:r>
              <a:rPr lang="en-GB" sz="1200" dirty="0">
                <a:highlight>
                  <a:srgbClr val="FFFF00"/>
                </a:highlight>
              </a:rPr>
              <a:t>(would be deleted) Moderator comment: could we agree on option 1 based on majority views?</a:t>
            </a:r>
          </a:p>
          <a:p>
            <a:pPr marL="914400" lvl="2" indent="0" hangingPunc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1574040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2-5 Others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400" dirty="0"/>
              <a:t>Issue 2-5: Failure case definition for HO with </a:t>
            </a:r>
            <a:r>
              <a:rPr lang="en-US" sz="1400" dirty="0" err="1"/>
              <a:t>PSCell</a:t>
            </a:r>
            <a:endParaRPr lang="en-US" sz="1400" dirty="0"/>
          </a:p>
          <a:p>
            <a:pPr lvl="1"/>
            <a:r>
              <a:rPr lang="en-US" sz="1400" dirty="0"/>
              <a:t>FFS:</a:t>
            </a:r>
          </a:p>
          <a:p>
            <a:pPr lvl="2" hangingPunct="0"/>
            <a:r>
              <a:rPr lang="en-GB" sz="1400" dirty="0"/>
              <a:t>Option 1 (NTT DCM): </a:t>
            </a:r>
            <a:r>
              <a:rPr lang="en-US" sz="1400" dirty="0"/>
              <a:t>Regarding HO with </a:t>
            </a:r>
            <a:r>
              <a:rPr lang="en-US" sz="1400" dirty="0" err="1"/>
              <a:t>PSCell</a:t>
            </a:r>
            <a:r>
              <a:rPr lang="en-US" sz="1400" dirty="0"/>
              <a:t>, the scenario that UE fails to synchronize to the expected SCG is possible. If such failure scenario occurs, one of the two solutions described as below should be taken.</a:t>
            </a:r>
          </a:p>
          <a:p>
            <a:pPr lvl="3" hangingPunct="0"/>
            <a:r>
              <a:rPr lang="en-US" sz="1400" dirty="0"/>
              <a:t>	a. UE performs conventional Rel-15 HO procedure and SCG addition separately.</a:t>
            </a:r>
          </a:p>
          <a:p>
            <a:pPr lvl="3" hangingPunct="0"/>
            <a:r>
              <a:rPr lang="en-US" sz="1400" dirty="0"/>
              <a:t>	b. UE tries to synchronize another SCG which is the most likely to connect successfully. (b. assumes that the target </a:t>
            </a:r>
            <a:r>
              <a:rPr lang="en-US" sz="1400" dirty="0" err="1"/>
              <a:t>PCell</a:t>
            </a:r>
            <a:r>
              <a:rPr lang="en-US" sz="1400" dirty="0"/>
              <a:t> configures multiple SCGs.)</a:t>
            </a:r>
          </a:p>
          <a:p>
            <a:pPr lvl="2" hangingPunct="0"/>
            <a:r>
              <a:rPr lang="en-GB" sz="1400" dirty="0"/>
              <a:t>Option 2 (DCM, CATT, Ericsson, Nokia,</a:t>
            </a:r>
            <a:r>
              <a:rPr lang="en-GB" sz="1400" dirty="0">
                <a:solidFill>
                  <a:srgbClr val="7030A0"/>
                </a:solidFill>
              </a:rPr>
              <a:t> </a:t>
            </a:r>
            <a:r>
              <a:rPr lang="en-GB" sz="1400" dirty="0">
                <a:solidFill>
                  <a:srgbClr val="FFC000"/>
                </a:solidFill>
              </a:rPr>
              <a:t>Qualcomm</a:t>
            </a:r>
            <a:r>
              <a:rPr lang="en-GB" sz="1400" dirty="0"/>
              <a:t>): </a:t>
            </a:r>
            <a:r>
              <a:rPr lang="en-US" sz="1400" dirty="0"/>
              <a:t>Need to be clarified by RAN2</a:t>
            </a:r>
          </a:p>
          <a:p>
            <a:pPr lvl="2" hangingPunct="0"/>
            <a:r>
              <a:rPr lang="en-US" sz="1400" dirty="0"/>
              <a:t>Option 3 (Apple): in HO with </a:t>
            </a:r>
            <a:r>
              <a:rPr lang="en-US" sz="1400" dirty="0" err="1"/>
              <a:t>PSCell</a:t>
            </a:r>
            <a:r>
              <a:rPr lang="en-US" sz="1400" dirty="0"/>
              <a:t> if UE completed </a:t>
            </a:r>
            <a:r>
              <a:rPr lang="en-US" sz="1400" dirty="0" err="1"/>
              <a:t>PCell</a:t>
            </a:r>
            <a:r>
              <a:rPr lang="en-US" sz="1400" dirty="0"/>
              <a:t> HO but failed the </a:t>
            </a:r>
            <a:r>
              <a:rPr lang="en-US" sz="1400" dirty="0" err="1"/>
              <a:t>PSCell</a:t>
            </a:r>
            <a:r>
              <a:rPr lang="en-US" sz="1400" dirty="0"/>
              <a:t> addition, the whole event of HO with </a:t>
            </a:r>
            <a:r>
              <a:rPr lang="en-US" sz="1400" dirty="0" err="1"/>
              <a:t>PSCell</a:t>
            </a:r>
            <a:r>
              <a:rPr lang="en-US" sz="1400" dirty="0"/>
              <a:t> shall be considered as “failed”, and no RRC complete signaling would be sent to network.</a:t>
            </a:r>
          </a:p>
          <a:p>
            <a:pPr marL="914400" lvl="2" indent="0" hangingPunct="0">
              <a:buNone/>
            </a:pPr>
            <a:r>
              <a:rPr lang="en-GB" sz="1200" dirty="0">
                <a:highlight>
                  <a:srgbClr val="FFFF00"/>
                </a:highlight>
              </a:rPr>
              <a:t>(would be deleted) Moderator comment: could we send LS to RAN2 to check how to handle the failure case?</a:t>
            </a:r>
          </a:p>
          <a:p>
            <a:pPr marL="914400" lvl="2" indent="0" hangingPunct="0">
              <a:buNone/>
            </a:pP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2562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2-1 Scenarios for RRM requirement of HO with </a:t>
            </a:r>
            <a:r>
              <a:rPr lang="en-US" sz="2000" dirty="0" err="1"/>
              <a:t>PSCell</a:t>
            </a:r>
            <a:r>
              <a:rPr lang="en-US" sz="2000" dirty="0"/>
              <a:t> (1/2)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92500" lnSpcReduction="20000"/>
          </a:bodyPr>
          <a:lstStyle/>
          <a:p>
            <a:r>
              <a:rPr lang="en-US" sz="2200" dirty="0"/>
              <a:t>Issue 2-1-1: Scenarios for RRM requirement of HO with </a:t>
            </a:r>
            <a:r>
              <a:rPr lang="en-US" sz="2200" dirty="0" err="1"/>
              <a:t>PSCell</a:t>
            </a:r>
            <a:r>
              <a:rPr lang="en-US" sz="2200" dirty="0"/>
              <a:t> </a:t>
            </a:r>
          </a:p>
          <a:p>
            <a:pPr lvl="1"/>
            <a:r>
              <a:rPr lang="en-US" sz="2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Agreements</a:t>
            </a:r>
          </a:p>
          <a:p>
            <a:pPr lvl="2" fontAlgn="base" hangingPunct="0"/>
            <a:r>
              <a:rPr lang="en-US" sz="2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Define RRM requirement for HO with </a:t>
            </a:r>
            <a:r>
              <a:rPr lang="en-US" sz="2200" dirty="0" err="1">
                <a:solidFill>
                  <a:srgbClr val="0070C0"/>
                </a:solidFill>
                <a:latin typeface="+mj-lt"/>
                <a:ea typeface="+mj-ea"/>
                <a:cs typeface="+mj-cs"/>
              </a:rPr>
              <a:t>PSCell</a:t>
            </a:r>
            <a:r>
              <a:rPr lang="en-US" sz="2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 for following scenarios:</a:t>
            </a:r>
          </a:p>
          <a:p>
            <a:pPr lvl="3"/>
            <a:r>
              <a:rPr lang="en-US" sz="2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from NR SA to EN-DC </a:t>
            </a:r>
          </a:p>
          <a:p>
            <a:pPr lvl="3"/>
            <a:r>
              <a:rPr lang="en-US" sz="2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from EN-DC to EN-DC</a:t>
            </a:r>
          </a:p>
          <a:p>
            <a:pPr lvl="3"/>
            <a:r>
              <a:rPr lang="en-US" sz="2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from NE-DC to NE-DC</a:t>
            </a:r>
          </a:p>
          <a:p>
            <a:pPr lvl="3"/>
            <a:r>
              <a:rPr lang="en-US" sz="2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from NR-DC to NR-DC</a:t>
            </a:r>
          </a:p>
          <a:p>
            <a:pPr lvl="3"/>
            <a:r>
              <a:rPr lang="en-US" sz="2200" dirty="0">
                <a:solidFill>
                  <a:srgbClr val="0070C0"/>
                </a:solidFill>
                <a:latin typeface="+mj-lt"/>
                <a:ea typeface="+mj-ea"/>
                <a:cs typeface="+mj-cs"/>
              </a:rPr>
              <a:t>FFS on other scenarios</a:t>
            </a:r>
          </a:p>
          <a:p>
            <a:pPr marL="1371600" lvl="3" indent="0">
              <a:buNone/>
            </a:pPr>
            <a:endParaRPr lang="en-US" sz="1100" strike="sngStrike" dirty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35829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2-1 Scenarios for RRM requirement of HO with </a:t>
            </a:r>
            <a:r>
              <a:rPr lang="en-US" sz="2000" dirty="0" err="1"/>
              <a:t>PSCell</a:t>
            </a:r>
            <a:r>
              <a:rPr lang="en-US" sz="2000" dirty="0"/>
              <a:t> (2/2)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77500" lnSpcReduction="20000"/>
          </a:bodyPr>
          <a:lstStyle/>
          <a:p>
            <a:r>
              <a:rPr lang="en-US" sz="1000" dirty="0"/>
              <a:t>Issue 2-1-2: NR-DC and NE-DC mode in HO with </a:t>
            </a:r>
            <a:r>
              <a:rPr lang="en-US" sz="1000" dirty="0" err="1"/>
              <a:t>PSCell</a:t>
            </a:r>
            <a:endParaRPr lang="en-US" sz="1000" dirty="0"/>
          </a:p>
          <a:p>
            <a:pPr lvl="1"/>
            <a:r>
              <a:rPr lang="en-US" sz="1000" dirty="0"/>
              <a:t>FFS:</a:t>
            </a:r>
          </a:p>
          <a:p>
            <a:pPr lvl="2"/>
            <a:r>
              <a:rPr lang="en-US" sz="1000" dirty="0"/>
              <a:t>Option 1(Apple, CATT, QC, MTK): In R17 RAN4 only considers legacy FR1+FR2 NR-DC for HO with </a:t>
            </a:r>
            <a:r>
              <a:rPr lang="en-US" sz="1000" dirty="0" err="1"/>
              <a:t>PSCell</a:t>
            </a:r>
            <a:r>
              <a:rPr lang="en-US" sz="1000" dirty="0"/>
              <a:t> from NR-DC to NR-DC, and only considers FR1+LTE NE-DC for HO with </a:t>
            </a:r>
            <a:r>
              <a:rPr lang="en-US" sz="1000" dirty="0" err="1"/>
              <a:t>PSCell</a:t>
            </a:r>
            <a:r>
              <a:rPr lang="en-US" sz="1000" dirty="0"/>
              <a:t> from NE-DC to NE-DC.</a:t>
            </a:r>
          </a:p>
          <a:p>
            <a:pPr lvl="2"/>
            <a:r>
              <a:rPr lang="en-US" sz="1000" dirty="0"/>
              <a:t>Option 2(Huawei, Ericsson): In R17 RAN4 considers FR1+FR2 NR-DC and FR1+FR1 NR-DC for HO with </a:t>
            </a:r>
            <a:r>
              <a:rPr lang="en-US" sz="1000" dirty="0" err="1"/>
              <a:t>PSCell</a:t>
            </a:r>
            <a:r>
              <a:rPr lang="en-US" sz="1000" dirty="0"/>
              <a:t> from NR-DC to NR-DC, and only considers FR1+LTE NE-DC for HO with </a:t>
            </a:r>
            <a:r>
              <a:rPr lang="en-US" sz="1000" dirty="0" err="1"/>
              <a:t>PSCell</a:t>
            </a:r>
            <a:r>
              <a:rPr lang="en-US" sz="1000" dirty="0"/>
              <a:t> from NE-DC to NE-DC.</a:t>
            </a:r>
          </a:p>
          <a:p>
            <a:pPr lvl="2"/>
            <a:r>
              <a:rPr lang="en-US" sz="1000" dirty="0"/>
              <a:t>Option 3(tentative compromise)(Apple</a:t>
            </a:r>
            <a:r>
              <a:rPr lang="en-US" sz="1000" strike="sngStrike" dirty="0">
                <a:solidFill>
                  <a:srgbClr val="00B0F0"/>
                </a:solidFill>
              </a:rPr>
              <a:t>, Nokia</a:t>
            </a:r>
            <a:r>
              <a:rPr lang="en-US" sz="1000" dirty="0"/>
              <a:t>): </a:t>
            </a:r>
          </a:p>
          <a:p>
            <a:pPr lvl="3"/>
            <a:r>
              <a:rPr lang="en-US" sz="1000" dirty="0"/>
              <a:t>For HO with </a:t>
            </a:r>
            <a:r>
              <a:rPr lang="en-US" sz="1000" dirty="0" err="1"/>
              <a:t>PSCell</a:t>
            </a:r>
            <a:r>
              <a:rPr lang="en-US" sz="1000" dirty="0"/>
              <a:t> from NR-DC to NR-DC, following scenario(s) are considered in RAN4, </a:t>
            </a:r>
          </a:p>
          <a:p>
            <a:pPr lvl="4"/>
            <a:r>
              <a:rPr lang="en-US" sz="1000" dirty="0"/>
              <a:t>FR1+FR2 NR-DC</a:t>
            </a:r>
          </a:p>
          <a:p>
            <a:pPr lvl="4"/>
            <a:r>
              <a:rPr lang="en-US" sz="1000" dirty="0"/>
              <a:t>FFS: FR1+FR1 NR-DC</a:t>
            </a:r>
          </a:p>
          <a:p>
            <a:pPr lvl="3"/>
            <a:r>
              <a:rPr lang="en-US" sz="1000" dirty="0"/>
              <a:t>For HO with </a:t>
            </a:r>
            <a:r>
              <a:rPr lang="en-US" sz="1000" dirty="0" err="1"/>
              <a:t>PSCell</a:t>
            </a:r>
            <a:r>
              <a:rPr lang="en-US" sz="1000" dirty="0"/>
              <a:t> from NE-DC to NE-DC, following scenario(s) are considered in RAN4, </a:t>
            </a:r>
          </a:p>
          <a:p>
            <a:pPr lvl="4"/>
            <a:r>
              <a:rPr lang="en-US" sz="1000" dirty="0"/>
              <a:t>FR1+LTE NE-DC</a:t>
            </a:r>
          </a:p>
          <a:p>
            <a:pPr lvl="4"/>
            <a:r>
              <a:rPr lang="en-US" sz="1000" dirty="0"/>
              <a:t>FFS: FR2+LTE NE-DC </a:t>
            </a:r>
          </a:p>
          <a:p>
            <a:pPr lvl="2"/>
            <a:r>
              <a:rPr lang="en-US" sz="1000" dirty="0">
                <a:solidFill>
                  <a:srgbClr val="00B0F0"/>
                </a:solidFill>
              </a:rPr>
              <a:t>Option 4(Nokia): </a:t>
            </a:r>
          </a:p>
          <a:p>
            <a:pPr lvl="3"/>
            <a:r>
              <a:rPr lang="en-US" sz="1000" dirty="0">
                <a:solidFill>
                  <a:srgbClr val="00B0F0"/>
                </a:solidFill>
              </a:rPr>
              <a:t>For HO with </a:t>
            </a:r>
            <a:r>
              <a:rPr lang="en-US" sz="1000" dirty="0" err="1">
                <a:solidFill>
                  <a:srgbClr val="00B0F0"/>
                </a:solidFill>
              </a:rPr>
              <a:t>PSCell</a:t>
            </a:r>
            <a:r>
              <a:rPr lang="en-US" sz="1000" dirty="0">
                <a:solidFill>
                  <a:srgbClr val="00B0F0"/>
                </a:solidFill>
              </a:rPr>
              <a:t> from NR-DC to NR-DC, following scenario(s) are considered in RAN4, </a:t>
            </a:r>
          </a:p>
          <a:p>
            <a:pPr lvl="4"/>
            <a:r>
              <a:rPr lang="en-US" sz="1000" dirty="0">
                <a:solidFill>
                  <a:srgbClr val="00B0F0"/>
                </a:solidFill>
              </a:rPr>
              <a:t>FR1+FR2 NR-DC</a:t>
            </a:r>
          </a:p>
          <a:p>
            <a:pPr lvl="4"/>
            <a:r>
              <a:rPr lang="en-US" sz="1000" dirty="0">
                <a:solidFill>
                  <a:srgbClr val="00B0F0"/>
                </a:solidFill>
              </a:rPr>
              <a:t>FR1+FR1 NR-DC</a:t>
            </a:r>
          </a:p>
          <a:p>
            <a:pPr lvl="3"/>
            <a:r>
              <a:rPr lang="en-US" sz="1000" dirty="0">
                <a:solidFill>
                  <a:srgbClr val="00B0F0"/>
                </a:solidFill>
              </a:rPr>
              <a:t>For HO with </a:t>
            </a:r>
            <a:r>
              <a:rPr lang="en-US" sz="1000" dirty="0" err="1">
                <a:solidFill>
                  <a:srgbClr val="00B0F0"/>
                </a:solidFill>
              </a:rPr>
              <a:t>PSCell</a:t>
            </a:r>
            <a:r>
              <a:rPr lang="en-US" sz="1000" dirty="0">
                <a:solidFill>
                  <a:srgbClr val="00B0F0"/>
                </a:solidFill>
              </a:rPr>
              <a:t> from NE-DC to NE-DC, following scenario(s) are considered in RAN4, </a:t>
            </a:r>
          </a:p>
          <a:p>
            <a:pPr lvl="4"/>
            <a:r>
              <a:rPr lang="en-US" sz="1000" dirty="0">
                <a:solidFill>
                  <a:srgbClr val="00B0F0"/>
                </a:solidFill>
              </a:rPr>
              <a:t>FR1+LTE NE-DC</a:t>
            </a:r>
          </a:p>
          <a:p>
            <a:pPr lvl="4"/>
            <a:r>
              <a:rPr lang="en-US" sz="1000" dirty="0">
                <a:solidFill>
                  <a:srgbClr val="00B0F0"/>
                </a:solidFill>
              </a:rPr>
              <a:t>FFS: FR2+LTE NE-DC </a:t>
            </a:r>
          </a:p>
          <a:p>
            <a:pPr lvl="2"/>
            <a:endParaRPr lang="en-US" sz="1400" dirty="0"/>
          </a:p>
          <a:p>
            <a:r>
              <a:rPr lang="en-US" sz="1000" dirty="0"/>
              <a:t>Issue 2-1-3: known/unknown cell condition in HO with </a:t>
            </a:r>
            <a:r>
              <a:rPr lang="en-US" sz="1000" dirty="0" err="1"/>
              <a:t>PSCell</a:t>
            </a:r>
            <a:endParaRPr lang="en-US" sz="1000" dirty="0"/>
          </a:p>
          <a:p>
            <a:pPr lvl="1"/>
            <a:r>
              <a:rPr lang="en-US" sz="1000" dirty="0"/>
              <a:t>FFS:</a:t>
            </a:r>
          </a:p>
          <a:p>
            <a:pPr lvl="2"/>
            <a:r>
              <a:rPr lang="en-US" sz="1000" dirty="0"/>
              <a:t>Option 1(Apple, NEC, HW, OPPO, Xiaomi, CMCC, Intel, QC, Ericsson, DCM, MTK, Nokia): Known and unknown cell condition in legacy HO and </a:t>
            </a:r>
            <a:r>
              <a:rPr lang="en-US" sz="1000" dirty="0" err="1"/>
              <a:t>PSCell</a:t>
            </a:r>
            <a:r>
              <a:rPr lang="en-US" sz="1000" dirty="0"/>
              <a:t> addition requirement could be reused in the requirement of HO with </a:t>
            </a:r>
            <a:r>
              <a:rPr lang="en-US" sz="1000" dirty="0" err="1"/>
              <a:t>PSCell</a:t>
            </a:r>
            <a:r>
              <a:rPr lang="en-US" sz="1000" dirty="0"/>
              <a:t>. The requirement of HO with </a:t>
            </a:r>
            <a:r>
              <a:rPr lang="en-US" sz="1000" dirty="0" err="1"/>
              <a:t>PSCell</a:t>
            </a:r>
            <a:r>
              <a:rPr lang="en-US" sz="1000" dirty="0"/>
              <a:t> covers following combinations:</a:t>
            </a:r>
          </a:p>
          <a:p>
            <a:pPr lvl="3"/>
            <a:r>
              <a:rPr lang="en-US" sz="1000" dirty="0"/>
              <a:t>Known target </a:t>
            </a:r>
            <a:r>
              <a:rPr lang="en-US" sz="1000" dirty="0" err="1"/>
              <a:t>Pcell</a:t>
            </a:r>
            <a:r>
              <a:rPr lang="en-US" sz="1000" dirty="0"/>
              <a:t> + Known target </a:t>
            </a:r>
            <a:r>
              <a:rPr lang="en-US" sz="1000" dirty="0" err="1"/>
              <a:t>PSCell</a:t>
            </a:r>
            <a:endParaRPr lang="en-US" sz="1000" dirty="0"/>
          </a:p>
          <a:p>
            <a:pPr lvl="3"/>
            <a:r>
              <a:rPr lang="en-US" sz="1000" dirty="0"/>
              <a:t>Known target </a:t>
            </a:r>
            <a:r>
              <a:rPr lang="en-US" sz="1000" dirty="0" err="1"/>
              <a:t>Pcell</a:t>
            </a:r>
            <a:r>
              <a:rPr lang="en-US" sz="1000" dirty="0"/>
              <a:t> + Unknown target </a:t>
            </a:r>
            <a:r>
              <a:rPr lang="en-US" sz="1000" dirty="0" err="1"/>
              <a:t>PSCell</a:t>
            </a:r>
            <a:endParaRPr lang="en-US" sz="1000" dirty="0"/>
          </a:p>
          <a:p>
            <a:pPr lvl="3"/>
            <a:r>
              <a:rPr lang="en-US" sz="1000" dirty="0"/>
              <a:t>Unknown target </a:t>
            </a:r>
            <a:r>
              <a:rPr lang="en-US" sz="1000" dirty="0" err="1"/>
              <a:t>Pcell</a:t>
            </a:r>
            <a:r>
              <a:rPr lang="en-US" sz="1000" dirty="0"/>
              <a:t> + Known target </a:t>
            </a:r>
            <a:r>
              <a:rPr lang="en-US" sz="1000" dirty="0" err="1"/>
              <a:t>PSCell</a:t>
            </a:r>
            <a:endParaRPr lang="en-US" sz="1000" dirty="0"/>
          </a:p>
          <a:p>
            <a:pPr lvl="3"/>
            <a:r>
              <a:rPr lang="en-US" sz="1000" dirty="0"/>
              <a:t>Unknown target </a:t>
            </a:r>
            <a:r>
              <a:rPr lang="en-US" sz="1000" dirty="0" err="1"/>
              <a:t>Pcell</a:t>
            </a:r>
            <a:r>
              <a:rPr lang="en-US" sz="1000" dirty="0"/>
              <a:t> + Unknown target </a:t>
            </a:r>
            <a:r>
              <a:rPr lang="en-US" sz="1000" dirty="0" err="1"/>
              <a:t>PSCell</a:t>
            </a:r>
            <a:endParaRPr lang="en-US" sz="1000" dirty="0"/>
          </a:p>
          <a:p>
            <a:pPr lvl="2"/>
            <a:r>
              <a:rPr lang="en-US" sz="1000" dirty="0"/>
              <a:t>Option 2 (CATT): The target cell of handover with </a:t>
            </a:r>
            <a:r>
              <a:rPr lang="en-US" sz="1000" dirty="0" err="1"/>
              <a:t>PSCell</a:t>
            </a:r>
            <a:r>
              <a:rPr lang="en-US" sz="1000" dirty="0"/>
              <a:t> should be known cell.</a:t>
            </a:r>
          </a:p>
          <a:p>
            <a:pPr lvl="2"/>
            <a:r>
              <a:rPr lang="en-GB" sz="1000" dirty="0">
                <a:highlight>
                  <a:srgbClr val="FFFF00"/>
                </a:highlight>
              </a:rPr>
              <a:t>(would be deleted) Moderator comment: could we agree on option 1 based on majority views?</a:t>
            </a:r>
            <a:endParaRPr lang="en-US" sz="1000" dirty="0"/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83689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(1/6)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2-2-1: starting point and ending point of the delay requirement for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/>
            <a:r>
              <a:rPr lang="en-GB" sz="1200" dirty="0"/>
              <a:t>Option 1 (Apple, Xiaomi, OPPO, NEC): </a:t>
            </a:r>
            <a:r>
              <a:rPr lang="en-US" sz="1200" dirty="0"/>
              <a:t>For delay requirement of HO with </a:t>
            </a:r>
            <a:r>
              <a:rPr lang="en-US" sz="1200" dirty="0" err="1"/>
              <a:t>PSCell</a:t>
            </a:r>
            <a:r>
              <a:rPr lang="en-US" sz="1200" dirty="0"/>
              <a:t>, reuse the starting point definition from legacy HO and reuse the ending point definition from legacy </a:t>
            </a:r>
            <a:r>
              <a:rPr lang="en-US" sz="1200" dirty="0" err="1"/>
              <a:t>PSCell</a:t>
            </a:r>
            <a:r>
              <a:rPr lang="en-US" sz="1200" dirty="0"/>
              <a:t> addition, i.e., when the UE receives a RRC message implying handover with </a:t>
            </a:r>
            <a:r>
              <a:rPr lang="en-US" sz="1200" dirty="0" err="1"/>
              <a:t>PSCell</a:t>
            </a:r>
            <a:r>
              <a:rPr lang="en-US" sz="1200" dirty="0"/>
              <a:t> the UE shall be capable to transmit PRACH preamble towards target </a:t>
            </a:r>
            <a:r>
              <a:rPr lang="en-US" sz="1200" dirty="0" err="1"/>
              <a:t>PSCell</a:t>
            </a:r>
            <a:r>
              <a:rPr lang="en-US" sz="1200" dirty="0"/>
              <a:t> within </a:t>
            </a:r>
            <a:r>
              <a:rPr lang="en-US" sz="1200" dirty="0" err="1"/>
              <a:t>T</a:t>
            </a:r>
            <a:r>
              <a:rPr lang="en-US" sz="1200" baseline="-25000" dirty="0" err="1"/>
              <a:t>handover_with_PSCell</a:t>
            </a:r>
            <a:r>
              <a:rPr lang="en-US" sz="1200" dirty="0"/>
              <a:t> from the end of the last TTI containing the RRC command. (</a:t>
            </a:r>
            <a:r>
              <a:rPr lang="en-US" sz="1200" dirty="0" err="1"/>
              <a:t>T</a:t>
            </a:r>
            <a:r>
              <a:rPr lang="en-US" sz="1200" baseline="-25000" dirty="0" err="1"/>
              <a:t>handover_with_PSCell</a:t>
            </a:r>
            <a:r>
              <a:rPr lang="en-US" sz="1200" baseline="-25000" dirty="0"/>
              <a:t> </a:t>
            </a:r>
            <a:r>
              <a:rPr lang="en-US" sz="1200" dirty="0"/>
              <a:t>is the delay requirement of HO with </a:t>
            </a:r>
            <a:r>
              <a:rPr lang="en-US" sz="1200" dirty="0" err="1"/>
              <a:t>PSCell</a:t>
            </a:r>
            <a:r>
              <a:rPr lang="en-US" sz="1200" dirty="0"/>
              <a:t>).</a:t>
            </a:r>
          </a:p>
          <a:p>
            <a:pPr lvl="2"/>
            <a:r>
              <a:rPr lang="en-US" sz="1200" dirty="0"/>
              <a:t>Option 2 (Qualcomm, MTK): during HO with </a:t>
            </a:r>
            <a:r>
              <a:rPr lang="en-US" sz="1200" dirty="0" err="1"/>
              <a:t>PSCell</a:t>
            </a:r>
            <a:r>
              <a:rPr lang="en-US" sz="1200" dirty="0"/>
              <a:t>, the same starting point is assumed for </a:t>
            </a:r>
            <a:r>
              <a:rPr lang="en-US" sz="1200" dirty="0" err="1"/>
              <a:t>PCell</a:t>
            </a:r>
            <a:r>
              <a:rPr lang="en-US" sz="1200" dirty="0"/>
              <a:t> and </a:t>
            </a:r>
            <a:r>
              <a:rPr lang="en-US" sz="1200" dirty="0" err="1"/>
              <a:t>PScell</a:t>
            </a:r>
            <a:r>
              <a:rPr lang="en-US" sz="1200" dirty="0"/>
              <a:t>, i.e. when the UE receives a RRC message implying handover with </a:t>
            </a:r>
            <a:r>
              <a:rPr lang="en-US" sz="1200" dirty="0" err="1"/>
              <a:t>PSCell</a:t>
            </a:r>
            <a:r>
              <a:rPr lang="en-US" sz="1200" dirty="0"/>
              <a:t>; the ending points should be separately defined as </a:t>
            </a:r>
            <a:r>
              <a:rPr lang="en-US" sz="1200" dirty="0" err="1"/>
              <a:t>PCell</a:t>
            </a:r>
            <a:r>
              <a:rPr lang="en-US" sz="1200" dirty="0"/>
              <a:t> PRACH and </a:t>
            </a:r>
            <a:r>
              <a:rPr lang="en-US" sz="1200" dirty="0" err="1"/>
              <a:t>PSCell</a:t>
            </a:r>
            <a:r>
              <a:rPr lang="en-US" sz="1200" dirty="0"/>
              <a:t> PRACH and the overall ending point can be whichever leg finishes the PRACH preamble at last.</a:t>
            </a:r>
          </a:p>
          <a:p>
            <a:pPr lvl="2"/>
            <a:r>
              <a:rPr lang="en-US" sz="1200" dirty="0"/>
              <a:t>Option 3 (tentative compromise</a:t>
            </a:r>
            <a:r>
              <a:rPr lang="en-US" sz="1200" dirty="0">
                <a:solidFill>
                  <a:srgbClr val="00B0F0"/>
                </a:solidFill>
              </a:rPr>
              <a:t>, Nokia</a:t>
            </a:r>
            <a:r>
              <a:rPr lang="en-US" sz="1200" dirty="0"/>
              <a:t>): For delay requirement of HO with </a:t>
            </a:r>
            <a:r>
              <a:rPr lang="en-US" sz="1200" dirty="0" err="1"/>
              <a:t>PSCell</a:t>
            </a:r>
            <a:r>
              <a:rPr lang="en-US" sz="1200" dirty="0"/>
              <a:t>, </a:t>
            </a:r>
          </a:p>
          <a:p>
            <a:pPr lvl="3"/>
            <a:r>
              <a:rPr lang="en-US" sz="1200" dirty="0"/>
              <a:t>reuse the starting point definition from legacy HO, i.e., the end of the last TTI containing the RRC command implying handover with </a:t>
            </a:r>
            <a:r>
              <a:rPr lang="en-US" sz="1200" dirty="0" err="1"/>
              <a:t>PSCell</a:t>
            </a:r>
            <a:r>
              <a:rPr lang="en-US" sz="1200" dirty="0"/>
              <a:t>.</a:t>
            </a:r>
          </a:p>
          <a:p>
            <a:pPr lvl="3"/>
            <a:r>
              <a:rPr lang="en-US" sz="1200" dirty="0"/>
              <a:t>FFS: the ending point</a:t>
            </a:r>
          </a:p>
          <a:p>
            <a:r>
              <a:rPr lang="en-US" sz="1200" dirty="0"/>
              <a:t>Issue 2-2-2: old </a:t>
            </a:r>
            <a:r>
              <a:rPr lang="en-US" sz="1200" dirty="0" err="1"/>
              <a:t>PSCell</a:t>
            </a:r>
            <a:r>
              <a:rPr lang="en-US" sz="1200" dirty="0"/>
              <a:t>/</a:t>
            </a:r>
            <a:r>
              <a:rPr lang="en-US" sz="1200" dirty="0" err="1"/>
              <a:t>Scell</a:t>
            </a:r>
            <a:r>
              <a:rPr lang="en-US" sz="1200" dirty="0"/>
              <a:t> release during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>
                <a:solidFill>
                  <a:srgbClr val="00B050"/>
                </a:solidFill>
              </a:rPr>
              <a:t>Agreement: RAN4 does not need to consider the old </a:t>
            </a:r>
            <a:r>
              <a:rPr lang="en-US" sz="1200" dirty="0" err="1">
                <a:solidFill>
                  <a:srgbClr val="00B050"/>
                </a:solidFill>
              </a:rPr>
              <a:t>PSCell</a:t>
            </a:r>
            <a:r>
              <a:rPr lang="en-US" sz="1200" dirty="0">
                <a:solidFill>
                  <a:srgbClr val="00B050"/>
                </a:solidFill>
              </a:rPr>
              <a:t>/</a:t>
            </a:r>
            <a:r>
              <a:rPr lang="en-US" sz="1200" dirty="0" err="1">
                <a:solidFill>
                  <a:srgbClr val="00B050"/>
                </a:solidFill>
              </a:rPr>
              <a:t>SCell</a:t>
            </a:r>
            <a:r>
              <a:rPr lang="en-US" sz="1200" dirty="0">
                <a:solidFill>
                  <a:srgbClr val="00B050"/>
                </a:solidFill>
              </a:rPr>
              <a:t> release time in the HO with </a:t>
            </a:r>
            <a:r>
              <a:rPr lang="en-US" sz="1200" dirty="0" err="1">
                <a:solidFill>
                  <a:srgbClr val="00B050"/>
                </a:solidFill>
              </a:rPr>
              <a:t>PSCell</a:t>
            </a:r>
            <a:r>
              <a:rPr lang="en-US" sz="1200" dirty="0">
                <a:solidFill>
                  <a:srgbClr val="00B050"/>
                </a:solidFill>
              </a:rPr>
              <a:t> delay requirement design </a:t>
            </a: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2715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(2/6)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27534"/>
            <a:ext cx="8229600" cy="4392488"/>
          </a:xfrm>
        </p:spPr>
        <p:txBody>
          <a:bodyPr>
            <a:normAutofit/>
          </a:bodyPr>
          <a:lstStyle/>
          <a:p>
            <a:r>
              <a:rPr lang="en-US" sz="1100" dirty="0"/>
              <a:t>Issue 2-2-3: timeline for HO with </a:t>
            </a:r>
            <a:r>
              <a:rPr lang="en-US" sz="1100" dirty="0" err="1"/>
              <a:t>PSCell</a:t>
            </a:r>
            <a:endParaRPr lang="en-US" sz="1100" dirty="0"/>
          </a:p>
          <a:p>
            <a:pPr lvl="1"/>
            <a:r>
              <a:rPr lang="en-US" sz="1100" strike="sngStrike" dirty="0"/>
              <a:t>FFS:</a:t>
            </a:r>
          </a:p>
          <a:p>
            <a:pPr lvl="2"/>
            <a:r>
              <a:rPr lang="en-GB" sz="1100" strike="sngStrike" dirty="0"/>
              <a:t>Option 1 (ZTE, Apple, Xiaomi): </a:t>
            </a:r>
            <a:r>
              <a:rPr lang="en-US" sz="1100" strike="sngStrike" dirty="0" err="1"/>
              <a:t>PCell</a:t>
            </a:r>
            <a:r>
              <a:rPr lang="en-US" sz="1100" strike="sngStrike" dirty="0"/>
              <a:t> HO and </a:t>
            </a:r>
            <a:r>
              <a:rPr lang="en-US" sz="1100" strike="sngStrike" dirty="0" err="1"/>
              <a:t>PSCell</a:t>
            </a:r>
            <a:r>
              <a:rPr lang="en-US" sz="1100" strike="sngStrike" dirty="0"/>
              <a:t> addition is performed in a sequential order.</a:t>
            </a:r>
          </a:p>
          <a:p>
            <a:pPr lvl="2"/>
            <a:r>
              <a:rPr lang="en-GB" sz="1100" strike="sngStrike" dirty="0"/>
              <a:t>Option 2 (CATT, CMCC, QC, Huawei, OPPO, Intel, DCM, MTK, Nokia): </a:t>
            </a:r>
            <a:r>
              <a:rPr lang="en-US" sz="1100" strike="sngStrike" dirty="0" err="1"/>
              <a:t>PCell</a:t>
            </a:r>
            <a:r>
              <a:rPr lang="en-US" sz="1100" strike="sngStrike" dirty="0"/>
              <a:t> HO and </a:t>
            </a:r>
            <a:r>
              <a:rPr lang="en-US" sz="1100" strike="sngStrike" dirty="0" err="1"/>
              <a:t>PSCell</a:t>
            </a:r>
            <a:r>
              <a:rPr lang="en-US" sz="1100" strike="sngStrike" dirty="0"/>
              <a:t> addition is performed in parallel.</a:t>
            </a:r>
          </a:p>
          <a:p>
            <a:pPr lvl="3"/>
            <a:r>
              <a:rPr lang="en-US" sz="1100" strike="sngStrike" dirty="0"/>
              <a:t>Option 2a (NEC): cell search can be performed in parallel and TA acquisition and application on </a:t>
            </a:r>
            <a:r>
              <a:rPr lang="en-US" sz="1100" strike="sngStrike" dirty="0" err="1"/>
              <a:t>PCell</a:t>
            </a:r>
            <a:r>
              <a:rPr lang="en-US" sz="1100" strike="sngStrike" dirty="0"/>
              <a:t>, RRC </a:t>
            </a:r>
            <a:r>
              <a:rPr lang="en-US" sz="1100" strike="sngStrike" dirty="0" err="1"/>
              <a:t>reconfig</a:t>
            </a:r>
            <a:r>
              <a:rPr lang="en-US" sz="1100" strike="sngStrike" dirty="0"/>
              <a:t> complete on </a:t>
            </a:r>
            <a:r>
              <a:rPr lang="en-US" sz="1100" strike="sngStrike" dirty="0" err="1"/>
              <a:t>PCell</a:t>
            </a:r>
            <a:r>
              <a:rPr lang="en-US" sz="1100" strike="sngStrike" dirty="0"/>
              <a:t> and RACH to </a:t>
            </a:r>
            <a:r>
              <a:rPr lang="en-US" sz="1100" strike="sngStrike" dirty="0" err="1"/>
              <a:t>PSCell</a:t>
            </a:r>
            <a:r>
              <a:rPr lang="en-US" sz="1100" strike="sngStrike" dirty="0"/>
              <a:t> can be in sequential order</a:t>
            </a:r>
          </a:p>
          <a:p>
            <a:pPr lvl="2"/>
            <a:r>
              <a:rPr lang="en-US" sz="1100" strike="sngStrike" dirty="0"/>
              <a:t>Option 3 (Huawei): RAN4 should discuss whether the procedures could be performed in parallel based on the existing requirements.</a:t>
            </a:r>
          </a:p>
          <a:p>
            <a:pPr lvl="1"/>
            <a:r>
              <a:rPr lang="en-US" sz="1100" dirty="0">
                <a:solidFill>
                  <a:srgbClr val="0070C0"/>
                </a:solidFill>
              </a:rPr>
              <a:t>Agreement</a:t>
            </a:r>
          </a:p>
          <a:p>
            <a:pPr lvl="2"/>
            <a:r>
              <a:rPr lang="en-US" sz="1100" dirty="0">
                <a:solidFill>
                  <a:srgbClr val="0070C0"/>
                </a:solidFill>
              </a:rPr>
              <a:t>Identify the detailed components of “HO with </a:t>
            </a:r>
            <a:r>
              <a:rPr lang="en-US" sz="1100" dirty="0" err="1">
                <a:solidFill>
                  <a:srgbClr val="0070C0"/>
                </a:solidFill>
              </a:rPr>
              <a:t>PSCell</a:t>
            </a:r>
            <a:r>
              <a:rPr lang="en-US" sz="1100" dirty="0">
                <a:solidFill>
                  <a:srgbClr val="0070C0"/>
                </a:solidFill>
              </a:rPr>
              <a:t>” procedure</a:t>
            </a:r>
          </a:p>
          <a:p>
            <a:pPr lvl="3"/>
            <a:r>
              <a:rPr lang="en-US" sz="1100" dirty="0">
                <a:solidFill>
                  <a:srgbClr val="0070C0"/>
                </a:solidFill>
              </a:rPr>
              <a:t>Further discuss whether the procedures could be performed in parallel or sequentially based on the existing requirements.</a:t>
            </a:r>
          </a:p>
          <a:p>
            <a:r>
              <a:rPr lang="en-US" sz="1100" dirty="0"/>
              <a:t>Issue 2-2-4: </a:t>
            </a:r>
            <a:r>
              <a:rPr lang="en-US" sz="1100" dirty="0" err="1"/>
              <a:t>optimisation</a:t>
            </a:r>
            <a:r>
              <a:rPr lang="en-US" sz="1100" dirty="0"/>
              <a:t> for the case when </a:t>
            </a:r>
            <a:r>
              <a:rPr lang="en-US" sz="1100" dirty="0" err="1"/>
              <a:t>PSCell</a:t>
            </a:r>
            <a:r>
              <a:rPr lang="en-US" sz="1100" dirty="0"/>
              <a:t> is not changed during HO with </a:t>
            </a:r>
            <a:r>
              <a:rPr lang="en-US" sz="1100" dirty="0" err="1"/>
              <a:t>PSCell</a:t>
            </a:r>
            <a:endParaRPr lang="en-US" sz="1100" dirty="0"/>
          </a:p>
          <a:p>
            <a:pPr lvl="1"/>
            <a:r>
              <a:rPr lang="en-US" sz="1100" dirty="0"/>
              <a:t>FFS:</a:t>
            </a:r>
          </a:p>
          <a:p>
            <a:pPr lvl="2"/>
            <a:r>
              <a:rPr lang="en-GB" sz="1100" dirty="0"/>
              <a:t>Option 1 (Intel): </a:t>
            </a:r>
            <a:r>
              <a:rPr lang="en-US" sz="1100" dirty="0"/>
              <a:t>For HO with </a:t>
            </a:r>
            <a:r>
              <a:rPr lang="en-US" sz="1100" dirty="0" err="1"/>
              <a:t>PSCell</a:t>
            </a:r>
            <a:r>
              <a:rPr lang="en-US" sz="1100" dirty="0"/>
              <a:t> from NR-DC to NR-DC, if </a:t>
            </a:r>
            <a:r>
              <a:rPr lang="en-US" sz="1100" dirty="0" err="1"/>
              <a:t>PSCell</a:t>
            </a:r>
            <a:r>
              <a:rPr lang="en-US" sz="1100" dirty="0"/>
              <a:t> is not changed, no timing tracking for </a:t>
            </a:r>
            <a:r>
              <a:rPr lang="en-US" sz="1100" dirty="0" err="1"/>
              <a:t>PSCell</a:t>
            </a:r>
            <a:r>
              <a:rPr lang="en-US" sz="1100" dirty="0"/>
              <a:t> is needed. If </a:t>
            </a:r>
            <a:r>
              <a:rPr lang="en-US" sz="1100" dirty="0" err="1"/>
              <a:t>PSCell</a:t>
            </a:r>
            <a:r>
              <a:rPr lang="en-US" sz="1100" dirty="0"/>
              <a:t> is changed, timing tracking for </a:t>
            </a:r>
            <a:r>
              <a:rPr lang="en-US" sz="1100" dirty="0" err="1"/>
              <a:t>PSCell</a:t>
            </a:r>
            <a:r>
              <a:rPr lang="en-US" sz="1100" dirty="0"/>
              <a:t> is needed, scaling factor may be considered.</a:t>
            </a:r>
          </a:p>
          <a:p>
            <a:pPr lvl="2" hangingPunct="0"/>
            <a:r>
              <a:rPr lang="en-US" sz="1100" dirty="0"/>
              <a:t>Option 2 (Ericsson, Nokia): T</a:t>
            </a:r>
            <a:r>
              <a:rPr lang="en-US" sz="1100" baseline="-25000" dirty="0"/>
              <a:t>∆  </a:t>
            </a:r>
            <a:r>
              <a:rPr lang="en-US" sz="1100" dirty="0"/>
              <a:t>reduction when source and target </a:t>
            </a:r>
            <a:r>
              <a:rPr lang="en-US" sz="1100" dirty="0" err="1"/>
              <a:t>PSCell</a:t>
            </a:r>
            <a:r>
              <a:rPr lang="en-US" sz="1100" dirty="0"/>
              <a:t> is the same cell.</a:t>
            </a:r>
          </a:p>
          <a:p>
            <a:pPr lvl="2"/>
            <a:r>
              <a:rPr lang="en-GB" sz="1100" dirty="0"/>
              <a:t>Option 3 (Huawei, Apple, Xiaomi, Intel, QC, MTK): </a:t>
            </a:r>
            <a:r>
              <a:rPr lang="en-US" sz="1100" dirty="0"/>
              <a:t>For UE which is already configured with DC, the UE’s </a:t>
            </a:r>
            <a:r>
              <a:rPr lang="en-US" sz="1100" dirty="0" err="1"/>
              <a:t>behaviour</a:t>
            </a:r>
            <a:r>
              <a:rPr lang="en-US" sz="1100" dirty="0"/>
              <a:t> is same when the configured </a:t>
            </a:r>
            <a:r>
              <a:rPr lang="en-US" sz="1100" dirty="0" err="1"/>
              <a:t>PSCell</a:t>
            </a:r>
            <a:r>
              <a:rPr lang="en-US" sz="1100" dirty="0"/>
              <a:t> is same as the original one or not.</a:t>
            </a:r>
          </a:p>
          <a:p>
            <a:pPr lvl="2"/>
            <a:r>
              <a:rPr lang="en-GB" sz="1100" dirty="0"/>
              <a:t>Option 4 (CATT): When </a:t>
            </a:r>
            <a:r>
              <a:rPr lang="en-GB" sz="1100" dirty="0" err="1"/>
              <a:t>PSCell</a:t>
            </a:r>
            <a:r>
              <a:rPr lang="en-GB" sz="1100" dirty="0"/>
              <a:t> is not changed, the requirements for HO with </a:t>
            </a:r>
            <a:r>
              <a:rPr lang="en-GB" sz="1100" dirty="0" err="1"/>
              <a:t>PSCell</a:t>
            </a:r>
            <a:r>
              <a:rPr lang="en-GB" sz="1100" dirty="0"/>
              <a:t> should be the legacy HO requirement. The </a:t>
            </a:r>
            <a:r>
              <a:rPr lang="en-GB" sz="1100" dirty="0" err="1"/>
              <a:t>PSCell</a:t>
            </a:r>
            <a:r>
              <a:rPr lang="en-GB" sz="1100" dirty="0"/>
              <a:t> can still work but with interruption caused by </a:t>
            </a:r>
            <a:r>
              <a:rPr lang="en-GB" sz="1100" dirty="0" err="1"/>
              <a:t>PCell</a:t>
            </a:r>
            <a:r>
              <a:rPr lang="en-GB" sz="1100" dirty="0"/>
              <a:t> HO.</a:t>
            </a:r>
          </a:p>
          <a:p>
            <a:pPr lvl="2"/>
            <a:r>
              <a:rPr lang="en-GB" sz="1100" dirty="0">
                <a:solidFill>
                  <a:srgbClr val="FFC000"/>
                </a:solidFill>
              </a:rPr>
              <a:t>FFS on other optimizations if any (Qualcomm)</a:t>
            </a:r>
            <a:endParaRPr lang="en-US" sz="1100" dirty="0">
              <a:solidFill>
                <a:srgbClr val="FFC000"/>
              </a:solidFill>
            </a:endParaRPr>
          </a:p>
          <a:p>
            <a:pPr lvl="2"/>
            <a:endParaRPr lang="en-US" sz="800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41089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(3/6)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2-2-5: RRC processing delay for HO with </a:t>
            </a:r>
            <a:r>
              <a:rPr lang="en-US" sz="1200" dirty="0" err="1"/>
              <a:t>PSCell</a:t>
            </a:r>
            <a:r>
              <a:rPr lang="en-US" sz="1200" dirty="0"/>
              <a:t> </a:t>
            </a:r>
          </a:p>
          <a:p>
            <a:pPr lvl="1"/>
            <a:r>
              <a:rPr lang="en-US" sz="1200" dirty="0"/>
              <a:t>FFS:</a:t>
            </a:r>
          </a:p>
          <a:p>
            <a:pPr lvl="2"/>
            <a:r>
              <a:rPr lang="en-GB" sz="1200" dirty="0"/>
              <a:t>Option 1 (Apple</a:t>
            </a:r>
            <a:r>
              <a:rPr lang="en-GB" sz="1200"/>
              <a:t>, Huawei): </a:t>
            </a:r>
            <a:r>
              <a:rPr lang="en-GB" sz="1200" dirty="0"/>
              <a:t>use the max{RRC procedure delay of legacy HO, RRC procedure delay of legacy </a:t>
            </a:r>
            <a:r>
              <a:rPr lang="en-GB" sz="1200" dirty="0" err="1"/>
              <a:t>PSCell</a:t>
            </a:r>
            <a:r>
              <a:rPr lang="en-GB" sz="1200" dirty="0"/>
              <a:t> addition} for the corresponding RRC procedure delay in the requirement of HO with </a:t>
            </a:r>
            <a:r>
              <a:rPr lang="en-GB" sz="1200" dirty="0" err="1"/>
              <a:t>PSCell</a:t>
            </a:r>
            <a:r>
              <a:rPr lang="en-GB" sz="1200" dirty="0"/>
              <a:t>. The RRC procedure delays in following table are used for the requirements of HO with </a:t>
            </a:r>
            <a:r>
              <a:rPr lang="en-GB" sz="1200" dirty="0" err="1"/>
              <a:t>PSCell</a:t>
            </a:r>
            <a:r>
              <a:rPr lang="en-GB" sz="1200" dirty="0"/>
              <a:t>.</a:t>
            </a:r>
          </a:p>
          <a:p>
            <a:pPr lvl="2"/>
            <a:endParaRPr lang="en-GB" sz="1200" dirty="0"/>
          </a:p>
          <a:p>
            <a:pPr lvl="2"/>
            <a:endParaRPr lang="en-GB" sz="1200" dirty="0"/>
          </a:p>
          <a:p>
            <a:pPr lvl="2"/>
            <a:endParaRPr lang="en-GB" sz="1200" dirty="0"/>
          </a:p>
          <a:p>
            <a:pPr lvl="2"/>
            <a:endParaRPr lang="en-GB" sz="1200" dirty="0"/>
          </a:p>
          <a:p>
            <a:pPr lvl="2"/>
            <a:endParaRPr lang="en-GB" sz="1200" dirty="0"/>
          </a:p>
          <a:p>
            <a:pPr lvl="2"/>
            <a:endParaRPr lang="en-GB" sz="1200" dirty="0"/>
          </a:p>
          <a:p>
            <a:pPr lvl="2"/>
            <a:endParaRPr lang="en-GB" sz="1200" dirty="0"/>
          </a:p>
          <a:p>
            <a:pPr lvl="2"/>
            <a:endParaRPr lang="en-GB" sz="1200" dirty="0"/>
          </a:p>
          <a:p>
            <a:pPr lvl="2"/>
            <a:r>
              <a:rPr lang="en-GB" sz="1200" dirty="0"/>
              <a:t>Option 2 (NEC): 16ms</a:t>
            </a:r>
          </a:p>
          <a:p>
            <a:pPr lvl="2"/>
            <a:r>
              <a:rPr lang="en-GB" sz="1200" dirty="0"/>
              <a:t>Option 3 (Xiaomi, CATT, Ericsson, MTK, Nokia, </a:t>
            </a:r>
            <a:r>
              <a:rPr lang="en-GB" sz="1200" dirty="0">
                <a:solidFill>
                  <a:srgbClr val="FFC000"/>
                </a:solidFill>
              </a:rPr>
              <a:t>Qualcomm</a:t>
            </a:r>
            <a:r>
              <a:rPr lang="en-GB" sz="1200" dirty="0"/>
              <a:t>): shall be determined by RAN2.</a:t>
            </a:r>
          </a:p>
          <a:p>
            <a:pPr marL="914400" lvl="2" indent="0">
              <a:buNone/>
            </a:pPr>
            <a:r>
              <a:rPr lang="en-GB" sz="1200" dirty="0">
                <a:highlight>
                  <a:srgbClr val="FFFF00"/>
                </a:highlight>
              </a:rPr>
              <a:t>(would be deleted) Moderator comment: could we send LS to RAN2 to check since there is no such RRC processing time for HO with </a:t>
            </a:r>
            <a:r>
              <a:rPr lang="en-GB" sz="1200" dirty="0" err="1">
                <a:highlight>
                  <a:srgbClr val="FFFF00"/>
                </a:highlight>
              </a:rPr>
              <a:t>PSCell</a:t>
            </a:r>
            <a:r>
              <a:rPr lang="en-GB" sz="1200" dirty="0">
                <a:highlight>
                  <a:srgbClr val="FFFF00"/>
                </a:highlight>
              </a:rPr>
              <a:t> defined in current RAN2 spec? Moreover, RRC processing time is not impacted by the procedure timeline in the requirement(parallel or sequential).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89E265C-9B7F-6242-923A-4502D5B027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609871"/>
              </p:ext>
            </p:extLst>
          </p:nvPr>
        </p:nvGraphicFramePr>
        <p:xfrm>
          <a:off x="2058987" y="1923678"/>
          <a:ext cx="5026025" cy="14272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9825">
                  <a:extLst>
                    <a:ext uri="{9D8B030D-6E8A-4147-A177-3AD203B41FA5}">
                      <a16:colId xmlns:a16="http://schemas.microsoft.com/office/drawing/2014/main" val="377229306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02053669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val="3818702923"/>
                    </a:ext>
                  </a:extLst>
                </a:gridCol>
                <a:gridCol w="923925">
                  <a:extLst>
                    <a:ext uri="{9D8B030D-6E8A-4147-A177-3AD203B41FA5}">
                      <a16:colId xmlns:a16="http://schemas.microsoft.com/office/drawing/2014/main" val="1245952651"/>
                    </a:ext>
                  </a:extLst>
                </a:gridCol>
                <a:gridCol w="1200150">
                  <a:extLst>
                    <a:ext uri="{9D8B030D-6E8A-4147-A177-3AD203B41FA5}">
                      <a16:colId xmlns:a16="http://schemas.microsoft.com/office/drawing/2014/main" val="5372495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Scenario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Source </a:t>
                      </a:r>
                      <a:r>
                        <a:rPr lang="en-US" sz="1000" dirty="0" err="1">
                          <a:effectLst/>
                        </a:rPr>
                        <a:t>PCell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Target PCell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Target PSCell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RRC procedure delay for HO with PSCell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9247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NR SA to EN-DC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(incl. FR1 and FR2)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(incl. FR1 and FR2)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50ms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77751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effectLst/>
                        </a:rPr>
                        <a:t>EN-DC to EN-DC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(incl. FR1 and FR2)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0008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NE-DC to NE-DC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FR1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FR1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LTE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20ms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292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200">
                          <a:effectLst/>
                        </a:rPr>
                        <a:t>NR-DC to NR-DC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FR1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FR1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NR FR2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fontAlgn="base" hangingPunc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16ms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1762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1787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(4/6)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/>
          </a:bodyPr>
          <a:lstStyle/>
          <a:p>
            <a:r>
              <a:rPr lang="en-US" sz="1200" dirty="0"/>
              <a:t>Issue 2-2-6: UE SW processing and RF warm-up(if needed) time for HO with </a:t>
            </a:r>
            <a:r>
              <a:rPr lang="en-US" sz="1200" dirty="0" err="1"/>
              <a:t>PSCell</a:t>
            </a:r>
            <a:endParaRPr lang="en-US" sz="1200" dirty="0"/>
          </a:p>
          <a:p>
            <a:pPr lvl="1"/>
            <a:r>
              <a:rPr lang="en-US" sz="1200" dirty="0"/>
              <a:t>FFS:</a:t>
            </a:r>
          </a:p>
          <a:p>
            <a:pPr lvl="2"/>
            <a:r>
              <a:rPr lang="en-GB" sz="1200" dirty="0"/>
              <a:t>Option 1 (Apple): Sum of the UE processing time from legacy HO and from legacy </a:t>
            </a:r>
            <a:r>
              <a:rPr lang="en-GB" sz="1200" dirty="0" err="1"/>
              <a:t>PSCell</a:t>
            </a:r>
            <a:r>
              <a:rPr lang="en-GB" sz="1200" dirty="0"/>
              <a:t> addition for HO with </a:t>
            </a:r>
            <a:r>
              <a:rPr lang="en-GB" sz="1200" dirty="0" err="1"/>
              <a:t>PSCell</a:t>
            </a:r>
            <a:r>
              <a:rPr lang="en-GB" sz="1200" dirty="0"/>
              <a:t>.</a:t>
            </a:r>
            <a:endParaRPr lang="en-US" sz="1200" dirty="0"/>
          </a:p>
          <a:p>
            <a:pPr lvl="2"/>
            <a:r>
              <a:rPr lang="en-GB" sz="1200" dirty="0"/>
              <a:t>Option 2 (NEC): 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</a:t>
            </a:r>
            <a:r>
              <a:rPr lang="en-GB" sz="1200" dirty="0"/>
              <a:t> is the UE processing time. It can be 20ms or 40 </a:t>
            </a:r>
            <a:r>
              <a:rPr lang="en-GB" sz="1200" dirty="0" err="1"/>
              <a:t>ms</a:t>
            </a:r>
            <a:r>
              <a:rPr lang="en-GB" sz="1200" dirty="0"/>
              <a:t> depending on same FR or inter FR NR </a:t>
            </a:r>
            <a:r>
              <a:rPr lang="en-GB" sz="1200" dirty="0" err="1"/>
              <a:t>PSCell</a:t>
            </a:r>
            <a:r>
              <a:rPr lang="en-GB" sz="1200" dirty="0"/>
              <a:t> addition.</a:t>
            </a:r>
            <a:endParaRPr lang="en-US" sz="1200" dirty="0"/>
          </a:p>
          <a:p>
            <a:pPr lvl="2"/>
            <a:r>
              <a:rPr lang="en-GB" sz="1200" dirty="0"/>
              <a:t>Option 3 (Intel): </a:t>
            </a:r>
            <a:endParaRPr lang="en-US" sz="1200" dirty="0"/>
          </a:p>
          <a:p>
            <a:pPr lvl="3"/>
            <a:r>
              <a:rPr lang="en-GB" sz="1200" dirty="0"/>
              <a:t>For HO with </a:t>
            </a:r>
            <a:r>
              <a:rPr lang="en-GB" sz="1200" dirty="0" err="1"/>
              <a:t>PSCell</a:t>
            </a:r>
            <a:r>
              <a:rPr lang="en-GB" sz="1200" dirty="0"/>
              <a:t> from NR-DC to NR-DC,  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</a:t>
            </a:r>
            <a:r>
              <a:rPr lang="en-GB" sz="1200" baseline="-25000" dirty="0"/>
              <a:t> </a:t>
            </a:r>
            <a:r>
              <a:rPr lang="en-GB" sz="1200" dirty="0"/>
              <a:t>can be split into software processing (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processing_SW</a:t>
            </a:r>
            <a:r>
              <a:rPr lang="en-GB" sz="1200" dirty="0"/>
              <a:t>) and RF warm up time(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processing_RF</a:t>
            </a:r>
            <a:r>
              <a:rPr lang="en-GB" sz="1200" dirty="0"/>
              <a:t>). 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processing_SW</a:t>
            </a:r>
            <a:r>
              <a:rPr lang="en-GB" sz="1200" dirty="0"/>
              <a:t>=[20]</a:t>
            </a:r>
            <a:r>
              <a:rPr lang="en-GB" sz="1200" dirty="0" err="1"/>
              <a:t>ms</a:t>
            </a:r>
            <a:r>
              <a:rPr lang="en-GB" sz="1200" dirty="0"/>
              <a:t> needs further discussion if some extension is needed. 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processing_RF</a:t>
            </a:r>
            <a:r>
              <a:rPr lang="en-GB" sz="1200" dirty="0"/>
              <a:t> will be dependent on different scenarios, i.e. whether </a:t>
            </a:r>
            <a:r>
              <a:rPr lang="en-GB" sz="1200" dirty="0" err="1"/>
              <a:t>Pcell</a:t>
            </a:r>
            <a:r>
              <a:rPr lang="en-GB" sz="1200" dirty="0"/>
              <a:t> or </a:t>
            </a:r>
            <a:r>
              <a:rPr lang="en-GB" sz="1200" dirty="0" err="1"/>
              <a:t>PSCell</a:t>
            </a:r>
            <a:r>
              <a:rPr lang="en-GB" sz="1200" dirty="0"/>
              <a:t> change across </a:t>
            </a:r>
            <a:r>
              <a:rPr lang="en-GB" sz="1200" dirty="0" err="1"/>
              <a:t>FRs.</a:t>
            </a:r>
            <a:endParaRPr lang="en-US" sz="1200" dirty="0"/>
          </a:p>
          <a:p>
            <a:pPr lvl="3"/>
            <a:r>
              <a:rPr lang="en-GB" sz="1200" dirty="0"/>
              <a:t>For HO with </a:t>
            </a:r>
            <a:r>
              <a:rPr lang="en-GB" sz="1200" dirty="0" err="1"/>
              <a:t>PSCell</a:t>
            </a:r>
            <a:r>
              <a:rPr lang="en-GB" sz="1200" dirty="0"/>
              <a:t> from NR SA to EN-DC,  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</a:t>
            </a:r>
            <a:r>
              <a:rPr lang="en-GB" sz="1200" baseline="-25000" dirty="0"/>
              <a:t> </a:t>
            </a:r>
            <a:r>
              <a:rPr lang="en-GB" sz="1200" dirty="0"/>
              <a:t>only includes software processing time (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processing_SW</a:t>
            </a:r>
            <a:r>
              <a:rPr lang="en-GB" sz="1200" dirty="0"/>
              <a:t>). 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processing_SW</a:t>
            </a:r>
            <a:r>
              <a:rPr lang="en-GB" sz="1200" dirty="0"/>
              <a:t>=[20]</a:t>
            </a:r>
            <a:r>
              <a:rPr lang="en-GB" sz="1200" dirty="0" err="1"/>
              <a:t>ms</a:t>
            </a:r>
            <a:r>
              <a:rPr lang="en-GB" sz="1200" dirty="0"/>
              <a:t> needs further discussion if some extension is needed.</a:t>
            </a:r>
            <a:endParaRPr lang="en-US" sz="1200" dirty="0"/>
          </a:p>
          <a:p>
            <a:pPr lvl="2"/>
            <a:r>
              <a:rPr lang="en-GB" sz="1200" dirty="0"/>
              <a:t>Option 4 (Ericsson): </a:t>
            </a:r>
            <a:r>
              <a:rPr lang="en-GB" sz="1200" dirty="0" err="1"/>
              <a:t>T</a:t>
            </a:r>
            <a:r>
              <a:rPr lang="en-GB" sz="1200" baseline="-25000" dirty="0" err="1"/>
              <a:t>processing</a:t>
            </a:r>
            <a:r>
              <a:rPr lang="en-GB" sz="1200" dirty="0"/>
              <a:t> reduction when source and target </a:t>
            </a:r>
            <a:r>
              <a:rPr lang="en-GB" sz="1200" dirty="0" err="1"/>
              <a:t>PSCell</a:t>
            </a:r>
            <a:r>
              <a:rPr lang="en-GB" sz="1200" dirty="0"/>
              <a:t> are in same FR</a:t>
            </a:r>
          </a:p>
          <a:p>
            <a:pPr lvl="2"/>
            <a:r>
              <a:rPr lang="en-GB" sz="1200" dirty="0">
                <a:solidFill>
                  <a:srgbClr val="00B0F0"/>
                </a:solidFill>
              </a:rPr>
              <a:t>Option 5 (Nokia, </a:t>
            </a:r>
            <a:r>
              <a:rPr lang="en-GB" sz="1200" dirty="0">
                <a:solidFill>
                  <a:srgbClr val="FFC000"/>
                </a:solidFill>
              </a:rPr>
              <a:t>Qualcomm</a:t>
            </a:r>
            <a:r>
              <a:rPr lang="en-GB" sz="1200" dirty="0">
                <a:solidFill>
                  <a:srgbClr val="00B0F0"/>
                </a:solidFill>
              </a:rPr>
              <a:t>): more discussion is needed, </a:t>
            </a:r>
            <a:r>
              <a:rPr lang="en-US" sz="1200" dirty="0">
                <a:solidFill>
                  <a:srgbClr val="00B0F0"/>
                </a:solidFill>
              </a:rPr>
              <a:t>waiting for the conclusion from issue 2-2-3</a:t>
            </a:r>
          </a:p>
          <a:p>
            <a:pPr marL="457200" lvl="1" indent="0">
              <a:buNone/>
            </a:pPr>
            <a:endParaRPr lang="en-US" sz="1600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218865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(5/6)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92500" lnSpcReduction="20000"/>
          </a:bodyPr>
          <a:lstStyle/>
          <a:p>
            <a:r>
              <a:rPr lang="en-US" sz="1400" dirty="0"/>
              <a:t>Issue 2-2-7: Delay requirement design if option 1 in issue 2-2-3 is adopted</a:t>
            </a:r>
          </a:p>
          <a:p>
            <a:pPr lvl="1"/>
            <a:r>
              <a:rPr lang="en-US" sz="1400" dirty="0"/>
              <a:t>FFS:</a:t>
            </a:r>
          </a:p>
          <a:p>
            <a:pPr lvl="2"/>
            <a:r>
              <a:rPr lang="en-GB" sz="1400" dirty="0"/>
              <a:t>Option 1 (Apple): </a:t>
            </a:r>
            <a:endParaRPr lang="en-US" sz="1400" dirty="0"/>
          </a:p>
          <a:p>
            <a:pPr lvl="3"/>
            <a:r>
              <a:rPr lang="en-GB" sz="1400" dirty="0"/>
              <a:t>For requirement of HO with </a:t>
            </a:r>
            <a:r>
              <a:rPr lang="en-GB" sz="1400" dirty="0" err="1"/>
              <a:t>PSCell</a:t>
            </a:r>
            <a:r>
              <a:rPr lang="en-GB" sz="1400" dirty="0"/>
              <a:t>, RAN4 assumes that UE performs target </a:t>
            </a:r>
            <a:r>
              <a:rPr lang="en-GB" sz="1400" dirty="0" err="1"/>
              <a:t>PSCell</a:t>
            </a:r>
            <a:r>
              <a:rPr lang="en-GB" sz="1400" dirty="0"/>
              <a:t> addition after receiving RAR (</a:t>
            </a:r>
            <a:r>
              <a:rPr lang="en-GB" sz="1400" dirty="0" err="1"/>
              <a:t>msg</a:t>
            </a:r>
            <a:r>
              <a:rPr lang="en-GB" sz="1400" dirty="0"/>
              <a:t> 2) from target </a:t>
            </a:r>
            <a:r>
              <a:rPr lang="en-GB" sz="1400" dirty="0" err="1"/>
              <a:t>Pcell</a:t>
            </a:r>
            <a:r>
              <a:rPr lang="en-GB" sz="1400" dirty="0"/>
              <a:t>.</a:t>
            </a:r>
            <a:endParaRPr lang="en-US" sz="1400" dirty="0"/>
          </a:p>
          <a:p>
            <a:pPr lvl="3"/>
            <a:r>
              <a:rPr lang="en-GB" sz="1400" dirty="0"/>
              <a:t>The cell detection time, AGC settling time, T/F tracking time and RACH uncertainty time in legacy HO and legacy </a:t>
            </a:r>
            <a:r>
              <a:rPr lang="en-GB" sz="1400" dirty="0" err="1"/>
              <a:t>PSCell</a:t>
            </a:r>
            <a:r>
              <a:rPr lang="en-GB" sz="1400" dirty="0"/>
              <a:t> addition requirement could be reused for HO with </a:t>
            </a:r>
            <a:r>
              <a:rPr lang="en-GB" sz="1400" dirty="0" err="1"/>
              <a:t>PSCell</a:t>
            </a:r>
            <a:r>
              <a:rPr lang="en-GB" sz="1400" dirty="0"/>
              <a:t>.</a:t>
            </a:r>
            <a:endParaRPr lang="en-US" sz="1400" dirty="0"/>
          </a:p>
          <a:p>
            <a:pPr lvl="2"/>
            <a:r>
              <a:rPr lang="en-GB" sz="1400" dirty="0"/>
              <a:t>Option 2 (ZTE): </a:t>
            </a:r>
            <a:endParaRPr lang="en-US" sz="1400" dirty="0"/>
          </a:p>
          <a:p>
            <a:pPr lvl="3"/>
            <a:r>
              <a:rPr lang="en-GB" sz="1400" dirty="0"/>
              <a:t>Take core requirements for handover and </a:t>
            </a:r>
            <a:r>
              <a:rPr lang="en-GB" sz="1400" dirty="0" err="1"/>
              <a:t>PSCell</a:t>
            </a:r>
            <a:r>
              <a:rPr lang="en-GB" sz="1400" dirty="0"/>
              <a:t> addition as baseline and identify if there is any new issue in the new procedure.</a:t>
            </a:r>
            <a:endParaRPr lang="en-US" sz="1400" dirty="0"/>
          </a:p>
          <a:p>
            <a:pPr lvl="2"/>
            <a:r>
              <a:rPr lang="en-GB" sz="1400" dirty="0"/>
              <a:t>Option 3 (Xiaomi): </a:t>
            </a:r>
            <a:endParaRPr lang="en-US" sz="1400" dirty="0"/>
          </a:p>
          <a:p>
            <a:pPr lvl="3"/>
            <a:r>
              <a:rPr lang="en-GB" sz="1400" dirty="0"/>
              <a:t>The additional interruption delay for target </a:t>
            </a:r>
            <a:r>
              <a:rPr lang="en-GB" sz="1400" dirty="0" err="1"/>
              <a:t>PSCell</a:t>
            </a:r>
            <a:r>
              <a:rPr lang="en-GB" sz="1400" dirty="0"/>
              <a:t> should be considered based on the legacy HO delay requirement for the HO with </a:t>
            </a:r>
            <a:r>
              <a:rPr lang="en-GB" sz="1400" dirty="0" err="1"/>
              <a:t>PSCell</a:t>
            </a:r>
            <a:r>
              <a:rPr lang="en-GB" sz="1400" dirty="0"/>
              <a:t> delay requirement. And the interruption delay contains the following procedures:</a:t>
            </a:r>
            <a:endParaRPr lang="en-US" sz="1400" dirty="0"/>
          </a:p>
          <a:p>
            <a:pPr lvl="4"/>
            <a:r>
              <a:rPr lang="en-GB" sz="1400" dirty="0"/>
              <a:t>Cell search time</a:t>
            </a:r>
            <a:endParaRPr lang="en-US" sz="1400" dirty="0"/>
          </a:p>
          <a:p>
            <a:pPr lvl="4"/>
            <a:r>
              <a:rPr lang="en-GB" sz="1400" dirty="0"/>
              <a:t>Fine timing tracking time</a:t>
            </a:r>
            <a:endParaRPr lang="en-US" sz="1400" dirty="0"/>
          </a:p>
          <a:p>
            <a:pPr lvl="4"/>
            <a:r>
              <a:rPr lang="en-GB" sz="1400" dirty="0"/>
              <a:t>UE processing time</a:t>
            </a:r>
            <a:endParaRPr lang="en-US" sz="1400" dirty="0"/>
          </a:p>
          <a:p>
            <a:pPr lvl="4"/>
            <a:r>
              <a:rPr lang="en-GB" sz="1400" dirty="0"/>
              <a:t>Time for interruption uncertainty in acquiring the first available PRACH occasion in the new cell</a:t>
            </a:r>
            <a:endParaRPr lang="en-US" sz="1400" dirty="0"/>
          </a:p>
          <a:p>
            <a:pPr lvl="4"/>
            <a:r>
              <a:rPr lang="en-GB" sz="1400" dirty="0"/>
              <a:t>Time for SSB post-processing</a:t>
            </a:r>
            <a:endParaRPr lang="en-US" sz="1400" dirty="0"/>
          </a:p>
          <a:p>
            <a:pPr lvl="2"/>
            <a:r>
              <a:rPr lang="en-GB" sz="1400" dirty="0">
                <a:solidFill>
                  <a:srgbClr val="00B0F0"/>
                </a:solidFill>
              </a:rPr>
              <a:t>Option 4 (Nokia): more discussion is needed, </a:t>
            </a:r>
            <a:r>
              <a:rPr lang="en-US" sz="1400" dirty="0">
                <a:solidFill>
                  <a:srgbClr val="00B0F0"/>
                </a:solidFill>
              </a:rPr>
              <a:t>waiting for the conclusion from issue 2-2-3</a:t>
            </a: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366275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872"/>
            <a:ext cx="8229600" cy="857250"/>
          </a:xfrm>
        </p:spPr>
        <p:txBody>
          <a:bodyPr>
            <a:noAutofit/>
          </a:bodyPr>
          <a:lstStyle/>
          <a:p>
            <a:r>
              <a:rPr lang="en-US" sz="2000" dirty="0"/>
              <a:t>Sub-topic 2-2 Delay requirement design of HO with </a:t>
            </a:r>
            <a:r>
              <a:rPr lang="en-US" sz="2000" dirty="0" err="1"/>
              <a:t>PSCell</a:t>
            </a:r>
            <a:r>
              <a:rPr lang="en-US" sz="2000" dirty="0"/>
              <a:t> (6/6)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4248472"/>
          </a:xfrm>
        </p:spPr>
        <p:txBody>
          <a:bodyPr>
            <a:normAutofit fontScale="47500" lnSpcReduction="20000"/>
          </a:bodyPr>
          <a:lstStyle/>
          <a:p>
            <a:r>
              <a:rPr lang="en-US" sz="2100" dirty="0"/>
              <a:t>Issue 2-2-8: Delay requirement design if option 2 in issue 2-2-3 is adopted</a:t>
            </a:r>
          </a:p>
          <a:p>
            <a:pPr lvl="1"/>
            <a:r>
              <a:rPr lang="en-US" sz="2100" dirty="0"/>
              <a:t>FFS:</a:t>
            </a:r>
          </a:p>
          <a:p>
            <a:pPr lvl="2"/>
            <a:r>
              <a:rPr lang="en-GB" sz="2100" dirty="0"/>
              <a:t>Option 1 (CMCC): </a:t>
            </a:r>
            <a:endParaRPr lang="en-US" sz="2100" dirty="0"/>
          </a:p>
          <a:p>
            <a:pPr lvl="3"/>
            <a:r>
              <a:rPr lang="en-GB" sz="2100" dirty="0"/>
              <a:t>the delay requirement for handover with </a:t>
            </a:r>
            <a:r>
              <a:rPr lang="en-GB" sz="2100" dirty="0" err="1"/>
              <a:t>PSCell</a:t>
            </a:r>
            <a:r>
              <a:rPr lang="en-GB" sz="2100" dirty="0"/>
              <a:t> is suggested as following:</a:t>
            </a:r>
            <a:endParaRPr lang="en-US" sz="2100" dirty="0"/>
          </a:p>
          <a:p>
            <a:pPr lvl="4"/>
            <a:r>
              <a:rPr lang="en-GB" sz="2100" dirty="0" err="1"/>
              <a:t>T</a:t>
            </a:r>
            <a:r>
              <a:rPr lang="en-GB" sz="2100" baseline="-25000" dirty="0" err="1"/>
              <a:t>RRC_delay</a:t>
            </a:r>
            <a:r>
              <a:rPr lang="en-GB" sz="2100" dirty="0"/>
              <a:t> + </a:t>
            </a:r>
            <a:r>
              <a:rPr lang="en-GB" sz="2100" dirty="0" err="1"/>
              <a:t>T</a:t>
            </a:r>
            <a:r>
              <a:rPr lang="en-GB" sz="2100" baseline="-25000" dirty="0" err="1"/>
              <a:t>processing</a:t>
            </a:r>
            <a:r>
              <a:rPr lang="en-GB" sz="2100" dirty="0"/>
              <a:t> + </a:t>
            </a:r>
            <a:r>
              <a:rPr lang="en-GB" sz="2100" dirty="0" err="1"/>
              <a:t>T</a:t>
            </a:r>
            <a:r>
              <a:rPr lang="en-GB" sz="2100" baseline="-25000" dirty="0" err="1"/>
              <a:t>search</a:t>
            </a:r>
            <a:r>
              <a:rPr lang="en-GB" sz="2100" dirty="0"/>
              <a:t> + fine time tracking + delay uncertainty in acquiring the first available PRACH occasion + </a:t>
            </a:r>
            <a:r>
              <a:rPr lang="en-GB" sz="2100" dirty="0" err="1"/>
              <a:t>T</a:t>
            </a:r>
            <a:r>
              <a:rPr lang="en-GB" sz="2100" baseline="-25000" dirty="0" err="1"/>
              <a:t>margin</a:t>
            </a:r>
            <a:endParaRPr lang="en-US" sz="2100" dirty="0"/>
          </a:p>
          <a:p>
            <a:pPr lvl="2"/>
            <a:r>
              <a:rPr lang="en-GB" sz="2100" dirty="0"/>
              <a:t>Option 2 (NEC): </a:t>
            </a:r>
            <a:endParaRPr lang="en-US" sz="2100" dirty="0"/>
          </a:p>
          <a:p>
            <a:pPr lvl="3"/>
            <a:r>
              <a:rPr lang="en-GB" sz="2100" dirty="0"/>
              <a:t>RAN4 to agree that </a:t>
            </a:r>
            <a:r>
              <a:rPr lang="en-GB" sz="2100" dirty="0" err="1"/>
              <a:t>T</a:t>
            </a:r>
            <a:r>
              <a:rPr lang="en-GB" sz="2100" baseline="-25000" dirty="0" err="1"/>
              <a:t>search</a:t>
            </a:r>
            <a:r>
              <a:rPr lang="en-GB" sz="2100" dirty="0"/>
              <a:t> should consider all the four combination of </a:t>
            </a:r>
            <a:r>
              <a:rPr lang="en-GB" sz="2100" dirty="0" err="1"/>
              <a:t>Pcell</a:t>
            </a:r>
            <a:r>
              <a:rPr lang="en-GB" sz="2100" dirty="0"/>
              <a:t> and </a:t>
            </a:r>
            <a:r>
              <a:rPr lang="en-GB" sz="2100" dirty="0" err="1"/>
              <a:t>PSCell</a:t>
            </a:r>
            <a:r>
              <a:rPr lang="en-GB" sz="2100" dirty="0"/>
              <a:t> known and unknown conditions; Actual </a:t>
            </a:r>
            <a:r>
              <a:rPr lang="en-GB" sz="2100" dirty="0" err="1"/>
              <a:t>T</a:t>
            </a:r>
            <a:r>
              <a:rPr lang="en-GB" sz="2100" baseline="-25000" dirty="0" err="1"/>
              <a:t>search</a:t>
            </a:r>
            <a:r>
              <a:rPr lang="en-GB" sz="2100" baseline="-25000" dirty="0"/>
              <a:t> </a:t>
            </a:r>
            <a:r>
              <a:rPr lang="en-GB" sz="2100" dirty="0"/>
              <a:t>is FFS.</a:t>
            </a:r>
            <a:endParaRPr lang="en-US" sz="2100" dirty="0"/>
          </a:p>
          <a:p>
            <a:pPr lvl="3"/>
            <a:r>
              <a:rPr lang="en-GB" sz="2100" dirty="0"/>
              <a:t>RAN4 to agree that components that contribute to T</a:t>
            </a:r>
            <a:r>
              <a:rPr lang="en-GB" sz="2100" baseline="-25000" dirty="0"/>
              <a:t>IU</a:t>
            </a:r>
            <a:r>
              <a:rPr lang="en-GB" sz="2100" dirty="0"/>
              <a:t> delay are the TA acquisition delay in LTE </a:t>
            </a:r>
            <a:r>
              <a:rPr lang="en-GB" sz="2100" dirty="0" err="1"/>
              <a:t>Pcell</a:t>
            </a:r>
            <a:r>
              <a:rPr lang="en-GB" sz="2100" dirty="0"/>
              <a:t>, delay uncertainty in acquiring resources for RRC connection Reconfiguration Complete message on LTE </a:t>
            </a:r>
            <a:r>
              <a:rPr lang="en-GB" sz="2100" dirty="0" err="1"/>
              <a:t>Pcell</a:t>
            </a:r>
            <a:r>
              <a:rPr lang="en-GB" sz="2100" dirty="0"/>
              <a:t> and PRACH acquisition uncertainty delay in NR </a:t>
            </a:r>
            <a:r>
              <a:rPr lang="en-GB" sz="2100" dirty="0" err="1"/>
              <a:t>PSCell</a:t>
            </a:r>
            <a:r>
              <a:rPr lang="en-GB" sz="2100" dirty="0"/>
              <a:t>.</a:t>
            </a:r>
            <a:endParaRPr lang="en-US" sz="2100" dirty="0"/>
          </a:p>
          <a:p>
            <a:pPr lvl="3"/>
            <a:r>
              <a:rPr lang="en-GB" sz="2100" dirty="0"/>
              <a:t>T</a:t>
            </a:r>
            <a:r>
              <a:rPr lang="en-GB" sz="2100" baseline="-25000" dirty="0"/>
              <a:t>∆</a:t>
            </a:r>
            <a:r>
              <a:rPr lang="en-GB" sz="2100" dirty="0"/>
              <a:t> is time for fine time tracking and acquiring full timing information of the NR </a:t>
            </a:r>
            <a:r>
              <a:rPr lang="en-GB" sz="2100" dirty="0" err="1"/>
              <a:t>PSCell</a:t>
            </a:r>
            <a:r>
              <a:rPr lang="en-GB" sz="2100" dirty="0"/>
              <a:t>. Where T</a:t>
            </a:r>
            <a:r>
              <a:rPr lang="en-GB" sz="2100" baseline="-25000" dirty="0"/>
              <a:t>∆</a:t>
            </a:r>
            <a:r>
              <a:rPr lang="en-GB" sz="2100" dirty="0"/>
              <a:t> = </a:t>
            </a:r>
            <a:r>
              <a:rPr lang="en-GB" sz="2100" dirty="0" err="1"/>
              <a:t>T</a:t>
            </a:r>
            <a:r>
              <a:rPr lang="en-GB" sz="2100" baseline="-25000" dirty="0" err="1"/>
              <a:t>rs</a:t>
            </a:r>
            <a:r>
              <a:rPr lang="en-GB" sz="2100" dirty="0"/>
              <a:t>.</a:t>
            </a:r>
            <a:endParaRPr lang="en-US" sz="2100" dirty="0"/>
          </a:p>
          <a:p>
            <a:pPr lvl="2"/>
            <a:r>
              <a:rPr lang="en-GB" sz="2100" dirty="0"/>
              <a:t>Option 3 (Intel): </a:t>
            </a:r>
            <a:endParaRPr lang="en-US" sz="2100" dirty="0"/>
          </a:p>
          <a:p>
            <a:pPr lvl="3"/>
            <a:r>
              <a:rPr lang="en-GB" sz="2100" dirty="0"/>
              <a:t>For HO with </a:t>
            </a:r>
            <a:r>
              <a:rPr lang="en-GB" sz="2100" dirty="0" err="1"/>
              <a:t>PSCell</a:t>
            </a:r>
            <a:r>
              <a:rPr lang="en-GB" sz="2100" dirty="0"/>
              <a:t> from NR-DC to NR-DC, if target </a:t>
            </a:r>
            <a:r>
              <a:rPr lang="en-GB" sz="2100" dirty="0" err="1"/>
              <a:t>Pcell</a:t>
            </a:r>
            <a:r>
              <a:rPr lang="en-GB" sz="2100" dirty="0"/>
              <a:t> and </a:t>
            </a:r>
            <a:r>
              <a:rPr lang="en-GB" sz="2100" dirty="0" err="1"/>
              <a:t>PSCell</a:t>
            </a:r>
            <a:r>
              <a:rPr lang="en-GB" sz="2100" dirty="0"/>
              <a:t> are in different FR, cell search can be performed independently as different searcher for FR1 and FR2 are assumed. If target </a:t>
            </a:r>
            <a:r>
              <a:rPr lang="en-GB" sz="2100" dirty="0" err="1"/>
              <a:t>Pcell</a:t>
            </a:r>
            <a:r>
              <a:rPr lang="en-GB" sz="2100" dirty="0"/>
              <a:t> and </a:t>
            </a:r>
            <a:r>
              <a:rPr lang="en-GB" sz="2100" dirty="0" err="1"/>
              <a:t>PSCell</a:t>
            </a:r>
            <a:r>
              <a:rPr lang="en-GB" sz="2100" dirty="0"/>
              <a:t> are in the same FR, scaling factor may be considered.</a:t>
            </a:r>
            <a:endParaRPr lang="en-US" sz="2100" dirty="0"/>
          </a:p>
          <a:p>
            <a:pPr lvl="3"/>
            <a:r>
              <a:rPr lang="en-GB" sz="2100" dirty="0"/>
              <a:t>For HO with </a:t>
            </a:r>
            <a:r>
              <a:rPr lang="en-GB" sz="2100" dirty="0" err="1"/>
              <a:t>PSCell</a:t>
            </a:r>
            <a:r>
              <a:rPr lang="en-GB" sz="2100" dirty="0"/>
              <a:t> from NR-DC to NR-DC, the uncertainty in acquiring the first available PRACH occasion in the </a:t>
            </a:r>
            <a:r>
              <a:rPr lang="en-GB" sz="2100" dirty="0" err="1"/>
              <a:t>Pcell</a:t>
            </a:r>
            <a:r>
              <a:rPr lang="en-GB" sz="2100" dirty="0"/>
              <a:t> and </a:t>
            </a:r>
            <a:r>
              <a:rPr lang="en-GB" sz="2100" dirty="0" err="1"/>
              <a:t>PSCell</a:t>
            </a:r>
            <a:r>
              <a:rPr lang="en-GB" sz="2100" dirty="0"/>
              <a:t> will be max(T</a:t>
            </a:r>
            <a:r>
              <a:rPr lang="en-GB" sz="2100" baseline="-25000" dirty="0"/>
              <a:t>IU, </a:t>
            </a:r>
            <a:r>
              <a:rPr lang="en-GB" sz="2100" dirty="0" err="1"/>
              <a:t>T</a:t>
            </a:r>
            <a:r>
              <a:rPr lang="en-GB" sz="2100" baseline="-25000" dirty="0" err="1"/>
              <a:t>PSCell</a:t>
            </a:r>
            <a:r>
              <a:rPr lang="en-GB" sz="2100" baseline="-25000" dirty="0"/>
              <a:t>_ DU </a:t>
            </a:r>
            <a:r>
              <a:rPr lang="en-GB" sz="2100" dirty="0"/>
              <a:t>). </a:t>
            </a:r>
            <a:endParaRPr lang="en-US" sz="2100" dirty="0"/>
          </a:p>
          <a:p>
            <a:pPr lvl="3"/>
            <a:r>
              <a:rPr lang="en-GB" sz="2100" dirty="0"/>
              <a:t>For HO with </a:t>
            </a:r>
            <a:r>
              <a:rPr lang="en-GB" sz="2100" dirty="0" err="1"/>
              <a:t>PSCell</a:t>
            </a:r>
            <a:r>
              <a:rPr lang="en-GB" sz="2100" dirty="0"/>
              <a:t> from NR SA to EN-DC,  </a:t>
            </a:r>
            <a:r>
              <a:rPr lang="en-GB" sz="2100" dirty="0" err="1"/>
              <a:t>T</a:t>
            </a:r>
            <a:r>
              <a:rPr lang="en-GB" sz="2100" baseline="-25000" dirty="0" err="1"/>
              <a:t>search</a:t>
            </a:r>
            <a:r>
              <a:rPr lang="en-GB" sz="2100" baseline="-25000" dirty="0"/>
              <a:t> </a:t>
            </a:r>
            <a:r>
              <a:rPr lang="en-GB" sz="2100" dirty="0"/>
              <a:t>and T</a:t>
            </a:r>
            <a:r>
              <a:rPr lang="en-GB" sz="2100" baseline="-25000" dirty="0"/>
              <a:t>∆ </a:t>
            </a:r>
            <a:r>
              <a:rPr lang="en-GB" sz="2100" dirty="0"/>
              <a:t>for </a:t>
            </a:r>
            <a:r>
              <a:rPr lang="en-GB" sz="2100" dirty="0" err="1"/>
              <a:t>PSCell</a:t>
            </a:r>
            <a:r>
              <a:rPr lang="en-GB" sz="2100" dirty="0"/>
              <a:t> can be skipped.</a:t>
            </a:r>
            <a:endParaRPr lang="en-US" sz="2100" dirty="0"/>
          </a:p>
          <a:p>
            <a:pPr lvl="2"/>
            <a:r>
              <a:rPr lang="en-GB" sz="2100" dirty="0"/>
              <a:t>Option 4 (Huawei): </a:t>
            </a:r>
            <a:endParaRPr lang="en-US" sz="2100" dirty="0"/>
          </a:p>
          <a:p>
            <a:pPr lvl="3"/>
            <a:r>
              <a:rPr lang="en-GB" sz="2100" dirty="0"/>
              <a:t>The SMTC for AGC may be jointly considered when the target </a:t>
            </a:r>
            <a:r>
              <a:rPr lang="en-GB" sz="2100" dirty="0" err="1"/>
              <a:t>Pcell</a:t>
            </a:r>
            <a:r>
              <a:rPr lang="en-GB" sz="2100" dirty="0"/>
              <a:t> and the target </a:t>
            </a:r>
            <a:r>
              <a:rPr lang="en-GB" sz="2100" dirty="0" err="1"/>
              <a:t>PSCell</a:t>
            </a:r>
            <a:r>
              <a:rPr lang="en-GB" sz="2100" dirty="0"/>
              <a:t> are within the same band.</a:t>
            </a:r>
            <a:endParaRPr lang="en-US" sz="2100" dirty="0"/>
          </a:p>
          <a:p>
            <a:pPr lvl="2"/>
            <a:r>
              <a:rPr lang="en-GB" sz="2100" dirty="0"/>
              <a:t>Option 5 (Qualcomm): </a:t>
            </a:r>
            <a:endParaRPr lang="en-US" sz="2100" dirty="0"/>
          </a:p>
          <a:p>
            <a:pPr lvl="3"/>
            <a:r>
              <a:rPr lang="en-US" sz="2100" dirty="0"/>
              <a:t>Joint/concurrent </a:t>
            </a:r>
            <a:r>
              <a:rPr lang="en-US" sz="2100" dirty="0" err="1"/>
              <a:t>PCell</a:t>
            </a:r>
            <a:r>
              <a:rPr lang="en-US" sz="2100" dirty="0"/>
              <a:t> HO with </a:t>
            </a:r>
            <a:r>
              <a:rPr lang="en-US" sz="2100" dirty="0" err="1"/>
              <a:t>PSCell</a:t>
            </a:r>
            <a:r>
              <a:rPr lang="en-US" sz="2100" dirty="0"/>
              <a:t> change/add takes [T</a:t>
            </a:r>
            <a:r>
              <a:rPr lang="en-US" sz="2100" baseline="-25000" dirty="0"/>
              <a:t>FFS</a:t>
            </a:r>
            <a:r>
              <a:rPr lang="en-US" sz="2100" dirty="0"/>
              <a:t>]</a:t>
            </a:r>
            <a:r>
              <a:rPr lang="en-US" sz="2100" dirty="0" err="1"/>
              <a:t>ms</a:t>
            </a:r>
            <a:r>
              <a:rPr lang="en-US" sz="2100" dirty="0"/>
              <a:t> longer in the timelines of both </a:t>
            </a:r>
            <a:r>
              <a:rPr lang="en-US" sz="2100" dirty="0" err="1"/>
              <a:t>PCell</a:t>
            </a:r>
            <a:r>
              <a:rPr lang="en-US" sz="2100" dirty="0"/>
              <a:t> and </a:t>
            </a:r>
            <a:r>
              <a:rPr lang="en-US" sz="2100" dirty="0" err="1"/>
              <a:t>Pscell</a:t>
            </a:r>
            <a:r>
              <a:rPr lang="en-US" sz="2100" dirty="0"/>
              <a:t> than performing standalone </a:t>
            </a:r>
            <a:r>
              <a:rPr lang="en-US" sz="2100" dirty="0" err="1"/>
              <a:t>PCell</a:t>
            </a:r>
            <a:r>
              <a:rPr lang="en-US" sz="2100" dirty="0"/>
              <a:t> HO task or standalone </a:t>
            </a:r>
            <a:r>
              <a:rPr lang="en-US" sz="2100" dirty="0" err="1"/>
              <a:t>PSCell</a:t>
            </a:r>
            <a:r>
              <a:rPr lang="en-US" sz="2100" dirty="0"/>
              <a:t> add/change.</a:t>
            </a:r>
          </a:p>
          <a:p>
            <a:pPr lvl="3"/>
            <a:r>
              <a:rPr lang="en-US" sz="2100" dirty="0"/>
              <a:t>As a starting point for discussion, T</a:t>
            </a:r>
            <a:r>
              <a:rPr lang="en-US" sz="2100" baseline="-25000" dirty="0"/>
              <a:t>FFS</a:t>
            </a:r>
            <a:r>
              <a:rPr lang="en-US" sz="2100" dirty="0"/>
              <a:t> may be chosen as 10ms. RAN4 can further discuss if T</a:t>
            </a:r>
            <a:r>
              <a:rPr lang="en-US" sz="2100" baseline="-25000" dirty="0"/>
              <a:t>FFS</a:t>
            </a:r>
            <a:r>
              <a:rPr lang="en-US" sz="2100" dirty="0"/>
              <a:t> shall be adjusted differently in various scenarios.</a:t>
            </a:r>
          </a:p>
          <a:p>
            <a:pPr lvl="2"/>
            <a:r>
              <a:rPr lang="en-GB" sz="2100" dirty="0">
                <a:solidFill>
                  <a:srgbClr val="00B0F0"/>
                </a:solidFill>
              </a:rPr>
              <a:t>Option 4 (Nokia): more discussion is needed, </a:t>
            </a:r>
            <a:r>
              <a:rPr lang="en-US" sz="2100" dirty="0">
                <a:solidFill>
                  <a:srgbClr val="00B0F0"/>
                </a:solidFill>
              </a:rPr>
              <a:t>waiting for the conclusion from issue 2-2-3</a:t>
            </a:r>
          </a:p>
          <a:p>
            <a:pPr marL="457200" lvl="1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647858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15523</TotalTime>
  <Words>2705</Words>
  <Application>Microsoft Office PowerPoint</Application>
  <PresentationFormat>On-screen Show (16:9)</PresentationFormat>
  <Paragraphs>203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主题</vt:lpstr>
      <vt:lpstr>WF on further RRM enhancement for NR and MR-DC – Handover with PSCell</vt:lpstr>
      <vt:lpstr>Sub-topic 2-1 Scenarios for RRM requirement of HO with PSCell (1/2)</vt:lpstr>
      <vt:lpstr>Sub-topic 2-1 Scenarios for RRM requirement of HO with PSCell (2/2)</vt:lpstr>
      <vt:lpstr>Sub-topic 2-2 Delay requirement design of HO with PSCell (1/6)</vt:lpstr>
      <vt:lpstr>Sub-topic 2-2 Delay requirement design of HO with PSCell (2/6)</vt:lpstr>
      <vt:lpstr>Sub-topic 2-2 Delay requirement design of HO with PSCell (3/6)</vt:lpstr>
      <vt:lpstr>Sub-topic 2-2 Delay requirement design of HO with PSCell (4/6)</vt:lpstr>
      <vt:lpstr>Sub-topic 2-2 Delay requirement design of HO with PSCell (5/6)</vt:lpstr>
      <vt:lpstr>Sub-topic 2-2 Delay requirement design of HO with PSCell (6/6)</vt:lpstr>
      <vt:lpstr>Sub-topic 2-3 Interruption requirement design of HO with PSCell</vt:lpstr>
      <vt:lpstr>Sub-topic 2-4 Generic RACH assumption for HO with PSCell</vt:lpstr>
      <vt:lpstr>Sub-topic 2-5 Others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cmcc</dc:creator>
  <cp:lastModifiedBy>Qualcomm</cp:lastModifiedBy>
  <cp:revision>281</cp:revision>
  <dcterms:created xsi:type="dcterms:W3CDTF">2019-10-08T01:43:15Z</dcterms:created>
  <dcterms:modified xsi:type="dcterms:W3CDTF">2021-02-03T01:35:48Z</dcterms:modified>
</cp:coreProperties>
</file>