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3" r:id="rId3"/>
    <p:sldId id="274" r:id="rId4"/>
    <p:sldId id="275" r:id="rId5"/>
    <p:sldId id="276" r:id="rId6"/>
    <p:sldId id="277" r:id="rId7"/>
    <p:sldId id="278" r:id="rId8"/>
    <p:sldId id="279" r:id="rId9"/>
    <p:sldId id="280" r:id="rId10"/>
    <p:sldId id="281" r:id="rId11"/>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D79457-650E-43C4-8298-E15BB0399CD1}" v="2" dt="2021-02-01T15:11:21.5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72" autoAdjust="0"/>
    <p:restoredTop sz="94762" autoAdjust="0"/>
  </p:normalViewPr>
  <p:slideViewPr>
    <p:cSldViewPr>
      <p:cViewPr varScale="1">
        <p:scale>
          <a:sx n="156" d="100"/>
          <a:sy n="156" d="100"/>
        </p:scale>
        <p:origin x="968" y="168"/>
      </p:cViewPr>
      <p:guideLst>
        <p:guide orient="horz" pos="1620"/>
        <p:guide pos="2880"/>
      </p:guideLst>
    </p:cSldViewPr>
  </p:slideViewPr>
  <p:notesTextViewPr>
    <p:cViewPr>
      <p:scale>
        <a:sx n="100" d="100"/>
        <a:sy n="100" d="100"/>
      </p:scale>
      <p:origin x="0" y="0"/>
    </p:cViewPr>
  </p:notesTextViewPr>
  <p:notesViewPr>
    <p:cSldViewPr>
      <p:cViewPr varScale="1">
        <p:scale>
          <a:sx n="97" d="100"/>
          <a:sy n="97" d="100"/>
        </p:scale>
        <p:origin x="64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55CA40-0D7F-4BE4-B4AF-B4BB727E59F2}" type="datetimeFigureOut">
              <a:rPr lang="zh-CN" altLang="en-US" smtClean="0"/>
              <a:pPr/>
              <a:t>2021/2/1</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D96FCE-6A4F-4F7B-A5FC-070969246C89}" type="slidenum">
              <a:rPr lang="zh-CN" altLang="en-US" smtClean="0"/>
              <a:pPr/>
              <a:t>‹#›</a:t>
            </a:fld>
            <a:endParaRPr lang="zh-CN" altLang="en-US"/>
          </a:p>
        </p:txBody>
      </p:sp>
    </p:spTree>
    <p:extLst>
      <p:ext uri="{BB962C8B-B14F-4D97-AF65-F5344CB8AC3E}">
        <p14:creationId xmlns:p14="http://schemas.microsoft.com/office/powerpoint/2010/main" val="4206560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2</a:t>
            </a:fld>
            <a:endParaRPr lang="zh-CN" altLang="en-US"/>
          </a:p>
        </p:txBody>
      </p:sp>
    </p:spTree>
    <p:extLst>
      <p:ext uri="{BB962C8B-B14F-4D97-AF65-F5344CB8AC3E}">
        <p14:creationId xmlns:p14="http://schemas.microsoft.com/office/powerpoint/2010/main" val="51888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3</a:t>
            </a:fld>
            <a:endParaRPr lang="zh-CN" altLang="en-US"/>
          </a:p>
        </p:txBody>
      </p:sp>
    </p:spTree>
    <p:extLst>
      <p:ext uri="{BB962C8B-B14F-4D97-AF65-F5344CB8AC3E}">
        <p14:creationId xmlns:p14="http://schemas.microsoft.com/office/powerpoint/2010/main" val="3588281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4</a:t>
            </a:fld>
            <a:endParaRPr lang="zh-CN" altLang="en-US"/>
          </a:p>
        </p:txBody>
      </p:sp>
    </p:spTree>
    <p:extLst>
      <p:ext uri="{BB962C8B-B14F-4D97-AF65-F5344CB8AC3E}">
        <p14:creationId xmlns:p14="http://schemas.microsoft.com/office/powerpoint/2010/main" val="3931333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5</a:t>
            </a:fld>
            <a:endParaRPr lang="zh-CN" altLang="en-US"/>
          </a:p>
        </p:txBody>
      </p:sp>
    </p:spTree>
    <p:extLst>
      <p:ext uri="{BB962C8B-B14F-4D97-AF65-F5344CB8AC3E}">
        <p14:creationId xmlns:p14="http://schemas.microsoft.com/office/powerpoint/2010/main" val="215511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6</a:t>
            </a:fld>
            <a:endParaRPr lang="zh-CN" altLang="en-US"/>
          </a:p>
        </p:txBody>
      </p:sp>
    </p:spTree>
    <p:extLst>
      <p:ext uri="{BB962C8B-B14F-4D97-AF65-F5344CB8AC3E}">
        <p14:creationId xmlns:p14="http://schemas.microsoft.com/office/powerpoint/2010/main" val="4290828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7</a:t>
            </a:fld>
            <a:endParaRPr lang="zh-CN" altLang="en-US"/>
          </a:p>
        </p:txBody>
      </p:sp>
    </p:spTree>
    <p:extLst>
      <p:ext uri="{BB962C8B-B14F-4D97-AF65-F5344CB8AC3E}">
        <p14:creationId xmlns:p14="http://schemas.microsoft.com/office/powerpoint/2010/main" val="489141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8</a:t>
            </a:fld>
            <a:endParaRPr lang="zh-CN" altLang="en-US"/>
          </a:p>
        </p:txBody>
      </p:sp>
    </p:spTree>
    <p:extLst>
      <p:ext uri="{BB962C8B-B14F-4D97-AF65-F5344CB8AC3E}">
        <p14:creationId xmlns:p14="http://schemas.microsoft.com/office/powerpoint/2010/main" val="1668467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9</a:t>
            </a:fld>
            <a:endParaRPr lang="zh-CN" altLang="en-US"/>
          </a:p>
        </p:txBody>
      </p:sp>
    </p:spTree>
    <p:extLst>
      <p:ext uri="{BB962C8B-B14F-4D97-AF65-F5344CB8AC3E}">
        <p14:creationId xmlns:p14="http://schemas.microsoft.com/office/powerpoint/2010/main" val="2658611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10</a:t>
            </a:fld>
            <a:endParaRPr lang="zh-CN" altLang="en-US"/>
          </a:p>
        </p:txBody>
      </p:sp>
    </p:spTree>
    <p:extLst>
      <p:ext uri="{BB962C8B-B14F-4D97-AF65-F5344CB8AC3E}">
        <p14:creationId xmlns:p14="http://schemas.microsoft.com/office/powerpoint/2010/main" val="1025817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E980DA8-4574-4789-AD47-D2C1E9125373}" type="datetimeFigureOut">
              <a:rPr lang="zh-CN" altLang="en-US" smtClean="0"/>
              <a:pPr/>
              <a:t>2021/2/1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E980DA8-4574-4789-AD47-D2C1E9125373}" type="datetimeFigureOut">
              <a:rPr lang="zh-CN" altLang="en-US" smtClean="0"/>
              <a:pPr/>
              <a:t>2021/2/1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E980DA8-4574-4789-AD47-D2C1E9125373}" type="datetimeFigureOut">
              <a:rPr lang="zh-CN" altLang="en-US" smtClean="0"/>
              <a:pPr/>
              <a:t>2021/2/1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E980DA8-4574-4789-AD47-D2C1E9125373}" type="datetimeFigureOut">
              <a:rPr lang="zh-CN" altLang="en-US" smtClean="0"/>
              <a:pPr/>
              <a:t>2021/2/1</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F83E9C-471E-4653-83A3-9EE19105D01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8145" y="1598812"/>
            <a:ext cx="7729810" cy="1102519"/>
          </a:xfrm>
        </p:spPr>
        <p:txBody>
          <a:bodyPr>
            <a:noAutofit/>
          </a:bodyPr>
          <a:lstStyle/>
          <a:p>
            <a:r>
              <a:rPr lang="en-GB" sz="2000" dirty="0"/>
              <a:t>WF on further RRM enhancement for NR and MR-DC - SRS antenna port switching </a:t>
            </a:r>
            <a:endParaRPr lang="zh-CN" altLang="en-US" sz="1200" dirty="0"/>
          </a:p>
        </p:txBody>
      </p:sp>
      <p:sp>
        <p:nvSpPr>
          <p:cNvPr id="3" name="副标题 2"/>
          <p:cNvSpPr>
            <a:spLocks noGrp="1"/>
          </p:cNvSpPr>
          <p:nvPr>
            <p:ph type="subTitle" idx="1"/>
          </p:nvPr>
        </p:nvSpPr>
        <p:spPr>
          <a:xfrm>
            <a:off x="1475656" y="4227934"/>
            <a:ext cx="6400800" cy="471484"/>
          </a:xfrm>
        </p:spPr>
        <p:txBody>
          <a:bodyPr>
            <a:normAutofit/>
          </a:bodyPr>
          <a:lstStyle/>
          <a:p>
            <a:r>
              <a:rPr lang="en-US" altLang="zh-CN" sz="2400" dirty="0"/>
              <a:t>Apple, …</a:t>
            </a:r>
            <a:endParaRPr lang="zh-CN" altLang="en-US" sz="2400" dirty="0"/>
          </a:p>
        </p:txBody>
      </p:sp>
      <p:sp>
        <p:nvSpPr>
          <p:cNvPr id="4" name="矩形 3"/>
          <p:cNvSpPr/>
          <p:nvPr/>
        </p:nvSpPr>
        <p:spPr>
          <a:xfrm>
            <a:off x="7308304" y="292973"/>
            <a:ext cx="2031325" cy="338554"/>
          </a:xfrm>
          <a:prstGeom prst="rect">
            <a:avLst/>
          </a:prstGeom>
        </p:spPr>
        <p:txBody>
          <a:bodyPr wrap="none">
            <a:spAutoFit/>
          </a:bodyPr>
          <a:lstStyle/>
          <a:p>
            <a:r>
              <a:rPr lang="en-US" altLang="zh-CN" sz="1600" b="1" dirty="0"/>
              <a:t>R4-2103672  	</a:t>
            </a:r>
            <a:endParaRPr lang="zh-CN" altLang="en-US" sz="1600" b="1" dirty="0"/>
          </a:p>
        </p:txBody>
      </p:sp>
      <p:sp>
        <p:nvSpPr>
          <p:cNvPr id="12289" name="Rectangle 1"/>
          <p:cNvSpPr>
            <a:spLocks noChangeArrowheads="1"/>
          </p:cNvSpPr>
          <p:nvPr/>
        </p:nvSpPr>
        <p:spPr bwMode="auto">
          <a:xfrm>
            <a:off x="298574" y="292973"/>
            <a:ext cx="254377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tabLst>
                <a:tab pos="1371600" algn="l"/>
              </a:tabLst>
            </a:pPr>
            <a:r>
              <a:rPr lang="en-GB" sz="1400" b="1" dirty="0"/>
              <a:t>3GPP TSG-RAN4 Meeting #98-e</a:t>
            </a:r>
            <a:r>
              <a:rPr lang="en-US" sz="1400" dirty="0"/>
              <a:t> </a:t>
            </a:r>
          </a:p>
          <a:p>
            <a:r>
              <a:rPr lang="en-GB" sz="1400" b="1" dirty="0"/>
              <a:t>Online, 25 Jan. – 5 Feb., 2021</a:t>
            </a:r>
          </a:p>
        </p:txBody>
      </p:sp>
      <p:sp>
        <p:nvSpPr>
          <p:cNvPr id="5" name="Rectangle 4">
            <a:extLst>
              <a:ext uri="{FF2B5EF4-FFF2-40B4-BE49-F238E27FC236}">
                <a16:creationId xmlns:a16="http://schemas.microsoft.com/office/drawing/2014/main" id="{01B51DA9-80B3-3F45-A398-88F8500FEA86}"/>
              </a:ext>
            </a:extLst>
          </p:cNvPr>
          <p:cNvSpPr/>
          <p:nvPr/>
        </p:nvSpPr>
        <p:spPr>
          <a:xfrm>
            <a:off x="298574" y="878712"/>
            <a:ext cx="8568952" cy="600164"/>
          </a:xfrm>
          <a:prstGeom prst="rect">
            <a:avLst/>
          </a:prstGeom>
        </p:spPr>
        <p:txBody>
          <a:bodyPr wrap="square">
            <a:spAutoFit/>
          </a:bodyPr>
          <a:lstStyle/>
          <a:p>
            <a:pPr marL="1260475" marR="0" indent="-1260475">
              <a:spcBef>
                <a:spcPts val="0"/>
              </a:spcBef>
              <a:spcAft>
                <a:spcPts val="600"/>
              </a:spcAft>
              <a:tabLst>
                <a:tab pos="180340" algn="l"/>
                <a:tab pos="360680" algn="l"/>
                <a:tab pos="541020" algn="l"/>
                <a:tab pos="721360" algn="l"/>
                <a:tab pos="901700" algn="l"/>
                <a:tab pos="1082040" algn="l"/>
                <a:tab pos="1262380" algn="l"/>
                <a:tab pos="2676525" algn="l"/>
              </a:tabLst>
            </a:pPr>
            <a:r>
              <a:rPr lang="pt-BR" sz="1400" b="1" dirty="0"/>
              <a:t>Agenda item: </a:t>
            </a:r>
            <a:r>
              <a:rPr lang="en-US" altLang="zh-CN" sz="1400" b="1" dirty="0"/>
              <a:t>11.4</a:t>
            </a:r>
            <a:endParaRPr lang="en-US" sz="1400" b="1" dirty="0"/>
          </a:p>
          <a:p>
            <a:pPr marL="1260475" marR="0" indent="-1260475">
              <a:spcBef>
                <a:spcPts val="0"/>
              </a:spcBef>
              <a:spcAft>
                <a:spcPts val="600"/>
              </a:spcAft>
            </a:pPr>
            <a:r>
              <a:rPr lang="en-GB" sz="1400" b="1" dirty="0"/>
              <a:t>Document for: Approval</a:t>
            </a:r>
            <a:endParaRPr lang="en-US" sz="1400" b="1" dirty="0"/>
          </a:p>
        </p:txBody>
      </p:sp>
      <p:sp>
        <p:nvSpPr>
          <p:cNvPr id="7" name="标题 1">
            <a:extLst>
              <a:ext uri="{FF2B5EF4-FFF2-40B4-BE49-F238E27FC236}">
                <a16:creationId xmlns:a16="http://schemas.microsoft.com/office/drawing/2014/main" id="{FC7A1BAD-A0C0-9E48-803A-6E8599264A2D}"/>
              </a:ext>
            </a:extLst>
          </p:cNvPr>
          <p:cNvSpPr txBox="1">
            <a:spLocks/>
          </p:cNvSpPr>
          <p:nvPr/>
        </p:nvSpPr>
        <p:spPr>
          <a:xfrm>
            <a:off x="811151" y="2742251"/>
            <a:ext cx="7729810"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dirty="0">
                <a:solidFill>
                  <a:srgbClr val="00B050"/>
                </a:solidFill>
              </a:rPr>
              <a:t> Agreement in 1</a:t>
            </a:r>
            <a:r>
              <a:rPr lang="en-GB" sz="2000" baseline="30000" dirty="0">
                <a:solidFill>
                  <a:srgbClr val="00B050"/>
                </a:solidFill>
              </a:rPr>
              <a:t>st</a:t>
            </a:r>
            <a:r>
              <a:rPr lang="en-GB" sz="2000" dirty="0">
                <a:solidFill>
                  <a:srgbClr val="00B050"/>
                </a:solidFill>
              </a:rPr>
              <a:t> round</a:t>
            </a:r>
          </a:p>
          <a:p>
            <a:r>
              <a:rPr lang="en-GB" altLang="zh-CN" sz="2000" dirty="0">
                <a:solidFill>
                  <a:srgbClr val="0070C0"/>
                </a:solidFill>
              </a:rPr>
              <a:t>Agreement in GTW (Jan. 29th)</a:t>
            </a:r>
          </a:p>
          <a:p>
            <a:r>
              <a:rPr lang="en-GB" altLang="zh-CN" sz="2000" dirty="0">
                <a:solidFill>
                  <a:srgbClr val="7030A0"/>
                </a:solidFill>
              </a:rPr>
              <a:t>Agreement in 2</a:t>
            </a:r>
            <a:r>
              <a:rPr lang="en-GB" altLang="zh-CN" sz="2000" baseline="30000" dirty="0">
                <a:solidFill>
                  <a:srgbClr val="7030A0"/>
                </a:solidFill>
              </a:rPr>
              <a:t>nd</a:t>
            </a:r>
            <a:r>
              <a:rPr lang="en-GB" altLang="zh-CN" sz="2000" dirty="0">
                <a:solidFill>
                  <a:srgbClr val="7030A0"/>
                </a:solidFill>
              </a:rPr>
              <a:t> round</a:t>
            </a:r>
            <a:endParaRPr lang="zh-CN" altLang="en-US" sz="1200"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1-4: LS to RAN1 for clarification</a:t>
            </a:r>
          </a:p>
        </p:txBody>
      </p:sp>
      <p:sp>
        <p:nvSpPr>
          <p:cNvPr id="3" name="内容占位符 2"/>
          <p:cNvSpPr>
            <a:spLocks noGrp="1"/>
          </p:cNvSpPr>
          <p:nvPr>
            <p:ph idx="1"/>
          </p:nvPr>
        </p:nvSpPr>
        <p:spPr>
          <a:xfrm>
            <a:off x="457200" y="699542"/>
            <a:ext cx="8229600" cy="4248472"/>
          </a:xfrm>
        </p:spPr>
        <p:txBody>
          <a:bodyPr>
            <a:noAutofit/>
          </a:bodyPr>
          <a:lstStyle/>
          <a:p>
            <a:r>
              <a:rPr lang="en-US" sz="1200" dirty="0"/>
              <a:t>Issue 1-4: LS to RAN1</a:t>
            </a:r>
          </a:p>
          <a:p>
            <a:pPr lvl="1"/>
            <a:r>
              <a:rPr lang="en-US" sz="1200" dirty="0">
                <a:latin typeface="+mj-lt"/>
                <a:ea typeface="+mj-ea"/>
                <a:cs typeface="+mj-cs"/>
              </a:rPr>
              <a:t>FFS:</a:t>
            </a:r>
          </a:p>
          <a:p>
            <a:pPr lvl="2"/>
            <a:r>
              <a:rPr lang="en-US" sz="1200" dirty="0">
                <a:latin typeface="+mj-lt"/>
                <a:ea typeface="+mj-ea"/>
                <a:cs typeface="+mj-cs"/>
              </a:rPr>
              <a:t>Option 1 (Nokia): Send LS to RAN1 clarifying the following questions on the applicability of guard period:</a:t>
            </a:r>
          </a:p>
          <a:p>
            <a:pPr lvl="3"/>
            <a:r>
              <a:rPr lang="en-US" sz="1200" dirty="0">
                <a:latin typeface="+mj-lt"/>
                <a:ea typeface="+mj-ea"/>
                <a:cs typeface="+mj-cs"/>
              </a:rPr>
              <a:t>Does the guard period apply only if the SRS resources of a set are transmitted in the same slot i.e., if it applies if SRS resources of a set are transmitted in different slots? </a:t>
            </a:r>
          </a:p>
          <a:p>
            <a:pPr lvl="3"/>
            <a:r>
              <a:rPr lang="en-US" sz="1200" dirty="0">
                <a:latin typeface="+mj-lt"/>
                <a:ea typeface="+mj-ea"/>
                <a:cs typeface="+mj-cs"/>
              </a:rPr>
              <a:t>Does the guard period apply in the case of non-consecutive SRS switching i.e. if the SRS resources of a set are separated by more than one OFDM symbols in FR1?</a:t>
            </a:r>
          </a:p>
          <a:p>
            <a:pPr lvl="3"/>
            <a:endParaRPr lang="en-US" sz="1000" dirty="0">
              <a:latin typeface="+mj-lt"/>
              <a:ea typeface="+mj-ea"/>
              <a:cs typeface="+mj-cs"/>
            </a:endParaRPr>
          </a:p>
          <a:p>
            <a:pPr lvl="3"/>
            <a:endParaRPr lang="en-US" sz="600" dirty="0">
              <a:latin typeface="+mj-lt"/>
              <a:ea typeface="+mj-ea"/>
              <a:cs typeface="+mj-cs"/>
            </a:endParaRPr>
          </a:p>
          <a:p>
            <a:pPr marL="914400" lvl="2" indent="0">
              <a:buNone/>
            </a:pPr>
            <a:endParaRPr lang="en-US" sz="1050" dirty="0"/>
          </a:p>
        </p:txBody>
      </p:sp>
    </p:spTree>
    <p:extLst>
      <p:ext uri="{BB962C8B-B14F-4D97-AF65-F5344CB8AC3E}">
        <p14:creationId xmlns:p14="http://schemas.microsoft.com/office/powerpoint/2010/main" val="3555797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(1/2)</a:t>
            </a:r>
          </a:p>
        </p:txBody>
      </p:sp>
      <p:sp>
        <p:nvSpPr>
          <p:cNvPr id="3" name="内容占位符 2"/>
          <p:cNvSpPr>
            <a:spLocks noGrp="1"/>
          </p:cNvSpPr>
          <p:nvPr>
            <p:ph idx="1"/>
          </p:nvPr>
        </p:nvSpPr>
        <p:spPr>
          <a:xfrm>
            <a:off x="251520" y="699542"/>
            <a:ext cx="8712968" cy="4442086"/>
          </a:xfrm>
        </p:spPr>
        <p:txBody>
          <a:bodyPr>
            <a:normAutofit/>
          </a:bodyPr>
          <a:lstStyle/>
          <a:p>
            <a:pPr lvl="0"/>
            <a:r>
              <a:rPr lang="en-US" sz="900" dirty="0"/>
              <a:t>Issue 1-1-1: whether interruption requirement would be defined in RRM for SRS antenna port switching </a:t>
            </a:r>
          </a:p>
          <a:p>
            <a:pPr lvl="1"/>
            <a:r>
              <a:rPr lang="en-US" sz="900" dirty="0">
                <a:solidFill>
                  <a:srgbClr val="00B050"/>
                </a:solidFill>
                <a:latin typeface="+mj-lt"/>
                <a:ea typeface="+mj-ea"/>
                <a:cs typeface="+mj-cs"/>
              </a:rPr>
              <a:t>Agreement: RAN4 to define interruption requirements for SRS antenna port switching</a:t>
            </a:r>
          </a:p>
          <a:p>
            <a:r>
              <a:rPr lang="en-US" sz="900" dirty="0"/>
              <a:t>Issue 1-1-2: whether delay requirement would be defined in RRM for SRS antenna port switching  </a:t>
            </a:r>
          </a:p>
          <a:p>
            <a:pPr lvl="1"/>
            <a:r>
              <a:rPr lang="en-US" sz="900" strike="sngStrike" dirty="0"/>
              <a:t>FFS:</a:t>
            </a:r>
          </a:p>
          <a:p>
            <a:pPr lvl="2"/>
            <a:r>
              <a:rPr lang="en-US" sz="900" strike="sngStrike" dirty="0"/>
              <a:t>Option 1 (Ericsson): RAN4 to define SRS antenna port switching delay requirement. </a:t>
            </a:r>
          </a:p>
          <a:p>
            <a:pPr lvl="2"/>
            <a:r>
              <a:rPr lang="en-US" sz="900" strike="sngStrike" dirty="0"/>
              <a:t>Option 2 (OPPO, NEC, Apple, Xiaomi, Intel, CATT, QC, Huawei?): No need to define SRS antenna port switching delay requirement in RRM.</a:t>
            </a:r>
          </a:p>
          <a:p>
            <a:pPr lvl="2"/>
            <a:r>
              <a:rPr lang="en-US" sz="900" strike="sngStrike" dirty="0"/>
              <a:t>Option 3 (Ericsson, MTK, Nokia): FFS: whether delay requirement would be defined in RRM for SRS antenna port switching</a:t>
            </a:r>
          </a:p>
          <a:p>
            <a:pPr lvl="1"/>
            <a:r>
              <a:rPr lang="en-US" sz="900" dirty="0">
                <a:solidFill>
                  <a:srgbClr val="0070C0"/>
                </a:solidFill>
                <a:latin typeface="+mj-lt"/>
                <a:ea typeface="+mj-ea"/>
                <a:cs typeface="+mj-cs"/>
              </a:rPr>
              <a:t>Agreements</a:t>
            </a:r>
          </a:p>
          <a:p>
            <a:pPr lvl="2"/>
            <a:r>
              <a:rPr lang="en-US" sz="900" dirty="0">
                <a:solidFill>
                  <a:srgbClr val="0070C0"/>
                </a:solidFill>
                <a:latin typeface="+mj-lt"/>
                <a:ea typeface="+mj-ea"/>
                <a:cs typeface="+mj-cs"/>
              </a:rPr>
              <a:t>RRM delay requirement for SRS antenna port switching is FFS</a:t>
            </a:r>
          </a:p>
          <a:p>
            <a:pPr lvl="3"/>
            <a:r>
              <a:rPr lang="en-US" sz="900" dirty="0">
                <a:solidFill>
                  <a:srgbClr val="0070C0"/>
                </a:solidFill>
                <a:latin typeface="+mj-lt"/>
                <a:ea typeface="+mj-ea"/>
                <a:cs typeface="+mj-cs"/>
              </a:rPr>
              <a:t>Option 1: Do not define SRS antenna port switching delay requirement in RRM.</a:t>
            </a:r>
          </a:p>
          <a:p>
            <a:pPr lvl="3"/>
            <a:r>
              <a:rPr lang="en-US" sz="900" dirty="0">
                <a:solidFill>
                  <a:srgbClr val="0070C0"/>
                </a:solidFill>
                <a:latin typeface="+mj-lt"/>
                <a:ea typeface="+mj-ea"/>
                <a:cs typeface="+mj-cs"/>
              </a:rPr>
              <a:t>Option 2: Define SRS antenna port switching delay requirement same as RF retuning time.</a:t>
            </a:r>
          </a:p>
          <a:p>
            <a:pPr lvl="3"/>
            <a:r>
              <a:rPr lang="en-US" sz="900" dirty="0">
                <a:solidFill>
                  <a:srgbClr val="0070C0"/>
                </a:solidFill>
                <a:latin typeface="+mj-lt"/>
                <a:ea typeface="+mj-ea"/>
                <a:cs typeface="+mj-cs"/>
              </a:rPr>
              <a:t>Option 3: Define SRS antenna port switching delay requirement. FFS for the value. At least RF retuning time shall be included.</a:t>
            </a:r>
          </a:p>
          <a:p>
            <a:r>
              <a:rPr lang="en-US" sz="900" dirty="0"/>
              <a:t>Issue 1-1-3: Impact of SRS antenna port switching to other RRM requirements </a:t>
            </a:r>
          </a:p>
          <a:p>
            <a:pPr lvl="1"/>
            <a:r>
              <a:rPr lang="en-US" sz="900" dirty="0"/>
              <a:t>FFS:</a:t>
            </a:r>
          </a:p>
          <a:p>
            <a:pPr lvl="2"/>
            <a:r>
              <a:rPr lang="en-US" sz="900" dirty="0"/>
              <a:t>Option 1 (Apple, Huawei, OPPO, NEC, Xiaomi, Intel, CATT, QC, MTK): Take the SRS carrier switching as the starting point to identify the impact on other RRM requirements. </a:t>
            </a:r>
          </a:p>
          <a:p>
            <a:pPr lvl="2"/>
            <a:r>
              <a:rPr lang="en-US" sz="900" dirty="0"/>
              <a:t>Option 2 (Ericsson): RAN4 to discuss the impact of SRS antenna port switching on timing measurements (e.g., UE Rx-Tx time difference, </a:t>
            </a:r>
            <a:r>
              <a:rPr lang="en-US" sz="900" dirty="0" err="1"/>
              <a:t>gNB</a:t>
            </a:r>
            <a:r>
              <a:rPr lang="en-US" sz="900" dirty="0"/>
              <a:t> Rx-Tx time difference, and UL RTOA measurements) and corresponding measurement requirements.</a:t>
            </a:r>
          </a:p>
          <a:p>
            <a:pPr lvl="2"/>
            <a:r>
              <a:rPr lang="en-US" sz="900" dirty="0"/>
              <a:t>Option 3 (Ericsson):</a:t>
            </a:r>
          </a:p>
          <a:p>
            <a:pPr lvl="3"/>
            <a:r>
              <a:rPr lang="en-US" sz="900" dirty="0"/>
              <a:t>Take the SRS carrier switching as the starting point to identify the impact on other RRM requirements.</a:t>
            </a:r>
          </a:p>
          <a:p>
            <a:pPr lvl="4"/>
            <a:r>
              <a:rPr lang="en-US" sz="900" dirty="0"/>
              <a:t>FFS: RAN4 to discuss the impact of SRS antenna port switching on timing measurements (e.g., UE Rx-Tx time difference, </a:t>
            </a:r>
            <a:r>
              <a:rPr lang="en-US" sz="900" dirty="0" err="1"/>
              <a:t>gNB</a:t>
            </a:r>
            <a:r>
              <a:rPr lang="en-US" sz="900" dirty="0"/>
              <a:t> Rx-Tx time difference, and UL RTOA measurements) and corresponding measurement requirements</a:t>
            </a:r>
          </a:p>
          <a:p>
            <a:pPr lvl="2"/>
            <a:r>
              <a:rPr lang="en-US" sz="900" dirty="0"/>
              <a:t>Option 4 (Nokia): FFS on whether take the SRS carrier switching as the starting point to identify the impact on other RRM requirements</a:t>
            </a:r>
          </a:p>
          <a:p>
            <a:pPr lvl="1"/>
            <a:r>
              <a:rPr lang="en-US" sz="900" dirty="0">
                <a:solidFill>
                  <a:srgbClr val="0070C0"/>
                </a:solidFill>
                <a:latin typeface="+mj-lt"/>
                <a:ea typeface="+mj-ea"/>
                <a:cs typeface="+mj-cs"/>
              </a:rPr>
              <a:t>Agreements</a:t>
            </a:r>
          </a:p>
          <a:p>
            <a:pPr lvl="2"/>
            <a:r>
              <a:rPr lang="en-US" sz="900" dirty="0">
                <a:solidFill>
                  <a:srgbClr val="0070C0"/>
                </a:solidFill>
                <a:latin typeface="+mj-lt"/>
                <a:ea typeface="+mj-ea"/>
                <a:cs typeface="+mj-cs"/>
              </a:rPr>
              <a:t>Further identify impact of SRS antenna port switching on RRM requirements, e.g.</a:t>
            </a:r>
          </a:p>
          <a:p>
            <a:pPr lvl="3"/>
            <a:r>
              <a:rPr lang="en-US" sz="900" dirty="0">
                <a:solidFill>
                  <a:srgbClr val="0070C0"/>
                </a:solidFill>
                <a:latin typeface="+mj-lt"/>
                <a:ea typeface="+mj-ea"/>
                <a:cs typeface="+mj-cs"/>
              </a:rPr>
              <a:t>Timing measurements and corresponding measurement requirements</a:t>
            </a:r>
          </a:p>
          <a:p>
            <a:pPr lvl="3"/>
            <a:r>
              <a:rPr lang="en-US" sz="900" dirty="0">
                <a:solidFill>
                  <a:srgbClr val="0070C0"/>
                </a:solidFill>
                <a:latin typeface="+mj-lt"/>
                <a:ea typeface="+mj-ea"/>
                <a:cs typeface="+mj-cs"/>
              </a:rPr>
              <a:t>Other RRM requirements</a:t>
            </a:r>
          </a:p>
          <a:p>
            <a:pPr lvl="2"/>
            <a:endParaRPr lang="en-US" sz="900" dirty="0"/>
          </a:p>
          <a:p>
            <a:pPr marL="457200" lvl="1" indent="0">
              <a:buNone/>
            </a:pPr>
            <a:endParaRPr lang="en-US" sz="900" dirty="0"/>
          </a:p>
        </p:txBody>
      </p:sp>
    </p:spTree>
    <p:extLst>
      <p:ext uri="{BB962C8B-B14F-4D97-AF65-F5344CB8AC3E}">
        <p14:creationId xmlns:p14="http://schemas.microsoft.com/office/powerpoint/2010/main" val="303582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(2/2)</a:t>
            </a:r>
          </a:p>
        </p:txBody>
      </p:sp>
      <p:sp>
        <p:nvSpPr>
          <p:cNvPr id="3" name="内容占位符 2"/>
          <p:cNvSpPr>
            <a:spLocks noGrp="1"/>
          </p:cNvSpPr>
          <p:nvPr>
            <p:ph idx="1"/>
          </p:nvPr>
        </p:nvSpPr>
        <p:spPr>
          <a:xfrm>
            <a:off x="457200" y="771550"/>
            <a:ext cx="8229600" cy="4248472"/>
          </a:xfrm>
        </p:spPr>
        <p:txBody>
          <a:bodyPr>
            <a:normAutofit/>
          </a:bodyPr>
          <a:lstStyle/>
          <a:p>
            <a:r>
              <a:rPr lang="en-US" sz="1200" dirty="0"/>
              <a:t>Issue 1-1-4: RAN4 defines the requirement only for SRS antenna port switching in FR1 or in both FR1 and FR2 </a:t>
            </a:r>
          </a:p>
          <a:p>
            <a:pPr lvl="1"/>
            <a:r>
              <a:rPr lang="en-US" sz="1200" dirty="0">
                <a:latin typeface="+mj-lt"/>
                <a:ea typeface="+mj-ea"/>
                <a:cs typeface="+mj-cs"/>
              </a:rPr>
              <a:t>FFS:</a:t>
            </a:r>
          </a:p>
          <a:p>
            <a:pPr lvl="2"/>
            <a:r>
              <a:rPr lang="en-US" sz="1200" dirty="0">
                <a:latin typeface="+mj-lt"/>
                <a:ea typeface="+mj-ea"/>
                <a:cs typeface="+mj-cs"/>
              </a:rPr>
              <a:t>Option 1 (QC, OPPO): only SRS antenna port switching in FR1 is considered </a:t>
            </a:r>
          </a:p>
          <a:p>
            <a:pPr lvl="2"/>
            <a:r>
              <a:rPr lang="en-US" sz="1200" dirty="0">
                <a:latin typeface="+mj-lt"/>
                <a:ea typeface="+mj-ea"/>
                <a:cs typeface="+mj-cs"/>
              </a:rPr>
              <a:t>Option 2 (Apple, Xiaomi, MTK, Intel, NEC): SRS antenna port switching in FR1 and FR2 are considered</a:t>
            </a:r>
          </a:p>
          <a:p>
            <a:pPr lvl="2"/>
            <a:r>
              <a:rPr lang="en-US" sz="1200" dirty="0">
                <a:latin typeface="+mj-lt"/>
                <a:ea typeface="+mj-ea"/>
                <a:cs typeface="+mj-cs"/>
              </a:rPr>
              <a:t>Option 3 (Nokia, OPPO, Apple, LG, Xiaomi, vivo, Intel, CATT, QC, MTK): define the RRM requirements at SRS antenna switching only for FR1 unless the transient period in FR2 gets clarified in RF session (the scope of “RRM requirements” here depends on the conclusions from issue 1-1-1 and issue 1-1-2)</a:t>
            </a:r>
          </a:p>
          <a:p>
            <a:pPr lvl="2"/>
            <a:r>
              <a:rPr lang="en-US" sz="1200" dirty="0">
                <a:latin typeface="+mj-lt"/>
                <a:ea typeface="+mj-ea"/>
                <a:cs typeface="+mj-cs"/>
              </a:rPr>
              <a:t>Option 4 (Huawei): wait for the conclusion from RAN1 and RF</a:t>
            </a:r>
            <a:endParaRPr lang="en-US" sz="1600" dirty="0"/>
          </a:p>
          <a:p>
            <a:pPr lvl="1"/>
            <a:r>
              <a:rPr lang="en-US" sz="1200" dirty="0">
                <a:solidFill>
                  <a:srgbClr val="0070C0"/>
                </a:solidFill>
                <a:latin typeface="+mj-lt"/>
                <a:ea typeface="+mj-ea"/>
                <a:cs typeface="+mj-cs"/>
              </a:rPr>
              <a:t>Agreements</a:t>
            </a:r>
          </a:p>
          <a:p>
            <a:pPr lvl="2"/>
            <a:r>
              <a:rPr lang="en-US" sz="1200" dirty="0">
                <a:solidFill>
                  <a:srgbClr val="0070C0"/>
                </a:solidFill>
                <a:latin typeface="+mj-lt"/>
                <a:ea typeface="+mj-ea"/>
                <a:cs typeface="+mj-cs"/>
              </a:rPr>
              <a:t>Define the RRM requirements for SRS antenna port switching for FR1. </a:t>
            </a:r>
          </a:p>
          <a:p>
            <a:pPr lvl="2"/>
            <a:r>
              <a:rPr lang="en-US" sz="1200" dirty="0">
                <a:solidFill>
                  <a:srgbClr val="0070C0"/>
                </a:solidFill>
                <a:latin typeface="+mj-lt"/>
                <a:ea typeface="+mj-ea"/>
                <a:cs typeface="+mj-cs"/>
              </a:rPr>
              <a:t>FFS for FR2 SRS antenna port switching requirements: </a:t>
            </a:r>
          </a:p>
          <a:p>
            <a:pPr lvl="3"/>
            <a:r>
              <a:rPr lang="en-US" sz="1200" dirty="0">
                <a:solidFill>
                  <a:srgbClr val="0070C0"/>
                </a:solidFill>
                <a:latin typeface="+mj-lt"/>
                <a:ea typeface="+mj-ea"/>
                <a:cs typeface="+mj-cs"/>
              </a:rPr>
              <a:t>Further identify the applicability of the existing RF transient period for SRS antenna port switching.</a:t>
            </a:r>
          </a:p>
          <a:p>
            <a:pPr marL="457200" lvl="1" indent="0">
              <a:buNone/>
            </a:pPr>
            <a:endParaRPr lang="en-US" sz="1600" dirty="0"/>
          </a:p>
        </p:txBody>
      </p:sp>
    </p:spTree>
    <p:extLst>
      <p:ext uri="{BB962C8B-B14F-4D97-AF65-F5344CB8AC3E}">
        <p14:creationId xmlns:p14="http://schemas.microsoft.com/office/powerpoint/2010/main" val="421701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a:t>
            </a:r>
          </a:p>
        </p:txBody>
      </p:sp>
      <p:sp>
        <p:nvSpPr>
          <p:cNvPr id="3" name="内容占位符 2"/>
          <p:cNvSpPr>
            <a:spLocks noGrp="1"/>
          </p:cNvSpPr>
          <p:nvPr>
            <p:ph idx="1"/>
          </p:nvPr>
        </p:nvSpPr>
        <p:spPr>
          <a:xfrm>
            <a:off x="457200" y="771550"/>
            <a:ext cx="8229600" cy="4248472"/>
          </a:xfrm>
        </p:spPr>
        <p:txBody>
          <a:bodyPr>
            <a:normAutofit lnSpcReduction="10000"/>
          </a:bodyPr>
          <a:lstStyle/>
          <a:p>
            <a:r>
              <a:rPr lang="en-US" sz="1200" dirty="0"/>
              <a:t>Issue 1-2-1: Interruption requirement applicability</a:t>
            </a:r>
          </a:p>
          <a:p>
            <a:pPr lvl="1"/>
            <a:r>
              <a:rPr lang="en-US" sz="1200" dirty="0">
                <a:latin typeface="+mj-lt"/>
                <a:ea typeface="+mj-ea"/>
                <a:cs typeface="+mj-cs"/>
              </a:rPr>
              <a:t>FFS:</a:t>
            </a:r>
          </a:p>
          <a:p>
            <a:pPr lvl="2"/>
            <a:r>
              <a:rPr lang="en-US" sz="1200" dirty="0">
                <a:latin typeface="+mj-lt"/>
                <a:ea typeface="+mj-ea"/>
                <a:cs typeface="+mj-cs"/>
              </a:rPr>
              <a:t>Option 1 (MTK, Huawei, OPPO, NEC, Xiaomi): The interruption requirement should base on the band combination capability reporting by UE.</a:t>
            </a:r>
          </a:p>
          <a:p>
            <a:pPr lvl="2"/>
            <a:r>
              <a:rPr lang="en-US" sz="1200" dirty="0">
                <a:latin typeface="+mj-lt"/>
                <a:ea typeface="+mj-ea"/>
                <a:cs typeface="+mj-cs"/>
              </a:rPr>
              <a:t>Option 2 (Huawei (observation 1), Nokia (proposal 5), NEC, Apple, vivo, CATT, QC): For the interruption cause by the switching period, whether the victim CCs are same as those indicated by the IEs (</a:t>
            </a:r>
            <a:r>
              <a:rPr lang="en-US" sz="1200" dirty="0" err="1">
                <a:latin typeface="+mj-lt"/>
                <a:ea typeface="+mj-ea"/>
                <a:cs typeface="+mj-cs"/>
              </a:rPr>
              <a:t>txSwitchImpactToRx</a:t>
            </a:r>
            <a:r>
              <a:rPr lang="en-US" sz="1200" dirty="0">
                <a:latin typeface="+mj-lt"/>
                <a:ea typeface="+mj-ea"/>
                <a:cs typeface="+mj-cs"/>
              </a:rPr>
              <a:t> or </a:t>
            </a:r>
            <a:r>
              <a:rPr lang="en-US" sz="1200" dirty="0" err="1">
                <a:latin typeface="+mj-lt"/>
                <a:ea typeface="+mj-ea"/>
                <a:cs typeface="+mj-cs"/>
              </a:rPr>
              <a:t>txSwitchWithAnotherBand</a:t>
            </a:r>
            <a:r>
              <a:rPr lang="en-US" sz="1200" dirty="0">
                <a:latin typeface="+mj-lt"/>
                <a:ea typeface="+mj-ea"/>
                <a:cs typeface="+mj-cs"/>
              </a:rPr>
              <a:t>) needs further discussion.</a:t>
            </a:r>
          </a:p>
          <a:p>
            <a:pPr lvl="2"/>
            <a:r>
              <a:rPr lang="en-US" sz="1200" dirty="0">
                <a:latin typeface="+mj-lt"/>
                <a:ea typeface="+mj-ea"/>
                <a:cs typeface="+mj-cs"/>
              </a:rPr>
              <a:t>Option 3 (Ericsson): Needs further checking and discussion.</a:t>
            </a:r>
          </a:p>
          <a:p>
            <a:r>
              <a:rPr lang="en-US" sz="1200" dirty="0"/>
              <a:t>Issue 1-2-2: Victim cell type impacted by SRS antenna port switching   </a:t>
            </a:r>
          </a:p>
          <a:p>
            <a:pPr lvl="1"/>
            <a:r>
              <a:rPr lang="en-US" sz="1200" dirty="0">
                <a:solidFill>
                  <a:srgbClr val="00B050"/>
                </a:solidFill>
              </a:rPr>
              <a:t>Agreement:</a:t>
            </a:r>
          </a:p>
          <a:p>
            <a:pPr lvl="2"/>
            <a:r>
              <a:rPr lang="en-US" sz="1200" dirty="0">
                <a:solidFill>
                  <a:srgbClr val="00B050"/>
                </a:solidFill>
              </a:rPr>
              <a:t>In the R17 </a:t>
            </a:r>
            <a:r>
              <a:rPr lang="en-US" sz="1200" dirty="0" err="1">
                <a:solidFill>
                  <a:srgbClr val="00B050"/>
                </a:solidFill>
              </a:rPr>
              <a:t>FeRRM</a:t>
            </a:r>
            <a:r>
              <a:rPr lang="en-US" sz="1200" dirty="0">
                <a:solidFill>
                  <a:srgbClr val="00B050"/>
                </a:solidFill>
              </a:rPr>
              <a:t> WI only RRM requirement of NR SRS antenna port switching would be discussed, including following cases (but all the victim CCs shall be determined by the conclusion in issue 1-2-1):</a:t>
            </a:r>
          </a:p>
          <a:p>
            <a:pPr lvl="3"/>
            <a:r>
              <a:rPr lang="en-US" sz="1200" dirty="0">
                <a:solidFill>
                  <a:srgbClr val="00B050"/>
                </a:solidFill>
              </a:rPr>
              <a:t>NR SRS antenna port switching impacting LTE CC</a:t>
            </a:r>
          </a:p>
          <a:p>
            <a:pPr lvl="3"/>
            <a:r>
              <a:rPr lang="en-US" sz="1200" dirty="0">
                <a:solidFill>
                  <a:srgbClr val="00B050"/>
                </a:solidFill>
              </a:rPr>
              <a:t>NR SRS antenna port switching impacting NR CC</a:t>
            </a:r>
            <a:endParaRPr lang="en-US" sz="1200" dirty="0"/>
          </a:p>
          <a:p>
            <a:r>
              <a:rPr lang="en-US" sz="1200" dirty="0"/>
              <a:t>Issue 1-2-3: whether same interruption requirement applies to different SRS antenna port switching patterns </a:t>
            </a:r>
          </a:p>
          <a:p>
            <a:pPr lvl="1"/>
            <a:r>
              <a:rPr lang="en-US" sz="1200" dirty="0"/>
              <a:t>FFS:</a:t>
            </a:r>
          </a:p>
          <a:p>
            <a:pPr lvl="2"/>
            <a:r>
              <a:rPr lang="en-US" sz="1200" dirty="0"/>
              <a:t>Option 1 (vivo, OPPO, NEC, Apple, Xiaomi, Intel, CATT, QC): use same set of requirements for different SRS antenna switch patterns</a:t>
            </a:r>
          </a:p>
          <a:p>
            <a:pPr lvl="2"/>
            <a:r>
              <a:rPr lang="en-US" sz="1200" dirty="0"/>
              <a:t>Option 2 (LGE): Depending on UE capability </a:t>
            </a:r>
            <a:r>
              <a:rPr lang="en-US" sz="1200" dirty="0" err="1"/>
              <a:t>supportedSRS-TxPortSwitch</a:t>
            </a:r>
            <a:r>
              <a:rPr lang="en-US" sz="1200" dirty="0"/>
              <a:t>, the interruption requirements should be defined.</a:t>
            </a:r>
          </a:p>
          <a:p>
            <a:pPr lvl="2"/>
            <a:r>
              <a:rPr lang="en-US" sz="1200" dirty="0"/>
              <a:t>Option 3 (Ericsson, MTK, Nokia): further discussion is needed.</a:t>
            </a:r>
          </a:p>
          <a:p>
            <a:pPr marL="457200" lvl="1" indent="0">
              <a:buNone/>
            </a:pPr>
            <a:endParaRPr lang="en-US" sz="1600" dirty="0"/>
          </a:p>
        </p:txBody>
      </p:sp>
    </p:spTree>
    <p:extLst>
      <p:ext uri="{BB962C8B-B14F-4D97-AF65-F5344CB8AC3E}">
        <p14:creationId xmlns:p14="http://schemas.microsoft.com/office/powerpoint/2010/main" val="4143435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(1/5)</a:t>
            </a:r>
          </a:p>
        </p:txBody>
      </p:sp>
      <p:sp>
        <p:nvSpPr>
          <p:cNvPr id="3" name="内容占位符 2"/>
          <p:cNvSpPr>
            <a:spLocks noGrp="1"/>
          </p:cNvSpPr>
          <p:nvPr>
            <p:ph idx="1"/>
          </p:nvPr>
        </p:nvSpPr>
        <p:spPr>
          <a:xfrm>
            <a:off x="457200" y="771550"/>
            <a:ext cx="8229600" cy="4248472"/>
          </a:xfrm>
        </p:spPr>
        <p:txBody>
          <a:bodyPr>
            <a:normAutofit lnSpcReduction="10000"/>
          </a:bodyPr>
          <a:lstStyle/>
          <a:p>
            <a:r>
              <a:rPr lang="en-US" sz="1200" dirty="0"/>
              <a:t>Issue 1-3-1: The interruption requirement is defined based on slot level or symbol level</a:t>
            </a:r>
          </a:p>
          <a:p>
            <a:pPr lvl="1"/>
            <a:r>
              <a:rPr lang="en-US" sz="1200" dirty="0">
                <a:latin typeface="+mj-lt"/>
                <a:ea typeface="+mj-ea"/>
                <a:cs typeface="+mj-cs"/>
              </a:rPr>
              <a:t>FFS:</a:t>
            </a:r>
          </a:p>
          <a:p>
            <a:pPr lvl="2"/>
            <a:r>
              <a:rPr lang="en-US" sz="1200" dirty="0">
                <a:latin typeface="+mj-lt"/>
                <a:ea typeface="+mj-ea"/>
                <a:cs typeface="+mj-cs"/>
              </a:rPr>
              <a:t>Option 1 (Apple, QC, MTK, Huawei, OPPO, Xiaomi, vivo, CATT): based on slot level</a:t>
            </a:r>
          </a:p>
          <a:p>
            <a:pPr lvl="2"/>
            <a:r>
              <a:rPr lang="en-US" sz="1200" dirty="0">
                <a:latin typeface="+mj-lt"/>
                <a:ea typeface="+mj-ea"/>
                <a:cs typeface="+mj-cs"/>
              </a:rPr>
              <a:t>Option 2 (LGE, NEC, Intel, Huawei, Ericsson): based on symbol level</a:t>
            </a:r>
          </a:p>
          <a:p>
            <a:pPr lvl="2"/>
            <a:r>
              <a:rPr lang="en-US" sz="1200" dirty="0">
                <a:latin typeface="+mj-lt"/>
                <a:ea typeface="+mj-ea"/>
                <a:cs typeface="+mj-cs"/>
              </a:rPr>
              <a:t>Option 3 (Nokia): FFS</a:t>
            </a:r>
          </a:p>
          <a:p>
            <a:r>
              <a:rPr lang="en-US" sz="1200" dirty="0"/>
              <a:t>Issue 1-3-2: The components within interruption time of SRS antenna port switching in FR1   </a:t>
            </a:r>
          </a:p>
          <a:p>
            <a:pPr lvl="1"/>
            <a:r>
              <a:rPr lang="en-US" sz="1200" dirty="0"/>
              <a:t>FFS:</a:t>
            </a:r>
          </a:p>
          <a:p>
            <a:pPr lvl="2"/>
            <a:r>
              <a:rPr lang="en-US" sz="1200" dirty="0"/>
              <a:t>Option 1 (Xiaomi, MTK, vivo, Huawei, OPPO, LG, Intel, CATT): includes antenna switching time and SRS transmission time</a:t>
            </a:r>
          </a:p>
          <a:p>
            <a:pPr lvl="2"/>
            <a:r>
              <a:rPr lang="en-US" sz="1200" dirty="0"/>
              <a:t>Option 1a (QC, NEC): includes antenna switching time and SRS transmission time; and transient periods before and after SRS transmission slot have to be taken into consideration.</a:t>
            </a:r>
          </a:p>
          <a:p>
            <a:pPr lvl="2"/>
            <a:r>
              <a:rPr lang="en-US" sz="1200" dirty="0"/>
              <a:t>Option 1b (Ericsson): includes antenna switching time and SRS transmission time; and other components can be further discussed.</a:t>
            </a:r>
          </a:p>
          <a:p>
            <a:pPr lvl="2"/>
            <a:r>
              <a:rPr lang="en-US" sz="1200" dirty="0"/>
              <a:t>Option 2 (Ericsson): FFS on followings</a:t>
            </a:r>
          </a:p>
          <a:p>
            <a:pPr lvl="3"/>
            <a:r>
              <a:rPr lang="en-US" sz="1200" dirty="0"/>
              <a:t>FFS: time to switch to transmit,</a:t>
            </a:r>
          </a:p>
          <a:p>
            <a:pPr lvl="3"/>
            <a:r>
              <a:rPr lang="en-US" sz="1200" dirty="0"/>
              <a:t>FFS: time to switch back,</a:t>
            </a:r>
          </a:p>
          <a:p>
            <a:pPr lvl="3"/>
            <a:r>
              <a:rPr lang="en-US" sz="1200" dirty="0"/>
              <a:t>FFS: guard symbol(s),</a:t>
            </a:r>
          </a:p>
          <a:p>
            <a:pPr lvl="3"/>
            <a:r>
              <a:rPr lang="en-US" sz="1200" dirty="0"/>
              <a:t>FFS: SRS transmission.</a:t>
            </a:r>
          </a:p>
          <a:p>
            <a:pPr lvl="2"/>
            <a:r>
              <a:rPr lang="en-US" sz="1200" dirty="0"/>
              <a:t>Option 3 (Apple, Nokia): only antenna switching time</a:t>
            </a:r>
          </a:p>
          <a:p>
            <a:pPr lvl="3"/>
            <a:r>
              <a:rPr lang="en-US" sz="1200" dirty="0"/>
              <a:t>If the transient period (15us) can be captured within the guard period in FR1, the UL interruption at SRS antenna switching shall be defined based on the minimum guard period specified in RAN1</a:t>
            </a:r>
          </a:p>
        </p:txBody>
      </p:sp>
    </p:spTree>
    <p:extLst>
      <p:ext uri="{BB962C8B-B14F-4D97-AF65-F5344CB8AC3E}">
        <p14:creationId xmlns:p14="http://schemas.microsoft.com/office/powerpoint/2010/main" val="2937096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(2/5)</a:t>
            </a:r>
          </a:p>
        </p:txBody>
      </p:sp>
      <p:sp>
        <p:nvSpPr>
          <p:cNvPr id="3" name="内容占位符 2"/>
          <p:cNvSpPr>
            <a:spLocks noGrp="1"/>
          </p:cNvSpPr>
          <p:nvPr>
            <p:ph idx="1"/>
          </p:nvPr>
        </p:nvSpPr>
        <p:spPr>
          <a:xfrm>
            <a:off x="457200" y="699542"/>
            <a:ext cx="8229600" cy="4442086"/>
          </a:xfrm>
        </p:spPr>
        <p:txBody>
          <a:bodyPr>
            <a:noAutofit/>
          </a:bodyPr>
          <a:lstStyle/>
          <a:p>
            <a:r>
              <a:rPr lang="en-US" sz="1050" dirty="0"/>
              <a:t>Issue 1-3-3: if option 1 is adopted in issue 1-3-2, details of the interruption time in FR1</a:t>
            </a:r>
          </a:p>
          <a:p>
            <a:pPr lvl="1"/>
            <a:r>
              <a:rPr lang="en-US" sz="1050" dirty="0">
                <a:latin typeface="+mj-lt"/>
                <a:ea typeface="+mj-ea"/>
                <a:cs typeface="+mj-cs"/>
              </a:rPr>
              <a:t>FFS:</a:t>
            </a:r>
          </a:p>
          <a:p>
            <a:pPr lvl="2"/>
            <a:r>
              <a:rPr lang="en-US" sz="1050" dirty="0">
                <a:latin typeface="+mj-lt"/>
                <a:ea typeface="+mj-ea"/>
                <a:cs typeface="+mj-cs"/>
              </a:rPr>
              <a:t>Option 1 (NEC, LG,): </a:t>
            </a:r>
          </a:p>
          <a:p>
            <a:pPr lvl="3"/>
            <a:r>
              <a:rPr lang="en-US" sz="1050" dirty="0">
                <a:latin typeface="+mj-lt"/>
                <a:ea typeface="+mj-ea"/>
                <a:cs typeface="+mj-cs"/>
              </a:rPr>
              <a:t>Interruption time for SRS antenna port switching when the SRS resource transmission in the SRS resource set is in same slot is (nrofSymbols+2+Y) OFDM symbols. Where </a:t>
            </a:r>
            <a:r>
              <a:rPr lang="en-US" sz="1050" dirty="0" err="1">
                <a:latin typeface="+mj-lt"/>
                <a:ea typeface="+mj-ea"/>
                <a:cs typeface="+mj-cs"/>
              </a:rPr>
              <a:t>nrofSymbols</a:t>
            </a:r>
            <a:r>
              <a:rPr lang="en-US" sz="1050" dirty="0">
                <a:latin typeface="+mj-lt"/>
                <a:ea typeface="+mj-ea"/>
                <a:cs typeface="+mj-cs"/>
              </a:rPr>
              <a:t> is the number of SRS symbols in the SRS transmission during SRS antenna switching and Y is the minimum guard period between two SRS resources of an SRS resource set for antenna switching.</a:t>
            </a:r>
          </a:p>
          <a:p>
            <a:pPr lvl="3"/>
            <a:r>
              <a:rPr lang="en-US" sz="1050" dirty="0">
                <a:latin typeface="+mj-lt"/>
                <a:ea typeface="+mj-ea"/>
                <a:cs typeface="+mj-cs"/>
              </a:rPr>
              <a:t>Interruption time due to SRS antenna port switching when the SRS resources in a resource set are not in same slot are (</a:t>
            </a:r>
            <a:r>
              <a:rPr lang="en-US" sz="1050" dirty="0" err="1">
                <a:latin typeface="+mj-lt"/>
                <a:ea typeface="+mj-ea"/>
                <a:cs typeface="+mj-cs"/>
              </a:rPr>
              <a:t>nrofSymbols</a:t>
            </a:r>
            <a:r>
              <a:rPr lang="en-US" sz="1050" dirty="0">
                <a:latin typeface="+mj-lt"/>
                <a:ea typeface="+mj-ea"/>
                <a:cs typeface="+mj-cs"/>
              </a:rPr>
              <a:t> +2) OFDM symbols. Where </a:t>
            </a:r>
            <a:r>
              <a:rPr lang="en-US" sz="1050" dirty="0" err="1">
                <a:latin typeface="+mj-lt"/>
                <a:ea typeface="+mj-ea"/>
                <a:cs typeface="+mj-cs"/>
              </a:rPr>
              <a:t>nrofSymbols</a:t>
            </a:r>
            <a:r>
              <a:rPr lang="en-US" sz="1050" dirty="0">
                <a:latin typeface="+mj-lt"/>
                <a:ea typeface="+mj-ea"/>
                <a:cs typeface="+mj-cs"/>
              </a:rPr>
              <a:t> is the number of SRS symbols in the SRS transmission during SRS antenna switching.</a:t>
            </a:r>
          </a:p>
          <a:p>
            <a:pPr lvl="2"/>
            <a:r>
              <a:rPr lang="en-US" sz="1050" dirty="0">
                <a:latin typeface="+mj-lt"/>
                <a:ea typeface="+mj-ea"/>
                <a:cs typeface="+mj-cs"/>
              </a:rPr>
              <a:t>Option 2 (MTK, OPPO, CATT): The SRS antenna switching interruption time should be</a:t>
            </a:r>
          </a:p>
          <a:p>
            <a:pPr lvl="3"/>
            <a:r>
              <a:rPr lang="en-US" sz="1050" dirty="0">
                <a:latin typeface="+mj-lt"/>
                <a:ea typeface="+mj-ea"/>
                <a:cs typeface="+mj-cs"/>
              </a:rPr>
              <a:t>(A) SRS Transmission time (up to 6 symbols).</a:t>
            </a:r>
          </a:p>
          <a:p>
            <a:pPr lvl="3"/>
            <a:r>
              <a:rPr lang="en-US" sz="1050" dirty="0">
                <a:latin typeface="+mj-lt"/>
                <a:ea typeface="+mj-ea"/>
                <a:cs typeface="+mj-cs"/>
              </a:rPr>
              <a:t>(B) 2 * 15us (The SRS antenna switching time is 15us)</a:t>
            </a:r>
          </a:p>
          <a:p>
            <a:pPr lvl="2"/>
            <a:r>
              <a:rPr lang="en-US" sz="1050" dirty="0">
                <a:latin typeface="+mj-lt"/>
                <a:ea typeface="+mj-ea"/>
                <a:cs typeface="+mj-cs"/>
              </a:rPr>
              <a:t>Option 3 (Xiaomi, Apple, vivo, MTK, Nokia): Wait the conclusion from issue 1-3-2</a:t>
            </a:r>
          </a:p>
          <a:p>
            <a:pPr lvl="2"/>
            <a:r>
              <a:rPr lang="en-US" sz="1050" dirty="0">
                <a:solidFill>
                  <a:schemeClr val="accent6">
                    <a:lumMod val="75000"/>
                  </a:schemeClr>
                </a:solidFill>
                <a:latin typeface="+mj-lt"/>
                <a:ea typeface="+mj-ea"/>
                <a:cs typeface="+mj-cs"/>
              </a:rPr>
              <a:t>Option 4 (QC): SRS transmission time (up to 7 symbols) + 10us*2 transient period</a:t>
            </a:r>
          </a:p>
          <a:p>
            <a:r>
              <a:rPr lang="en-US" sz="1050" dirty="0"/>
              <a:t>Issue 1-3-4: The components within interruption time of SRS antenna port switching in FR2</a:t>
            </a:r>
          </a:p>
          <a:p>
            <a:pPr lvl="1"/>
            <a:r>
              <a:rPr lang="en-US" sz="1050" dirty="0"/>
              <a:t>FFS:</a:t>
            </a:r>
          </a:p>
          <a:p>
            <a:pPr lvl="2"/>
            <a:r>
              <a:rPr lang="en-US" sz="1050" dirty="0"/>
              <a:t>Option 1 (Xiaomi): The total interruption time of SRS antenna switching for MPUE would comprise of panel switching time, panel activation time and SRS transmission time.</a:t>
            </a:r>
          </a:p>
          <a:p>
            <a:pPr lvl="2"/>
            <a:r>
              <a:rPr lang="en-US" sz="1050" dirty="0"/>
              <a:t>Option 2 (Intel): Clarify that current SRS antenna switching time of 15us is applied for FR2 case where SRS antenna switch in the same panel. For the case that SRS antenna switching happens between different panels for FR2, it needs further discussion whether extra ramp up timing for other antennas are needed.</a:t>
            </a:r>
          </a:p>
          <a:p>
            <a:pPr lvl="2"/>
            <a:r>
              <a:rPr lang="en-US" sz="1050" dirty="0"/>
              <a:t>Option 3 (MTK (proposal 3)): includes antenna switching time and SRS transmission time.</a:t>
            </a:r>
          </a:p>
          <a:p>
            <a:pPr lvl="2"/>
            <a:r>
              <a:rPr lang="en-US" sz="1050" dirty="0"/>
              <a:t>Option 4 (OPPO, NEC, Apple, Xiaomi, vivo, Intel, CATT, QC, MTK, Nokia): Wait the conclusion from issue 1-1-4</a:t>
            </a:r>
          </a:p>
        </p:txBody>
      </p:sp>
    </p:spTree>
    <p:extLst>
      <p:ext uri="{BB962C8B-B14F-4D97-AF65-F5344CB8AC3E}">
        <p14:creationId xmlns:p14="http://schemas.microsoft.com/office/powerpoint/2010/main" val="3870268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(3/5)</a:t>
            </a:r>
          </a:p>
        </p:txBody>
      </p:sp>
      <p:sp>
        <p:nvSpPr>
          <p:cNvPr id="3" name="内容占位符 2"/>
          <p:cNvSpPr>
            <a:spLocks noGrp="1"/>
          </p:cNvSpPr>
          <p:nvPr>
            <p:ph idx="1"/>
          </p:nvPr>
        </p:nvSpPr>
        <p:spPr>
          <a:xfrm>
            <a:off x="457200" y="699542"/>
            <a:ext cx="8229600" cy="4248472"/>
          </a:xfrm>
        </p:spPr>
        <p:txBody>
          <a:bodyPr>
            <a:noAutofit/>
          </a:bodyPr>
          <a:lstStyle/>
          <a:p>
            <a:r>
              <a:rPr lang="en-US" sz="1000" dirty="0"/>
              <a:t>Issue 1-3-5: Would the interruption requirement based on different SCS? </a:t>
            </a:r>
          </a:p>
          <a:p>
            <a:pPr lvl="1"/>
            <a:r>
              <a:rPr lang="en-US" sz="1000" dirty="0">
                <a:latin typeface="+mj-lt"/>
                <a:ea typeface="+mj-ea"/>
                <a:cs typeface="+mj-cs"/>
              </a:rPr>
              <a:t>FFS:</a:t>
            </a:r>
          </a:p>
          <a:p>
            <a:pPr lvl="2"/>
            <a:r>
              <a:rPr lang="en-US" sz="1000" dirty="0">
                <a:latin typeface="+mj-lt"/>
                <a:ea typeface="+mj-ea"/>
                <a:cs typeface="+mj-cs"/>
              </a:rPr>
              <a:t>Option 1 (Apple, Huawei): Interruption requirement is based on the victim CC SCS.</a:t>
            </a:r>
          </a:p>
          <a:p>
            <a:pPr lvl="2"/>
            <a:r>
              <a:rPr lang="en-US" sz="1000" dirty="0">
                <a:latin typeface="+mj-lt"/>
                <a:ea typeface="+mj-ea"/>
                <a:cs typeface="+mj-cs"/>
              </a:rPr>
              <a:t>Option 2 (QC, MTK, vivo, OPPO, LG, Intel, CATT): Interruption requirement is based on the aggressor CC and victim CC SCS.</a:t>
            </a:r>
          </a:p>
          <a:p>
            <a:pPr lvl="2"/>
            <a:r>
              <a:rPr lang="en-US" sz="1000" dirty="0">
                <a:latin typeface="+mj-lt"/>
                <a:ea typeface="+mj-ea"/>
                <a:cs typeface="+mj-cs"/>
              </a:rPr>
              <a:t>Option 3 (Ericsson, Apple, Xiaomi): </a:t>
            </a:r>
          </a:p>
          <a:p>
            <a:pPr lvl="3"/>
            <a:r>
              <a:rPr lang="en-US" sz="1000" dirty="0">
                <a:latin typeface="+mj-lt"/>
                <a:ea typeface="+mj-ea"/>
                <a:cs typeface="+mj-cs"/>
              </a:rPr>
              <a:t>The interruption requirement depends at least on the SCS of the victim cell.</a:t>
            </a:r>
          </a:p>
          <a:p>
            <a:pPr lvl="3"/>
            <a:r>
              <a:rPr lang="en-US" sz="1000" dirty="0">
                <a:latin typeface="+mj-lt"/>
                <a:ea typeface="+mj-ea"/>
                <a:cs typeface="+mj-cs"/>
              </a:rPr>
              <a:t>FFS: the interruption requirement depends on the SCS of aggressor cell.</a:t>
            </a:r>
          </a:p>
          <a:p>
            <a:r>
              <a:rPr lang="en-US" sz="1050" dirty="0"/>
              <a:t>Issue 1-3-6: Would the interruption requirement differentiate between sync and async cases?</a:t>
            </a:r>
          </a:p>
          <a:p>
            <a:pPr lvl="1"/>
            <a:r>
              <a:rPr lang="en-US" sz="1050" dirty="0"/>
              <a:t>FFS:</a:t>
            </a:r>
          </a:p>
          <a:p>
            <a:pPr lvl="2"/>
            <a:r>
              <a:rPr lang="en-US" sz="1050" dirty="0"/>
              <a:t>Option 1 (Apple, QC, MTK, OPPO, Xiaomi): No; based on the async case for the minimum requirement.</a:t>
            </a:r>
          </a:p>
          <a:p>
            <a:pPr lvl="2"/>
            <a:r>
              <a:rPr lang="en-US" sz="1050" dirty="0"/>
              <a:t>Option 2 (LGE, CATT, Ericsson): Yes.</a:t>
            </a:r>
          </a:p>
          <a:p>
            <a:pPr lvl="2"/>
            <a:r>
              <a:rPr lang="en-US" sz="1050" dirty="0"/>
              <a:t>Option 3 (Huawei, Nokia?): depends on whether to have slot level interruption or symbol level interruption. Need FFS.</a:t>
            </a:r>
          </a:p>
          <a:p>
            <a:r>
              <a:rPr lang="en-US" sz="1050" dirty="0"/>
              <a:t>Issue 1-3-7: Interruption requirement for UE with or without per-FR MG capability</a:t>
            </a:r>
          </a:p>
          <a:p>
            <a:pPr lvl="1"/>
            <a:r>
              <a:rPr lang="en-US" sz="1050" dirty="0"/>
              <a:t>FFS:</a:t>
            </a:r>
          </a:p>
          <a:p>
            <a:pPr lvl="2"/>
            <a:r>
              <a:rPr lang="en-US" sz="1050" dirty="0"/>
              <a:t>Option 1 (Apple): </a:t>
            </a:r>
          </a:p>
          <a:p>
            <a:pPr lvl="3"/>
            <a:r>
              <a:rPr lang="en-US" sz="1050" dirty="0"/>
              <a:t>For UE capable of per-FR MG, the interruption is only allowed to a victim serving CC if NR SRS antenna port switching happens in the same FR as this victim serving CC.</a:t>
            </a:r>
          </a:p>
          <a:p>
            <a:pPr lvl="3"/>
            <a:r>
              <a:rPr lang="en-US" sz="1050" dirty="0"/>
              <a:t>For UE not capable of per-FR MG, the interruption is always allowed to a victim serving CC regardless of whether NR SRS antenna port switching happens in the same FR as this victim serving CC.</a:t>
            </a:r>
          </a:p>
          <a:p>
            <a:pPr lvl="2"/>
            <a:r>
              <a:rPr lang="en-US" sz="1050" dirty="0"/>
              <a:t>Option 2 (MTK, Huawei, Xiaomi, CATT): No need to define the UE (not) capable of per-FR gaps requirement for SRS antenna port switching in RAN4.</a:t>
            </a:r>
          </a:p>
          <a:p>
            <a:pPr lvl="2"/>
            <a:r>
              <a:rPr lang="en-US" sz="1050" dirty="0"/>
              <a:t>Option 3 (OPPO, QC, Ericsson, Nokia): FFS after addressing other issues</a:t>
            </a:r>
          </a:p>
          <a:p>
            <a:pPr marL="914400" lvl="2" indent="0">
              <a:buNone/>
            </a:pPr>
            <a:endParaRPr lang="en-US" sz="1050" dirty="0"/>
          </a:p>
        </p:txBody>
      </p:sp>
    </p:spTree>
    <p:extLst>
      <p:ext uri="{BB962C8B-B14F-4D97-AF65-F5344CB8AC3E}">
        <p14:creationId xmlns:p14="http://schemas.microsoft.com/office/powerpoint/2010/main" val="1609462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(4/5)</a:t>
            </a:r>
          </a:p>
        </p:txBody>
      </p:sp>
      <p:sp>
        <p:nvSpPr>
          <p:cNvPr id="3" name="内容占位符 2"/>
          <p:cNvSpPr>
            <a:spLocks noGrp="1"/>
          </p:cNvSpPr>
          <p:nvPr>
            <p:ph idx="1"/>
          </p:nvPr>
        </p:nvSpPr>
        <p:spPr>
          <a:xfrm>
            <a:off x="457200" y="699542"/>
            <a:ext cx="8229600" cy="4248472"/>
          </a:xfrm>
        </p:spPr>
        <p:txBody>
          <a:bodyPr>
            <a:noAutofit/>
          </a:bodyPr>
          <a:lstStyle/>
          <a:p>
            <a:r>
              <a:rPr lang="en-US" sz="1000" dirty="0"/>
              <a:t>Issue 1-3-8: Interruption requirement proposals </a:t>
            </a:r>
          </a:p>
          <a:p>
            <a:pPr lvl="1"/>
            <a:r>
              <a:rPr lang="en-US" sz="1000" dirty="0">
                <a:latin typeface="+mj-lt"/>
                <a:ea typeface="+mj-ea"/>
                <a:cs typeface="+mj-cs"/>
              </a:rPr>
              <a:t>FFS:</a:t>
            </a:r>
          </a:p>
          <a:p>
            <a:pPr lvl="2"/>
            <a:r>
              <a:rPr lang="en-US" sz="1000" dirty="0">
                <a:latin typeface="+mj-lt"/>
                <a:ea typeface="+mj-ea"/>
                <a:cs typeface="+mj-cs"/>
              </a:rPr>
              <a:t>Option 1 (Apple): </a:t>
            </a:r>
          </a:p>
          <a:p>
            <a:pPr lvl="3"/>
            <a:r>
              <a:rPr lang="en-US" sz="1000" dirty="0">
                <a:latin typeface="+mj-lt"/>
                <a:ea typeface="+mj-ea"/>
                <a:cs typeface="+mj-cs"/>
              </a:rPr>
              <a:t>if NR SRS antenna switching causes interruption to LTE serving CC, the interruption is 2 subframes; while if NR SRS antenna switching causes interruption to NR serving CC, the interruption is 2 slots based on the SCS of the victim CC.</a:t>
            </a:r>
          </a:p>
          <a:p>
            <a:pPr lvl="2"/>
            <a:r>
              <a:rPr lang="en-US" sz="1000" dirty="0">
                <a:latin typeface="+mj-lt"/>
                <a:ea typeface="+mj-ea"/>
                <a:cs typeface="+mj-cs"/>
              </a:rPr>
              <a:t>Option 2 (QC, OPPO): </a:t>
            </a:r>
          </a:p>
          <a:p>
            <a:pPr lvl="3"/>
            <a:r>
              <a:rPr lang="en-US" sz="1000" dirty="0">
                <a:latin typeface="+mj-lt"/>
                <a:ea typeface="+mj-ea"/>
                <a:cs typeface="+mj-cs"/>
              </a:rPr>
              <a:t>SRS antenna switch interruption is specified as the following table for NR SA. In EN-DC, interruption on LTE carrier is the same as victim SCS = 15kHz case in NR SA.</a:t>
            </a:r>
          </a:p>
          <a:p>
            <a:pPr lvl="3"/>
            <a:endParaRPr lang="en-US" sz="1000" dirty="0">
              <a:latin typeface="+mj-lt"/>
              <a:ea typeface="+mj-ea"/>
              <a:cs typeface="+mj-cs"/>
            </a:endParaRPr>
          </a:p>
          <a:p>
            <a:pPr lvl="3"/>
            <a:endParaRPr lang="en-US" sz="1000" dirty="0">
              <a:latin typeface="+mj-lt"/>
              <a:ea typeface="+mj-ea"/>
              <a:cs typeface="+mj-cs"/>
            </a:endParaRPr>
          </a:p>
          <a:p>
            <a:pPr lvl="3"/>
            <a:endParaRPr lang="en-US" sz="1000" dirty="0">
              <a:latin typeface="+mj-lt"/>
              <a:ea typeface="+mj-ea"/>
              <a:cs typeface="+mj-cs"/>
            </a:endParaRPr>
          </a:p>
          <a:p>
            <a:pPr lvl="3"/>
            <a:endParaRPr lang="en-US" sz="1000" dirty="0">
              <a:latin typeface="+mj-lt"/>
              <a:ea typeface="+mj-ea"/>
              <a:cs typeface="+mj-cs"/>
            </a:endParaRPr>
          </a:p>
          <a:p>
            <a:pPr lvl="3"/>
            <a:endParaRPr lang="en-US" sz="1000" dirty="0">
              <a:latin typeface="+mj-lt"/>
              <a:ea typeface="+mj-ea"/>
              <a:cs typeface="+mj-cs"/>
            </a:endParaRPr>
          </a:p>
          <a:p>
            <a:pPr lvl="3"/>
            <a:endParaRPr lang="en-US" sz="1000" dirty="0">
              <a:latin typeface="+mj-lt"/>
              <a:ea typeface="+mj-ea"/>
              <a:cs typeface="+mj-cs"/>
            </a:endParaRPr>
          </a:p>
          <a:p>
            <a:pPr lvl="3"/>
            <a:endParaRPr lang="en-US" sz="1000" dirty="0">
              <a:latin typeface="+mj-lt"/>
              <a:ea typeface="+mj-ea"/>
              <a:cs typeface="+mj-cs"/>
            </a:endParaRPr>
          </a:p>
          <a:p>
            <a:pPr lvl="2"/>
            <a:r>
              <a:rPr lang="en-US" sz="1000" dirty="0">
                <a:latin typeface="+mj-lt"/>
                <a:ea typeface="+mj-ea"/>
                <a:cs typeface="+mj-cs"/>
              </a:rPr>
              <a:t>Option 3 (MTK): </a:t>
            </a:r>
          </a:p>
          <a:p>
            <a:pPr lvl="3"/>
            <a:r>
              <a:rPr lang="en-US" sz="1000" dirty="0">
                <a:latin typeface="+mj-lt"/>
                <a:ea typeface="+mj-ea"/>
                <a:cs typeface="+mj-cs"/>
              </a:rPr>
              <a:t>The SRS antenna switching interruption requirement is shown as follow.</a:t>
            </a:r>
          </a:p>
          <a:p>
            <a:pPr lvl="3"/>
            <a:endParaRPr lang="en-US" sz="1000" dirty="0">
              <a:latin typeface="+mj-lt"/>
              <a:ea typeface="+mj-ea"/>
              <a:cs typeface="+mj-cs"/>
            </a:endParaRPr>
          </a:p>
          <a:p>
            <a:pPr lvl="3"/>
            <a:endParaRPr lang="en-US" sz="600" dirty="0">
              <a:latin typeface="+mj-lt"/>
              <a:ea typeface="+mj-ea"/>
              <a:cs typeface="+mj-cs"/>
            </a:endParaRPr>
          </a:p>
          <a:p>
            <a:pPr marL="914400" lvl="2" indent="0">
              <a:buNone/>
            </a:pPr>
            <a:endParaRPr lang="en-US" sz="1050" dirty="0"/>
          </a:p>
        </p:txBody>
      </p:sp>
      <p:graphicFrame>
        <p:nvGraphicFramePr>
          <p:cNvPr id="4" name="Table 3">
            <a:extLst>
              <a:ext uri="{FF2B5EF4-FFF2-40B4-BE49-F238E27FC236}">
                <a16:creationId xmlns:a16="http://schemas.microsoft.com/office/drawing/2014/main" id="{1C190ED5-F187-BB41-BF08-99AB5107F906}"/>
              </a:ext>
            </a:extLst>
          </p:cNvPr>
          <p:cNvGraphicFramePr>
            <a:graphicFrameLocks noGrp="1"/>
          </p:cNvGraphicFramePr>
          <p:nvPr>
            <p:extLst>
              <p:ext uri="{D42A27DB-BD31-4B8C-83A1-F6EECF244321}">
                <p14:modId xmlns:p14="http://schemas.microsoft.com/office/powerpoint/2010/main" val="1345318996"/>
              </p:ext>
            </p:extLst>
          </p:nvPr>
        </p:nvGraphicFramePr>
        <p:xfrm>
          <a:off x="3127474" y="2211710"/>
          <a:ext cx="2806700" cy="1080072"/>
        </p:xfrm>
        <a:graphic>
          <a:graphicData uri="http://schemas.openxmlformats.org/drawingml/2006/table">
            <a:tbl>
              <a:tblPr firstRow="1" firstCol="1" bandRow="1">
                <a:tableStyleId>{5C22544A-7EE6-4342-B048-85BDC9FD1C3A}</a:tableStyleId>
              </a:tblPr>
              <a:tblGrid>
                <a:gridCol w="977900">
                  <a:extLst>
                    <a:ext uri="{9D8B030D-6E8A-4147-A177-3AD203B41FA5}">
                      <a16:colId xmlns:a16="http://schemas.microsoft.com/office/drawing/2014/main" val="136940294"/>
                    </a:ext>
                  </a:extLst>
                </a:gridCol>
                <a:gridCol w="609600">
                  <a:extLst>
                    <a:ext uri="{9D8B030D-6E8A-4147-A177-3AD203B41FA5}">
                      <a16:colId xmlns:a16="http://schemas.microsoft.com/office/drawing/2014/main" val="3813446938"/>
                    </a:ext>
                  </a:extLst>
                </a:gridCol>
                <a:gridCol w="609600">
                  <a:extLst>
                    <a:ext uri="{9D8B030D-6E8A-4147-A177-3AD203B41FA5}">
                      <a16:colId xmlns:a16="http://schemas.microsoft.com/office/drawing/2014/main" val="275320444"/>
                    </a:ext>
                  </a:extLst>
                </a:gridCol>
                <a:gridCol w="609600">
                  <a:extLst>
                    <a:ext uri="{9D8B030D-6E8A-4147-A177-3AD203B41FA5}">
                      <a16:colId xmlns:a16="http://schemas.microsoft.com/office/drawing/2014/main" val="376272520"/>
                    </a:ext>
                  </a:extLst>
                </a:gridCol>
              </a:tblGrid>
              <a:tr h="190500">
                <a:tc>
                  <a:txBody>
                    <a:bodyPr/>
                    <a:lstStyle/>
                    <a:p>
                      <a:pPr marL="0" marR="0">
                        <a:lnSpc>
                          <a:spcPct val="107000"/>
                        </a:lnSpc>
                        <a:spcBef>
                          <a:spcPts val="0"/>
                        </a:spcBef>
                        <a:spcAft>
                          <a:spcPts val="0"/>
                        </a:spcAft>
                      </a:pPr>
                      <a:r>
                        <a:rPr lang="en-GB" sz="1000">
                          <a:effectLst/>
                        </a:rPr>
                        <a:t> </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lnSpc>
                          <a:spcPct val="107000"/>
                        </a:lnSpc>
                        <a:spcBef>
                          <a:spcPts val="0"/>
                        </a:spcBef>
                        <a:spcAft>
                          <a:spcPts val="0"/>
                        </a:spcAft>
                      </a:pPr>
                      <a:r>
                        <a:rPr lang="en-GB" sz="1000">
                          <a:effectLst/>
                        </a:rPr>
                        <a:t>Interruption Length (slots)</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00948613"/>
                  </a:ext>
                </a:extLst>
              </a:tr>
              <a:tr h="190500">
                <a:tc>
                  <a:txBody>
                    <a:bodyPr/>
                    <a:lstStyle/>
                    <a:p>
                      <a:pPr marL="0" marR="0">
                        <a:lnSpc>
                          <a:spcPct val="107000"/>
                        </a:lnSpc>
                        <a:spcBef>
                          <a:spcPts val="0"/>
                        </a:spcBef>
                        <a:spcAft>
                          <a:spcPts val="0"/>
                        </a:spcAft>
                      </a:pPr>
                      <a:r>
                        <a:rPr lang="en-GB" sz="1000">
                          <a:effectLst/>
                        </a:rPr>
                        <a:t>Victim SCS (kHz)</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1000">
                          <a:effectLst/>
                        </a:rPr>
                        <a:t>15</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1000">
                          <a:effectLst/>
                        </a:rPr>
                        <a:t>30</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1000">
                          <a:effectLst/>
                        </a:rPr>
                        <a:t>60</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6446600"/>
                  </a:ext>
                </a:extLst>
              </a:tr>
              <a:tr h="190500">
                <a:tc>
                  <a:txBody>
                    <a:bodyPr/>
                    <a:lstStyle/>
                    <a:p>
                      <a:pPr marL="0" marR="0">
                        <a:lnSpc>
                          <a:spcPct val="107000"/>
                        </a:lnSpc>
                        <a:spcBef>
                          <a:spcPts val="0"/>
                        </a:spcBef>
                        <a:spcAft>
                          <a:spcPts val="0"/>
                        </a:spcAft>
                      </a:pPr>
                      <a:r>
                        <a:rPr lang="en-GB" sz="1000">
                          <a:effectLst/>
                        </a:rPr>
                        <a:t>15</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9174928"/>
                  </a:ext>
                </a:extLst>
              </a:tr>
              <a:tr h="190500">
                <a:tc>
                  <a:txBody>
                    <a:bodyPr/>
                    <a:lstStyle/>
                    <a:p>
                      <a:pPr marL="0" marR="0">
                        <a:lnSpc>
                          <a:spcPct val="107000"/>
                        </a:lnSpc>
                        <a:spcBef>
                          <a:spcPts val="0"/>
                        </a:spcBef>
                        <a:spcAft>
                          <a:spcPts val="0"/>
                        </a:spcAft>
                      </a:pPr>
                      <a:r>
                        <a:rPr lang="en-GB" sz="1000">
                          <a:effectLst/>
                        </a:rPr>
                        <a:t>30</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GB" sz="1000">
                          <a:effectLst/>
                        </a:rPr>
                        <a:t>3</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910957"/>
                  </a:ext>
                </a:extLst>
              </a:tr>
              <a:tr h="190500">
                <a:tc>
                  <a:txBody>
                    <a:bodyPr/>
                    <a:lstStyle/>
                    <a:p>
                      <a:pPr marL="0" marR="0">
                        <a:lnSpc>
                          <a:spcPct val="107000"/>
                        </a:lnSpc>
                        <a:spcBef>
                          <a:spcPts val="0"/>
                        </a:spcBef>
                        <a:spcAft>
                          <a:spcPts val="0"/>
                        </a:spcAft>
                      </a:pPr>
                      <a:r>
                        <a:rPr lang="en-GB" sz="1000">
                          <a:effectLst/>
                        </a:rPr>
                        <a:t>60</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GB" sz="1000">
                          <a:effectLst/>
                        </a:rPr>
                        <a:t>4</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GB" sz="1000">
                          <a:effectLst/>
                        </a:rPr>
                        <a:t>3</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GB" sz="1000" dirty="0">
                          <a:effectLst/>
                        </a:rPr>
                        <a:t>2</a:t>
                      </a:r>
                      <a:endParaRPr lang="en-US" sz="1000" dirty="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5981047"/>
                  </a:ext>
                </a:extLst>
              </a:tr>
            </a:tbl>
          </a:graphicData>
        </a:graphic>
      </p:graphicFrame>
      <p:graphicFrame>
        <p:nvGraphicFramePr>
          <p:cNvPr id="5" name="Table 4">
            <a:extLst>
              <a:ext uri="{FF2B5EF4-FFF2-40B4-BE49-F238E27FC236}">
                <a16:creationId xmlns:a16="http://schemas.microsoft.com/office/drawing/2014/main" id="{F7B4B601-06A3-B440-8239-B27E310262B6}"/>
              </a:ext>
            </a:extLst>
          </p:cNvPr>
          <p:cNvGraphicFramePr>
            <a:graphicFrameLocks noGrp="1"/>
          </p:cNvGraphicFramePr>
          <p:nvPr>
            <p:extLst>
              <p:ext uri="{D42A27DB-BD31-4B8C-83A1-F6EECF244321}">
                <p14:modId xmlns:p14="http://schemas.microsoft.com/office/powerpoint/2010/main" val="1075392520"/>
              </p:ext>
            </p:extLst>
          </p:nvPr>
        </p:nvGraphicFramePr>
        <p:xfrm>
          <a:off x="2722026" y="3867894"/>
          <a:ext cx="3617595" cy="938088"/>
        </p:xfrm>
        <a:graphic>
          <a:graphicData uri="http://schemas.openxmlformats.org/drawingml/2006/table">
            <a:tbl>
              <a:tblPr firstRow="1" firstCol="1" bandRow="1">
                <a:tableStyleId>{5C22544A-7EE6-4342-B048-85BDC9FD1C3A}</a:tableStyleId>
              </a:tblPr>
              <a:tblGrid>
                <a:gridCol w="756285">
                  <a:extLst>
                    <a:ext uri="{9D8B030D-6E8A-4147-A177-3AD203B41FA5}">
                      <a16:colId xmlns:a16="http://schemas.microsoft.com/office/drawing/2014/main" val="1722534946"/>
                    </a:ext>
                  </a:extLst>
                </a:gridCol>
                <a:gridCol w="701040">
                  <a:extLst>
                    <a:ext uri="{9D8B030D-6E8A-4147-A177-3AD203B41FA5}">
                      <a16:colId xmlns:a16="http://schemas.microsoft.com/office/drawing/2014/main" val="1695011557"/>
                    </a:ext>
                  </a:extLst>
                </a:gridCol>
                <a:gridCol w="720090">
                  <a:extLst>
                    <a:ext uri="{9D8B030D-6E8A-4147-A177-3AD203B41FA5}">
                      <a16:colId xmlns:a16="http://schemas.microsoft.com/office/drawing/2014/main" val="3140763205"/>
                    </a:ext>
                  </a:extLst>
                </a:gridCol>
                <a:gridCol w="720090">
                  <a:extLst>
                    <a:ext uri="{9D8B030D-6E8A-4147-A177-3AD203B41FA5}">
                      <a16:colId xmlns:a16="http://schemas.microsoft.com/office/drawing/2014/main" val="4154764191"/>
                    </a:ext>
                  </a:extLst>
                </a:gridCol>
                <a:gridCol w="720090">
                  <a:extLst>
                    <a:ext uri="{9D8B030D-6E8A-4147-A177-3AD203B41FA5}">
                      <a16:colId xmlns:a16="http://schemas.microsoft.com/office/drawing/2014/main" val="3495731120"/>
                    </a:ext>
                  </a:extLst>
                </a:gridCol>
              </a:tblGrid>
              <a:tr h="0">
                <a:tc rowSpan="2">
                  <a:txBody>
                    <a:bodyPr/>
                    <a:lstStyle/>
                    <a:p>
                      <a:pPr marL="0" marR="0" algn="ctr" fontAlgn="base" hangingPunct="0">
                        <a:lnSpc>
                          <a:spcPct val="107000"/>
                        </a:lnSpc>
                        <a:spcBef>
                          <a:spcPts val="0"/>
                        </a:spcBef>
                        <a:spcAft>
                          <a:spcPts val="0"/>
                        </a:spcAft>
                      </a:pPr>
                      <a:r>
                        <a:rPr lang="en-GB" sz="1000">
                          <a:effectLst/>
                        </a:rPr>
                        <a:t>Victim cell SCS(KHz)</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algn="ctr" fontAlgn="base" hangingPunct="0">
                        <a:lnSpc>
                          <a:spcPct val="107000"/>
                        </a:lnSpc>
                        <a:spcBef>
                          <a:spcPts val="0"/>
                        </a:spcBef>
                        <a:spcAft>
                          <a:spcPts val="0"/>
                        </a:spcAft>
                      </a:pPr>
                      <a:r>
                        <a:rPr lang="en-GB" sz="1000">
                          <a:effectLst/>
                        </a:rPr>
                        <a:t>Aggressor Cell SCS (KHz)</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24222864"/>
                  </a:ext>
                </a:extLst>
              </a:tr>
              <a:tr h="0">
                <a:tc vMerge="1">
                  <a:txBody>
                    <a:bodyPr/>
                    <a:lstStyle/>
                    <a:p>
                      <a:endParaRPr lang="en-US"/>
                    </a:p>
                  </a:txBody>
                  <a:tcPr/>
                </a:tc>
                <a:tc>
                  <a:txBody>
                    <a:bodyPr/>
                    <a:lstStyle/>
                    <a:p>
                      <a:pPr marL="0" marR="0" algn="ctr" fontAlgn="base" hangingPunct="0">
                        <a:lnSpc>
                          <a:spcPct val="107000"/>
                        </a:lnSpc>
                        <a:spcBef>
                          <a:spcPts val="0"/>
                        </a:spcBef>
                        <a:spcAft>
                          <a:spcPts val="0"/>
                        </a:spcAft>
                      </a:pPr>
                      <a:r>
                        <a:rPr lang="en-GB" sz="1000">
                          <a:effectLst/>
                        </a:rPr>
                        <a:t>15</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30</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60</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120</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3779400"/>
                  </a:ext>
                </a:extLst>
              </a:tr>
              <a:tr h="0">
                <a:tc>
                  <a:txBody>
                    <a:bodyPr/>
                    <a:lstStyle/>
                    <a:p>
                      <a:pPr marL="0" marR="0" algn="ctr" fontAlgn="base" hangingPunct="0">
                        <a:lnSpc>
                          <a:spcPct val="107000"/>
                        </a:lnSpc>
                        <a:spcBef>
                          <a:spcPts val="0"/>
                        </a:spcBef>
                        <a:spcAft>
                          <a:spcPts val="0"/>
                        </a:spcAft>
                      </a:pPr>
                      <a:r>
                        <a:rPr lang="en-GB" sz="1000">
                          <a:effectLst/>
                        </a:rPr>
                        <a:t>15</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371294"/>
                  </a:ext>
                </a:extLst>
              </a:tr>
              <a:tr h="0">
                <a:tc>
                  <a:txBody>
                    <a:bodyPr/>
                    <a:lstStyle/>
                    <a:p>
                      <a:pPr marL="0" marR="0" algn="ctr" fontAlgn="base" hangingPunct="0">
                        <a:lnSpc>
                          <a:spcPct val="107000"/>
                        </a:lnSpc>
                        <a:spcBef>
                          <a:spcPts val="0"/>
                        </a:spcBef>
                        <a:spcAft>
                          <a:spcPts val="0"/>
                        </a:spcAft>
                      </a:pPr>
                      <a:r>
                        <a:rPr lang="en-GB" sz="1000">
                          <a:effectLst/>
                        </a:rPr>
                        <a:t>30</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7585491"/>
                  </a:ext>
                </a:extLst>
              </a:tr>
              <a:tr h="0">
                <a:tc>
                  <a:txBody>
                    <a:bodyPr/>
                    <a:lstStyle/>
                    <a:p>
                      <a:pPr marL="0" marR="0" algn="ctr" fontAlgn="base" hangingPunct="0">
                        <a:lnSpc>
                          <a:spcPct val="107000"/>
                        </a:lnSpc>
                        <a:spcBef>
                          <a:spcPts val="0"/>
                        </a:spcBef>
                        <a:spcAft>
                          <a:spcPts val="0"/>
                        </a:spcAft>
                      </a:pPr>
                      <a:r>
                        <a:rPr lang="en-GB" sz="1000">
                          <a:effectLst/>
                        </a:rPr>
                        <a:t>60</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3</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8661051"/>
                  </a:ext>
                </a:extLst>
              </a:tr>
              <a:tr h="0">
                <a:tc>
                  <a:txBody>
                    <a:bodyPr/>
                    <a:lstStyle/>
                    <a:p>
                      <a:pPr marL="0" marR="0" algn="ctr" fontAlgn="base" hangingPunct="0">
                        <a:lnSpc>
                          <a:spcPct val="107000"/>
                        </a:lnSpc>
                        <a:spcBef>
                          <a:spcPts val="0"/>
                        </a:spcBef>
                        <a:spcAft>
                          <a:spcPts val="0"/>
                        </a:spcAft>
                      </a:pPr>
                      <a:r>
                        <a:rPr lang="en-GB" sz="1000">
                          <a:effectLst/>
                        </a:rPr>
                        <a:t>120</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3</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3</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dirty="0">
                          <a:effectLst/>
                        </a:rPr>
                        <a:t>2</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5938125"/>
                  </a:ext>
                </a:extLst>
              </a:tr>
            </a:tbl>
          </a:graphicData>
        </a:graphic>
      </p:graphicFrame>
    </p:spTree>
    <p:extLst>
      <p:ext uri="{BB962C8B-B14F-4D97-AF65-F5344CB8AC3E}">
        <p14:creationId xmlns:p14="http://schemas.microsoft.com/office/powerpoint/2010/main" val="2842167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(5/5)</a:t>
            </a:r>
          </a:p>
        </p:txBody>
      </p:sp>
      <p:sp>
        <p:nvSpPr>
          <p:cNvPr id="3" name="内容占位符 2"/>
          <p:cNvSpPr>
            <a:spLocks noGrp="1"/>
          </p:cNvSpPr>
          <p:nvPr>
            <p:ph idx="1"/>
          </p:nvPr>
        </p:nvSpPr>
        <p:spPr>
          <a:xfrm>
            <a:off x="457200" y="699542"/>
            <a:ext cx="8229600" cy="4248472"/>
          </a:xfrm>
        </p:spPr>
        <p:txBody>
          <a:bodyPr>
            <a:noAutofit/>
          </a:bodyPr>
          <a:lstStyle/>
          <a:p>
            <a:r>
              <a:rPr lang="en-US" sz="1000" dirty="0"/>
              <a:t>(cont. from last slide) Issue 1-3-8: Interruption requirement proposals </a:t>
            </a:r>
          </a:p>
          <a:p>
            <a:pPr lvl="1"/>
            <a:r>
              <a:rPr lang="en-US" sz="1000" dirty="0">
                <a:latin typeface="+mj-lt"/>
                <a:ea typeface="+mj-ea"/>
                <a:cs typeface="+mj-cs"/>
              </a:rPr>
              <a:t>FFS:</a:t>
            </a:r>
          </a:p>
          <a:p>
            <a:pPr lvl="2"/>
            <a:r>
              <a:rPr lang="en-US" sz="1000" dirty="0">
                <a:latin typeface="+mj-lt"/>
                <a:ea typeface="+mj-ea"/>
                <a:cs typeface="+mj-cs"/>
              </a:rPr>
              <a:t>Option 4 (Intel): </a:t>
            </a:r>
          </a:p>
          <a:p>
            <a:pPr lvl="3"/>
            <a:r>
              <a:rPr lang="en-US" sz="1000" dirty="0">
                <a:latin typeface="+mj-lt"/>
                <a:ea typeface="+mj-ea"/>
                <a:cs typeface="+mj-cs"/>
              </a:rPr>
              <a:t>1 additional OFDM symbol shall be added to the impacted DL interruption. The interruption length is 2 symbols for SCS=15KHz/30KHz/60KHz case and 3 symbols for SCS=120KHz case.</a:t>
            </a:r>
          </a:p>
          <a:p>
            <a:pPr lvl="2"/>
            <a:r>
              <a:rPr lang="en-US" sz="1000" dirty="0">
                <a:latin typeface="+mj-lt"/>
                <a:ea typeface="+mj-ea"/>
                <a:cs typeface="+mj-cs"/>
              </a:rPr>
              <a:t>Option 5 (NEC): </a:t>
            </a:r>
          </a:p>
          <a:p>
            <a:pPr lvl="3"/>
            <a:r>
              <a:rPr lang="en-US" sz="1000" dirty="0">
                <a:latin typeface="+mj-lt"/>
                <a:ea typeface="+mj-ea"/>
                <a:cs typeface="+mj-cs"/>
              </a:rPr>
              <a:t>Interruption time for SRS antenna port switching when the SRS resource transmission in the SRS resource set is in same slot is (nrofSymbols+2+Y) OFDM symbols. Where </a:t>
            </a:r>
            <a:r>
              <a:rPr lang="en-US" sz="1000" dirty="0" err="1">
                <a:latin typeface="+mj-lt"/>
                <a:ea typeface="+mj-ea"/>
                <a:cs typeface="+mj-cs"/>
              </a:rPr>
              <a:t>nrofSymbols</a:t>
            </a:r>
            <a:r>
              <a:rPr lang="en-US" sz="1000" dirty="0">
                <a:latin typeface="+mj-lt"/>
                <a:ea typeface="+mj-ea"/>
                <a:cs typeface="+mj-cs"/>
              </a:rPr>
              <a:t> is the number of SRS symbols in the SRS transmission during SRS antenna switching and Y is the minimum guard period between two SRS resources of an SRS resource set for antenna switching.</a:t>
            </a:r>
          </a:p>
          <a:p>
            <a:pPr lvl="3"/>
            <a:r>
              <a:rPr lang="en-US" sz="1000" dirty="0">
                <a:latin typeface="+mj-lt"/>
                <a:ea typeface="+mj-ea"/>
                <a:cs typeface="+mj-cs"/>
              </a:rPr>
              <a:t>Interruption time due to SRS antenna port switching when the SRS resources in a resource set are not in same slot are (</a:t>
            </a:r>
            <a:r>
              <a:rPr lang="en-US" sz="1000" dirty="0" err="1">
                <a:latin typeface="+mj-lt"/>
                <a:ea typeface="+mj-ea"/>
                <a:cs typeface="+mj-cs"/>
              </a:rPr>
              <a:t>nrofSymbols</a:t>
            </a:r>
            <a:r>
              <a:rPr lang="en-US" sz="1000" dirty="0">
                <a:latin typeface="+mj-lt"/>
                <a:ea typeface="+mj-ea"/>
                <a:cs typeface="+mj-cs"/>
              </a:rPr>
              <a:t> +2) OFDM symbols. Where </a:t>
            </a:r>
            <a:r>
              <a:rPr lang="en-US" sz="1000" dirty="0" err="1">
                <a:latin typeface="+mj-lt"/>
                <a:ea typeface="+mj-ea"/>
                <a:cs typeface="+mj-cs"/>
              </a:rPr>
              <a:t>nrofSymbols</a:t>
            </a:r>
            <a:r>
              <a:rPr lang="en-US" sz="1000" dirty="0">
                <a:latin typeface="+mj-lt"/>
                <a:ea typeface="+mj-ea"/>
                <a:cs typeface="+mj-cs"/>
              </a:rPr>
              <a:t> is the number of SRS symbols in the SRS transmission during SRS antenna switching.</a:t>
            </a:r>
          </a:p>
          <a:p>
            <a:pPr lvl="2"/>
            <a:r>
              <a:rPr lang="en-US" sz="1000" dirty="0">
                <a:latin typeface="+mj-lt"/>
                <a:ea typeface="+mj-ea"/>
                <a:cs typeface="+mj-cs"/>
              </a:rPr>
              <a:t>Option 6 (Apple, Xiaomi, vivo, Intel, CATT, </a:t>
            </a:r>
            <a:r>
              <a:rPr lang="en-US" sz="1000" strike="sngStrike" dirty="0">
                <a:solidFill>
                  <a:schemeClr val="accent6">
                    <a:lumMod val="75000"/>
                  </a:schemeClr>
                </a:solidFill>
                <a:latin typeface="+mj-lt"/>
                <a:ea typeface="+mj-ea"/>
                <a:cs typeface="+mj-cs"/>
              </a:rPr>
              <a:t>QC</a:t>
            </a:r>
            <a:r>
              <a:rPr lang="en-US" sz="1000" dirty="0">
                <a:latin typeface="+mj-lt"/>
                <a:ea typeface="+mj-ea"/>
                <a:cs typeface="+mj-cs"/>
              </a:rPr>
              <a:t>, Ericsson, MTK, Nokia, LG): Need to wait for the conclusions from previous issues</a:t>
            </a:r>
          </a:p>
          <a:p>
            <a:pPr lvl="3"/>
            <a:endParaRPr lang="en-US" sz="1000" dirty="0">
              <a:latin typeface="+mj-lt"/>
              <a:ea typeface="+mj-ea"/>
              <a:cs typeface="+mj-cs"/>
            </a:endParaRPr>
          </a:p>
          <a:p>
            <a:pPr lvl="3"/>
            <a:endParaRPr lang="en-US" sz="600" dirty="0">
              <a:latin typeface="+mj-lt"/>
              <a:ea typeface="+mj-ea"/>
              <a:cs typeface="+mj-cs"/>
            </a:endParaRPr>
          </a:p>
          <a:p>
            <a:pPr marL="914400" lvl="2" indent="0">
              <a:buNone/>
            </a:pPr>
            <a:endParaRPr lang="en-US" sz="1050" dirty="0"/>
          </a:p>
        </p:txBody>
      </p:sp>
    </p:spTree>
    <p:extLst>
      <p:ext uri="{BB962C8B-B14F-4D97-AF65-F5344CB8AC3E}">
        <p14:creationId xmlns:p14="http://schemas.microsoft.com/office/powerpoint/2010/main" val="212012561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15129</TotalTime>
  <Words>2385</Words>
  <Application>Microsoft Macintosh PowerPoint</Application>
  <PresentationFormat>On-screen Show (16:9)</PresentationFormat>
  <Paragraphs>204</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主题</vt:lpstr>
      <vt:lpstr>WF on further RRM enhancement for NR and MR-DC - SRS antenna port switching </vt:lpstr>
      <vt:lpstr>Sub-topic 1-1: Scope of SRS antenna switching requirement (1/2)</vt:lpstr>
      <vt:lpstr>Sub-topic 1-1: Scope of SRS antenna switching requirement (2/2)</vt:lpstr>
      <vt:lpstr>Sub-topic 1-2: Interruption requirement applicability</vt:lpstr>
      <vt:lpstr>Sub-topic 1-3: Interruption requirement design (1/5)</vt:lpstr>
      <vt:lpstr>Sub-topic 1-3: Interruption requirement design (2/5)</vt:lpstr>
      <vt:lpstr>Sub-topic 1-3: Interruption requirement design (3/5)</vt:lpstr>
      <vt:lpstr>Sub-topic 1-3: Interruption requirement design (4/5)</vt:lpstr>
      <vt:lpstr>Sub-topic 1-3: Interruption requirement design (5/5)</vt:lpstr>
      <vt:lpstr>Sub-topic 1-4: LS to RAN1 for clarification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cmcc</dc:creator>
  <cp:lastModifiedBy>Jerry Cui</cp:lastModifiedBy>
  <cp:revision>268</cp:revision>
  <dcterms:created xsi:type="dcterms:W3CDTF">2019-10-08T01:43:15Z</dcterms:created>
  <dcterms:modified xsi:type="dcterms:W3CDTF">2021-02-01T19:17:03Z</dcterms:modified>
</cp:coreProperties>
</file>