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14"/>
  </p:notesMasterIdLst>
  <p:handoutMasterIdLst>
    <p:handoutMasterId r:id="rId15"/>
  </p:handoutMasterIdLst>
  <p:sldIdLst>
    <p:sldId id="290" r:id="rId2"/>
    <p:sldId id="351" r:id="rId3"/>
    <p:sldId id="333" r:id="rId4"/>
    <p:sldId id="353" r:id="rId5"/>
    <p:sldId id="360" r:id="rId6"/>
    <p:sldId id="361" r:id="rId7"/>
    <p:sldId id="362" r:id="rId8"/>
    <p:sldId id="354" r:id="rId9"/>
    <p:sldId id="356" r:id="rId10"/>
    <p:sldId id="358" r:id="rId11"/>
    <p:sldId id="355" r:id="rId12"/>
    <p:sldId id="357"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799" autoAdjust="0"/>
  </p:normalViewPr>
  <p:slideViewPr>
    <p:cSldViewPr>
      <p:cViewPr varScale="1">
        <p:scale>
          <a:sx n="114" d="100"/>
          <a:sy n="114" d="100"/>
        </p:scale>
        <p:origin x="1524" y="102"/>
      </p:cViewPr>
      <p:guideLst>
        <p:guide orient="horz" pos="213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2021/2/4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2021/2/4</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732B9B2E-3987-4FEE-81E0-C361E4B49EEC}" type="datetimeFigureOut">
              <a:rPr lang="zh-CN" altLang="en-US"/>
              <a:t>2021/2/4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30D6D3F-FF66-480D-A3BF-A8C6018B9A39}"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55E1D3F-F635-43B1-81C4-FEB8953885B7}" type="datetimeFigureOut">
              <a:rPr lang="zh-CN" altLang="en-US"/>
              <a:t>2021/2/4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2F20634-0294-4019-ADC2-4C61E3641544}"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0"/>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40"/>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1237AE4-1CA1-4BD6-A59C-267D2926DB8B}" type="datetimeFigureOut">
              <a:rPr lang="zh-CN" altLang="en-US"/>
              <a:t>2021/2/4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4AD5D381-9090-4739-BCF9-463136357550}"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E741B97-ED81-43E9-ACB5-5664A230F179}" type="datetimeFigureOut">
              <a:rPr lang="zh-CN" altLang="en-US"/>
              <a:t>2021/2/4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305634E1-2BBA-45E4-B419-BF61D4D9820A}"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2"/>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6CD62417-7233-43F4-BB20-4D0B60A088B7}" type="datetimeFigureOut">
              <a:rPr lang="zh-CN" altLang="en-US"/>
              <a:t>2021/2/4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98BC5DB-2B68-42A7-A2A0-BDE4FDFDDF1A}"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D3667BB0-58C9-40A8-B91F-2FCACC913A05}" type="datetimeFigureOut">
              <a:rPr lang="zh-CN" altLang="en-US"/>
              <a:t>2021/2/4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46642D0E-0329-4C61-AB61-9F7C652527EE}"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D778409C-FF29-436B-8BCE-F8235D04BFCA}" type="datetimeFigureOut">
              <a:rPr lang="zh-CN" altLang="en-US"/>
              <a:t>2021/2/4</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342552FB-1F24-42BB-8002-3231BD2C1798}"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0BD92976-D0FA-4980-B07A-53946168ACE7}" type="datetimeFigureOut">
              <a:rPr lang="zh-CN" altLang="en-US"/>
              <a:t>2021/2/4</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58CDE1D4-373C-4E03-857A-2F630CAF20E0}"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B44AFDE-743D-4267-9A24-51E5AD85971A}" type="datetimeFigureOut">
              <a:rPr lang="zh-CN" altLang="en-US"/>
              <a:t>2021/2/4</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363F9452-ED8B-4FBC-BE5D-AE6765361420}"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8DDFD58-08B9-4441-A6DC-9A63B079C63A}" type="datetimeFigureOut">
              <a:rPr lang="zh-CN" altLang="en-US"/>
              <a:t>2021/2/4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373DA415-34A7-4A7B-AB8C-A5631C745CD8}"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99108CB-7855-4E9D-9FB7-7D6EA3D916FF}" type="datetimeFigureOut">
              <a:rPr lang="zh-CN" altLang="en-US"/>
              <a:t>2021/2/4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82E71615-5787-4E5D-8E4C-FE9B7FE4222F}"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t>2021/2/4</a:t>
            </a:fld>
            <a:endParaRPr lang="zh-CN" altLang="en-US"/>
          </a:p>
        </p:txBody>
      </p:sp>
      <p:sp>
        <p:nvSpPr>
          <p:cNvPr id="5" name="页脚占位符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fld id="{017E9CD2-D266-496F-A23B-65DDCBC48B98}"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80340" y="2130425"/>
            <a:ext cx="8731250" cy="1470025"/>
          </a:xfrm>
        </p:spPr>
        <p:txBody>
          <a:bodyPr>
            <a:normAutofit/>
          </a:bodyPr>
          <a:lstStyle/>
          <a:p>
            <a:r>
              <a:rPr lang="en-US" altLang="ja-JP" sz="4000" dirty="0">
                <a:latin typeface="Arial" panose="020B0604020202020204" pitchFamily="34" charset="0"/>
                <a:ea typeface="Meiryo UI" panose="020B0604030504040204" pitchFamily="50" charset="-128"/>
                <a:cs typeface="Arial" panose="020B0604020202020204" pitchFamily="34" charset="0"/>
              </a:rPr>
              <a:t>WF on test cases for IAB-MTs</a:t>
            </a:r>
          </a:p>
        </p:txBody>
      </p:sp>
      <p:sp>
        <p:nvSpPr>
          <p:cNvPr id="4099" name="サブタイトル 2"/>
          <p:cNvSpPr>
            <a:spLocks noGrp="1"/>
          </p:cNvSpPr>
          <p:nvPr>
            <p:ph type="subTitle" idx="1"/>
          </p:nvPr>
        </p:nvSpPr>
        <p:spPr>
          <a:xfrm>
            <a:off x="1043608" y="3886200"/>
            <a:ext cx="7056784" cy="1752600"/>
          </a:xfrm>
        </p:spPr>
        <p:txBody>
          <a:bodyPr rtlCol="0">
            <a:normAutofit/>
          </a:bodyPr>
          <a:lstStyle/>
          <a:p>
            <a:pPr eaLnBrk="1" fontAlgn="auto" hangingPunct="1">
              <a:spcBef>
                <a:spcPct val="0"/>
              </a:spcBef>
              <a:spcAft>
                <a:spcPts val="0"/>
              </a:spcAft>
              <a:defRPr/>
            </a:pPr>
            <a:r>
              <a:rPr lang="en-US" altLang="ja-JP" dirty="0">
                <a:solidFill>
                  <a:schemeClr val="tx1"/>
                </a:solidFill>
                <a:latin typeface="Arial" panose="020B0604020202020204" pitchFamily="34" charset="0"/>
                <a:ea typeface="Meiryo UI" panose="020B0604030504040204" pitchFamily="50" charset="-128"/>
                <a:cs typeface="Arial" panose="020B0604020202020204" pitchFamily="34" charset="0"/>
              </a:rPr>
              <a:t>ZTE Corporation</a:t>
            </a:r>
          </a:p>
        </p:txBody>
      </p:sp>
      <p:sp>
        <p:nvSpPr>
          <p:cNvPr id="5124" name="テキスト ボックス 1"/>
          <p:cNvSpPr txBox="1">
            <a:spLocks noChangeArrowheads="1"/>
          </p:cNvSpPr>
          <p:nvPr/>
        </p:nvSpPr>
        <p:spPr bwMode="auto">
          <a:xfrm>
            <a:off x="179390" y="188915"/>
            <a:ext cx="8175625" cy="700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anose="020B0604030504040204" pitchFamily="50" charset="-128"/>
                <a:cs typeface="Arial" panose="020B0604020202020204" pitchFamily="34" charset="0"/>
              </a:rPr>
              <a:t>3GPP TSG-RAN WG4 #98-e				 </a:t>
            </a:r>
          </a:p>
          <a:p>
            <a:pPr>
              <a:buNone/>
            </a:pPr>
            <a:r>
              <a:rPr lang="en-US" sz="1800" dirty="0">
                <a:latin typeface="Arial" panose="020B0604020202020204" pitchFamily="34" charset="0"/>
                <a:ea typeface="Meiryo UI" panose="020B0604030504040204" pitchFamily="50" charset="-128"/>
                <a:cs typeface="Arial" panose="020B0604020202020204" pitchFamily="34" charset="0"/>
              </a:rPr>
              <a:t>Electronic Meeting, Jan. 25-Feb. 5, 2021</a:t>
            </a:r>
          </a:p>
        </p:txBody>
      </p:sp>
      <p:sp>
        <p:nvSpPr>
          <p:cNvPr id="5125" name="テキスト ボックス 4"/>
          <p:cNvSpPr txBox="1">
            <a:spLocks noChangeArrowheads="1"/>
          </p:cNvSpPr>
          <p:nvPr/>
        </p:nvSpPr>
        <p:spPr bwMode="auto">
          <a:xfrm>
            <a:off x="7112002" y="188913"/>
            <a:ext cx="1800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solidFill>
                  <a:schemeClr val="tx1"/>
                </a:solidFill>
                <a:latin typeface="Arial" panose="020B0604020202020204" pitchFamily="34" charset="0"/>
                <a:ea typeface="Meiryo UI" panose="020B0604030504040204" pitchFamily="50" charset="-128"/>
                <a:cs typeface="Arial" panose="020B0604020202020204" pitchFamily="34" charset="0"/>
              </a:rPr>
              <a:t>R4-2104069</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4128"/>
            <a:ext cx="8229600" cy="4497365"/>
          </a:xfrm>
        </p:spPr>
        <p:txBody>
          <a:bodyPr/>
          <a:lstStyle/>
          <a:p>
            <a:r>
              <a:rPr lang="en-US" altLang="ko-KR" sz="2800" dirty="0"/>
              <a:t>Following test cases are defined to verify RRC re-establishment requirements in clause 12.1.1.1, TS 38.174:</a:t>
            </a:r>
          </a:p>
          <a:p>
            <a:pPr lvl="1"/>
            <a:r>
              <a:rPr lang="en-US" altLang="ko-KR" sz="2450" dirty="0"/>
              <a:t>TC1: Inter-frequency RRC Re-establishment in FR1 for LA IAB-MT and IAB type 1-H</a:t>
            </a:r>
          </a:p>
          <a:p>
            <a:pPr lvl="1"/>
            <a:r>
              <a:rPr lang="en-US" altLang="ko-KR" sz="2450" dirty="0"/>
              <a:t>TC2: Intra-frequency RRC Re-establishment in FR1 without serving cell timing for LA IAB-MT and IAB type 1-H</a:t>
            </a:r>
          </a:p>
          <a:p>
            <a:pPr lvl="1"/>
            <a:r>
              <a:rPr lang="en-US" altLang="ko-KR" sz="2450" dirty="0"/>
              <a:t>TC3: Inter-frequency RRC Re-establishment in FR2 for LA IAB-MT and IAB type 1-O</a:t>
            </a:r>
          </a:p>
          <a:p>
            <a:pPr lvl="1"/>
            <a:r>
              <a:rPr lang="en-US" altLang="ko-KR" sz="2800" dirty="0"/>
              <a:t>TC4: Intra-frequency RRC Re-establishment in FR2 without serving cell timing for LA IAB-MT and IAB type 1-O </a:t>
            </a:r>
          </a:p>
        </p:txBody>
      </p:sp>
      <p:sp>
        <p:nvSpPr>
          <p:cNvPr id="4" name="标题 1"/>
          <p:cNvSpPr>
            <a:spLocks noGrp="1"/>
          </p:cNvSpPr>
          <p:nvPr>
            <p:ph type="title"/>
          </p:nvPr>
        </p:nvSpPr>
        <p:spPr>
          <a:xfrm>
            <a:off x="457200" y="131128"/>
            <a:ext cx="8229600" cy="1143000"/>
          </a:xfrm>
        </p:spPr>
        <p:txBody>
          <a:bodyPr/>
          <a:lstStyle/>
          <a:p>
            <a:pPr algn="l"/>
            <a:r>
              <a:rPr lang="en-US" dirty="0"/>
              <a:t>Way Forward - Test cases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497365"/>
          </a:xfrm>
        </p:spPr>
        <p:txBody>
          <a:bodyPr/>
          <a:lstStyle/>
          <a:p>
            <a:r>
              <a:rPr lang="en-US" altLang="ko-KR" sz="2800" dirty="0"/>
              <a:t>Need to define TA test cases for both LA IAB-MT and WA IAB-MT.</a:t>
            </a:r>
          </a:p>
        </p:txBody>
      </p:sp>
      <p:sp>
        <p:nvSpPr>
          <p:cNvPr id="4" name="标题 1"/>
          <p:cNvSpPr>
            <a:spLocks noGrp="1"/>
          </p:cNvSpPr>
          <p:nvPr>
            <p:ph type="title"/>
          </p:nvPr>
        </p:nvSpPr>
        <p:spPr>
          <a:xfrm>
            <a:off x="457200" y="274638"/>
            <a:ext cx="8229600" cy="1143000"/>
          </a:xfrm>
        </p:spPr>
        <p:txBody>
          <a:bodyPr/>
          <a:lstStyle/>
          <a:p>
            <a:pPr algn="l"/>
            <a:r>
              <a:rPr lang="en-US" dirty="0"/>
              <a:t>Way Forward - Test cases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12065"/>
            <a:ext cx="8229600" cy="736600"/>
          </a:xfrm>
        </p:spPr>
        <p:txBody>
          <a:bodyPr/>
          <a:lstStyle/>
          <a:p>
            <a:pPr algn="l"/>
            <a:r>
              <a:rPr lang="en-US" dirty="0"/>
              <a:t>Work split</a:t>
            </a:r>
          </a:p>
        </p:txBody>
      </p:sp>
      <p:graphicFrame>
        <p:nvGraphicFramePr>
          <p:cNvPr id="2" name="表格 1"/>
          <p:cNvGraphicFramePr/>
          <p:nvPr/>
        </p:nvGraphicFramePr>
        <p:xfrm>
          <a:off x="250190" y="616585"/>
          <a:ext cx="8708390" cy="7208520"/>
        </p:xfrm>
        <a:graphic>
          <a:graphicData uri="http://schemas.openxmlformats.org/drawingml/2006/table">
            <a:tbl>
              <a:tblPr firstRow="1" bandRow="1">
                <a:tableStyleId>{5940675A-B579-460E-94D1-54222C63F5DA}</a:tableStyleId>
              </a:tblPr>
              <a:tblGrid>
                <a:gridCol w="3740785">
                  <a:extLst>
                    <a:ext uri="{9D8B030D-6E8A-4147-A177-3AD203B41FA5}">
                      <a16:colId xmlns:a16="http://schemas.microsoft.com/office/drawing/2014/main" val="20000"/>
                    </a:ext>
                  </a:extLst>
                </a:gridCol>
                <a:gridCol w="287274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51865">
                  <a:extLst>
                    <a:ext uri="{9D8B030D-6E8A-4147-A177-3AD203B41FA5}">
                      <a16:colId xmlns:a16="http://schemas.microsoft.com/office/drawing/2014/main" val="20003"/>
                    </a:ext>
                  </a:extLst>
                </a:gridCol>
              </a:tblGrid>
              <a:tr h="288925">
                <a:tc>
                  <a:txBody>
                    <a:bodyPr/>
                    <a:lstStyle/>
                    <a:p>
                      <a:pPr indent="0">
                        <a:buNone/>
                      </a:pPr>
                      <a:r>
                        <a:rPr lang="en-US" sz="1400" b="1">
                          <a:latin typeface="Times New Roman" panose="02020603050405020304" charset="0"/>
                          <a:cs typeface="Times New Roman" panose="02020603050405020304" charset="0"/>
                        </a:rPr>
                        <a:t>RRM Test cases</a:t>
                      </a:r>
                      <a:endParaRPr lang="en-US" altLang="en-US" sz="1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400" b="1">
                          <a:latin typeface="Times New Roman" panose="02020603050405020304" charset="0"/>
                          <a:cs typeface="Times New Roman" panose="02020603050405020304" charset="0"/>
                        </a:rPr>
                        <a:t>Related RRM Requirements </a:t>
                      </a:r>
                      <a:endParaRPr lang="en-US" altLang="en-US" sz="1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400" b="1">
                          <a:latin typeface="Times New Roman" panose="02020603050405020304" charset="0"/>
                          <a:cs typeface="Times New Roman" panose="02020603050405020304" charset="0"/>
                        </a:rPr>
                        <a:t>Applicability</a:t>
                      </a:r>
                      <a:endParaRPr lang="en-US" altLang="en-US" sz="1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400" b="1">
                          <a:latin typeface="Times New Roman" panose="02020603050405020304" charset="0"/>
                          <a:cs typeface="Times New Roman" panose="02020603050405020304" charset="0"/>
                        </a:rPr>
                        <a:t>Company</a:t>
                      </a:r>
                      <a:endParaRPr lang="en-US" altLang="en-US" sz="1400" b="1">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6050">
                <a:tc>
                  <a:txBody>
                    <a:bodyPr/>
                    <a:lstStyle/>
                    <a:p>
                      <a:pPr indent="0">
                        <a:buNone/>
                      </a:pPr>
                      <a:r>
                        <a:rPr lang="en-US" sz="1400" b="0">
                          <a:latin typeface="Times New Roman" panose="02020603050405020304" charset="0"/>
                          <a:cs typeface="Times New Roman" panose="02020603050405020304" charset="0"/>
                        </a:rPr>
                        <a:t>RRC Re-establishment in FR1</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buNone/>
                      </a:pPr>
                      <a:r>
                        <a:rPr lang="en-US" sz="1400" b="0">
                          <a:latin typeface="Times New Roman" panose="02020603050405020304" charset="0"/>
                          <a:cs typeface="Times New Roman" panose="02020603050405020304" charset="0"/>
                        </a:rPr>
                        <a:t>12.1.1.1 SA: RRC Re-establishment </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1-H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buNone/>
                      </a:pPr>
                      <a:r>
                        <a:rPr lang="en-US" sz="1400" b="0">
                          <a:latin typeface="Times New Roman" panose="02020603050405020304" charset="0"/>
                          <a:cs typeface="Times New Roman" panose="02020603050405020304" charset="0"/>
                        </a:rPr>
                        <a:t>Ericsson</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6685">
                <a:tc>
                  <a:txBody>
                    <a:bodyPr/>
                    <a:lstStyle/>
                    <a:p>
                      <a:pPr indent="0">
                        <a:buNone/>
                      </a:pPr>
                      <a:r>
                        <a:rPr lang="en-US" sz="1400" b="0">
                          <a:latin typeface="Times New Roman" panose="02020603050405020304" charset="0"/>
                          <a:cs typeface="Times New Roman" panose="02020603050405020304" charset="0"/>
                        </a:rPr>
                        <a:t>RRC Re-establishment in FR2</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buNone/>
                      </a:pPr>
                      <a:r>
                        <a:rPr lang="en-US" sz="1400" b="0">
                          <a:latin typeface="Times New Roman" panose="02020603050405020304" charset="0"/>
                          <a:cs typeface="Times New Roman" panose="02020603050405020304" charset="0"/>
                        </a:rPr>
                        <a:t>2-O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extLst>
                  <a:ext uri="{0D108BD9-81ED-4DB2-BD59-A6C34878D82A}">
                    <a16:rowId xmlns:a16="http://schemas.microsoft.com/office/drawing/2014/main" val="10002"/>
                  </a:ext>
                </a:extLst>
              </a:tr>
              <a:tr h="291465">
                <a:tc>
                  <a:txBody>
                    <a:bodyPr/>
                    <a:lstStyle/>
                    <a:p>
                      <a:pPr indent="0">
                        <a:buNone/>
                      </a:pPr>
                      <a:r>
                        <a:rPr lang="en-US" sz="1400" b="0">
                          <a:latin typeface="Times New Roman" panose="02020603050405020304" charset="0"/>
                          <a:cs typeface="Times New Roman" panose="02020603050405020304" charset="0"/>
                        </a:rPr>
                        <a:t>RRC Connection Release with Redirection to NR in FR1</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buNone/>
                      </a:pPr>
                      <a:r>
                        <a:rPr lang="en-US" sz="1400" b="0">
                          <a:latin typeface="Times New Roman" panose="02020603050405020304" charset="0"/>
                          <a:cs typeface="Times New Roman" panose="02020603050405020304" charset="0"/>
                        </a:rPr>
                        <a:t>12.1.1.3 SA: RRC Connection Release with Redirection to NR</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1-H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buNone/>
                      </a:pPr>
                      <a:r>
                        <a:rPr lang="en-US" sz="1400" b="0">
                          <a:latin typeface="Times New Roman" panose="02020603050405020304" charset="0"/>
                          <a:cs typeface="Times New Roman" panose="02020603050405020304" charset="0"/>
                        </a:rPr>
                        <a:t>Huawei</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2100">
                <a:tc>
                  <a:txBody>
                    <a:bodyPr/>
                    <a:lstStyle/>
                    <a:p>
                      <a:pPr indent="0">
                        <a:buNone/>
                      </a:pPr>
                      <a:r>
                        <a:rPr lang="en-US" sz="1400" b="0">
                          <a:latin typeface="Times New Roman" panose="02020603050405020304" charset="0"/>
                          <a:cs typeface="Times New Roman" panose="02020603050405020304" charset="0"/>
                        </a:rPr>
                        <a:t>RRC Connection Release with Redirection to NR in FR2</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buNone/>
                      </a:pPr>
                      <a:r>
                        <a:rPr lang="en-US" sz="1400" b="0">
                          <a:latin typeface="Times New Roman" panose="02020603050405020304" charset="0"/>
                          <a:cs typeface="Times New Roman" panose="02020603050405020304" charset="0"/>
                        </a:rPr>
                        <a:t>2-O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extLst>
                  <a:ext uri="{0D108BD9-81ED-4DB2-BD59-A6C34878D82A}">
                    <a16:rowId xmlns:a16="http://schemas.microsoft.com/office/drawing/2014/main" val="10004"/>
                  </a:ext>
                </a:extLst>
              </a:tr>
              <a:tr h="146050">
                <a:tc>
                  <a:txBody>
                    <a:bodyPr/>
                    <a:lstStyle/>
                    <a:p>
                      <a:pPr indent="0">
                        <a:buNone/>
                      </a:pPr>
                      <a:r>
                        <a:rPr lang="en-US" sz="1400" b="0" dirty="0">
                          <a:latin typeface="Times New Roman" panose="02020603050405020304" charset="0"/>
                          <a:cs typeface="Times New Roman" panose="02020603050405020304" charset="0"/>
                        </a:rPr>
                        <a:t>IAB-MT transmit timing in FR1</a:t>
                      </a:r>
                      <a:endParaRPr lang="en-US" altLang="en-US" sz="1400" b="0" dirty="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buNone/>
                      </a:pPr>
                      <a:r>
                        <a:rPr lang="en-US" sz="1400" b="0">
                          <a:latin typeface="Times New Roman" panose="02020603050405020304" charset="0"/>
                          <a:cs typeface="Times New Roman" panose="02020603050405020304" charset="0"/>
                        </a:rPr>
                        <a:t>12.2.1 IAB-MT transmit timing</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1-H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buNone/>
                      </a:pPr>
                      <a:r>
                        <a:rPr lang="en-US" sz="1400" b="0">
                          <a:latin typeface="Times New Roman" panose="02020603050405020304" charset="0"/>
                          <a:cs typeface="Times New Roman" panose="02020603050405020304" charset="0"/>
                        </a:rPr>
                        <a:t> ZTE</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6050">
                <a:tc>
                  <a:txBody>
                    <a:bodyPr/>
                    <a:lstStyle/>
                    <a:p>
                      <a:pPr indent="0">
                        <a:buNone/>
                      </a:pPr>
                      <a:r>
                        <a:rPr lang="en-US" sz="1400" b="0" dirty="0">
                          <a:latin typeface="Times New Roman" panose="02020603050405020304" charset="0"/>
                          <a:cs typeface="Times New Roman" panose="02020603050405020304" charset="0"/>
                        </a:rPr>
                        <a:t>IAB-MT transmit timing in FR2</a:t>
                      </a:r>
                      <a:endParaRPr lang="en-US" altLang="en-US" sz="1400" b="0" dirty="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buNone/>
                      </a:pPr>
                      <a:r>
                        <a:rPr lang="en-US" sz="1400" b="0">
                          <a:latin typeface="Times New Roman" panose="02020603050405020304" charset="0"/>
                          <a:cs typeface="Times New Roman" panose="02020603050405020304" charset="0"/>
                        </a:rPr>
                        <a:t>2-O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extLst>
                  <a:ext uri="{0D108BD9-81ED-4DB2-BD59-A6C34878D82A}">
                    <a16:rowId xmlns:a16="http://schemas.microsoft.com/office/drawing/2014/main" val="10006"/>
                  </a:ext>
                </a:extLst>
              </a:tr>
              <a:tr h="147320">
                <a:tc>
                  <a:txBody>
                    <a:bodyPr/>
                    <a:lstStyle/>
                    <a:p>
                      <a:pPr indent="0">
                        <a:buNone/>
                      </a:pPr>
                      <a:r>
                        <a:rPr lang="en-US" sz="1400" b="0">
                          <a:latin typeface="Times New Roman" panose="02020603050405020304" charset="0"/>
                          <a:cs typeface="Times New Roman" panose="02020603050405020304" charset="0"/>
                        </a:rPr>
                        <a:t>RLM OOS with SSB in FR1</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4">
                  <a:txBody>
                    <a:bodyPr/>
                    <a:lstStyle/>
                    <a:p>
                      <a:pPr indent="0">
                        <a:buNone/>
                      </a:pPr>
                      <a:r>
                        <a:rPr lang="en-US" sz="1400" b="0">
                          <a:latin typeface="Times New Roman" panose="02020603050405020304" charset="0"/>
                          <a:cs typeface="Times New Roman" panose="02020603050405020304" charset="0"/>
                        </a:rPr>
                        <a:t>12.3.1.2 Requirements for SSB based radio link monitoring</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1-H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4">
                  <a:txBody>
                    <a:bodyPr/>
                    <a:lstStyle/>
                    <a:p>
                      <a:pPr indent="0">
                        <a:buNone/>
                      </a:pPr>
                      <a:r>
                        <a:rPr lang="en-US" sz="1400" b="0">
                          <a:latin typeface="Times New Roman" panose="02020603050405020304" charset="0"/>
                          <a:cs typeface="Times New Roman" panose="02020603050405020304" charset="0"/>
                        </a:rPr>
                        <a:t> Nokia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46050">
                <a:tc>
                  <a:txBody>
                    <a:bodyPr/>
                    <a:lstStyle/>
                    <a:p>
                      <a:pPr indent="0">
                        <a:buNone/>
                      </a:pPr>
                      <a:r>
                        <a:rPr lang="en-US" sz="1400" b="0">
                          <a:latin typeface="Times New Roman" panose="02020603050405020304" charset="0"/>
                          <a:cs typeface="Times New Roman" panose="02020603050405020304" charset="0"/>
                        </a:rPr>
                        <a:t>RLM OOS with SSB in FR2</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buNone/>
                      </a:pPr>
                      <a:r>
                        <a:rPr lang="en-US" sz="1400" b="0">
                          <a:latin typeface="Times New Roman" panose="02020603050405020304" charset="0"/>
                          <a:cs typeface="Times New Roman" panose="02020603050405020304" charset="0"/>
                        </a:rPr>
                        <a:t>2-O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extLst>
                  <a:ext uri="{0D108BD9-81ED-4DB2-BD59-A6C34878D82A}">
                    <a16:rowId xmlns:a16="http://schemas.microsoft.com/office/drawing/2014/main" val="10008"/>
                  </a:ext>
                </a:extLst>
              </a:tr>
              <a:tr h="144780">
                <a:tc>
                  <a:txBody>
                    <a:bodyPr/>
                    <a:lstStyle/>
                    <a:p>
                      <a:pPr indent="0">
                        <a:buNone/>
                      </a:pPr>
                      <a:r>
                        <a:rPr lang="en-US" sz="1400" b="0" dirty="0">
                          <a:latin typeface="Times New Roman" panose="02020603050405020304" charset="0"/>
                          <a:cs typeface="Times New Roman" panose="02020603050405020304" charset="0"/>
                        </a:rPr>
                        <a:t>RLM IS with SSB in FR1</a:t>
                      </a:r>
                      <a:endParaRPr lang="en-US" altLang="en-US" sz="1400" b="0" dirty="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buNone/>
                      </a:pPr>
                      <a:r>
                        <a:rPr lang="en-US" sz="1400" b="0">
                          <a:latin typeface="Times New Roman" panose="02020603050405020304" charset="0"/>
                          <a:cs typeface="Times New Roman" panose="02020603050405020304" charset="0"/>
                        </a:rPr>
                        <a:t>1-H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extLst>
                  <a:ext uri="{0D108BD9-81ED-4DB2-BD59-A6C34878D82A}">
                    <a16:rowId xmlns:a16="http://schemas.microsoft.com/office/drawing/2014/main" val="10009"/>
                  </a:ext>
                </a:extLst>
              </a:tr>
              <a:tr h="146685">
                <a:tc>
                  <a:txBody>
                    <a:bodyPr/>
                    <a:lstStyle/>
                    <a:p>
                      <a:pPr indent="0">
                        <a:buNone/>
                      </a:pPr>
                      <a:r>
                        <a:rPr lang="en-US" sz="1400" b="0">
                          <a:latin typeface="Times New Roman" panose="02020603050405020304" charset="0"/>
                          <a:cs typeface="Times New Roman" panose="02020603050405020304" charset="0"/>
                        </a:rPr>
                        <a:t>RLM IS with SSB in FR2</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buNone/>
                      </a:pPr>
                      <a:r>
                        <a:rPr lang="en-US" sz="1400" b="0">
                          <a:latin typeface="Times New Roman" panose="02020603050405020304" charset="0"/>
                          <a:cs typeface="Times New Roman" panose="02020603050405020304" charset="0"/>
                        </a:rPr>
                        <a:t>2-O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extLst>
                  <a:ext uri="{0D108BD9-81ED-4DB2-BD59-A6C34878D82A}">
                    <a16:rowId xmlns:a16="http://schemas.microsoft.com/office/drawing/2014/main" val="10010"/>
                  </a:ext>
                </a:extLst>
              </a:tr>
              <a:tr h="146050">
                <a:tc>
                  <a:txBody>
                    <a:bodyPr/>
                    <a:lstStyle/>
                    <a:p>
                      <a:pPr indent="0">
                        <a:buNone/>
                      </a:pPr>
                      <a:r>
                        <a:rPr lang="en-US" sz="1400" b="0">
                          <a:latin typeface="Times New Roman" panose="02020603050405020304" charset="0"/>
                          <a:cs typeface="Times New Roman" panose="02020603050405020304" charset="0"/>
                        </a:rPr>
                        <a:t>RLM OOS with CSI-RS in FR1</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4">
                  <a:txBody>
                    <a:bodyPr/>
                    <a:lstStyle/>
                    <a:p>
                      <a:pPr indent="0">
                        <a:buNone/>
                      </a:pPr>
                      <a:r>
                        <a:rPr lang="en-US" sz="1400" b="0">
                          <a:latin typeface="Times New Roman" panose="02020603050405020304" charset="0"/>
                          <a:cs typeface="Times New Roman" panose="02020603050405020304" charset="0"/>
                        </a:rPr>
                        <a:t>12.3.1.3 Requirements for CSI-RS based radio link monitoring</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1-H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4">
                  <a:txBody>
                    <a:bodyPr/>
                    <a:lstStyle/>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46050">
                <a:tc>
                  <a:txBody>
                    <a:bodyPr/>
                    <a:lstStyle/>
                    <a:p>
                      <a:pPr indent="0">
                        <a:buNone/>
                      </a:pPr>
                      <a:r>
                        <a:rPr lang="en-US" sz="1400" b="0">
                          <a:latin typeface="Times New Roman" panose="02020603050405020304" charset="0"/>
                          <a:cs typeface="Times New Roman" panose="02020603050405020304" charset="0"/>
                        </a:rPr>
                        <a:t>RLM OOS with CSI-RS in FR2</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buNone/>
                      </a:pPr>
                      <a:r>
                        <a:rPr lang="en-US" sz="1400" b="0">
                          <a:latin typeface="Times New Roman" panose="02020603050405020304" charset="0"/>
                          <a:cs typeface="Times New Roman" panose="02020603050405020304" charset="0"/>
                        </a:rPr>
                        <a:t>2-O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extLst>
                  <a:ext uri="{0D108BD9-81ED-4DB2-BD59-A6C34878D82A}">
                    <a16:rowId xmlns:a16="http://schemas.microsoft.com/office/drawing/2014/main" val="10012"/>
                  </a:ext>
                </a:extLst>
              </a:tr>
              <a:tr h="146050">
                <a:tc>
                  <a:txBody>
                    <a:bodyPr/>
                    <a:lstStyle/>
                    <a:p>
                      <a:pPr indent="0">
                        <a:buNone/>
                      </a:pPr>
                      <a:r>
                        <a:rPr lang="en-US" sz="1400" b="0">
                          <a:latin typeface="Times New Roman" panose="02020603050405020304" charset="0"/>
                          <a:cs typeface="Times New Roman" panose="02020603050405020304" charset="0"/>
                        </a:rPr>
                        <a:t>RLM IS with CSI-RS in FR1</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buNone/>
                      </a:pPr>
                      <a:r>
                        <a:rPr lang="en-US" sz="1400" b="0">
                          <a:latin typeface="Times New Roman" panose="02020603050405020304" charset="0"/>
                          <a:cs typeface="Times New Roman" panose="02020603050405020304" charset="0"/>
                        </a:rPr>
                        <a:t>1-H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extLst>
                  <a:ext uri="{0D108BD9-81ED-4DB2-BD59-A6C34878D82A}">
                    <a16:rowId xmlns:a16="http://schemas.microsoft.com/office/drawing/2014/main" val="10013"/>
                  </a:ext>
                </a:extLst>
              </a:tr>
              <a:tr h="146685">
                <a:tc>
                  <a:txBody>
                    <a:bodyPr/>
                    <a:lstStyle/>
                    <a:p>
                      <a:pPr indent="0">
                        <a:buNone/>
                      </a:pPr>
                      <a:r>
                        <a:rPr lang="en-US" sz="1400" b="0">
                          <a:latin typeface="Times New Roman" panose="02020603050405020304" charset="0"/>
                          <a:cs typeface="Times New Roman" panose="02020603050405020304" charset="0"/>
                        </a:rPr>
                        <a:t>RLM IS with CSI-RS in FR2</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buNone/>
                      </a:pPr>
                      <a:r>
                        <a:rPr lang="en-US" sz="1400" b="0">
                          <a:latin typeface="Times New Roman" panose="02020603050405020304" charset="0"/>
                          <a:cs typeface="Times New Roman" panose="02020603050405020304" charset="0"/>
                        </a:rPr>
                        <a:t>2-O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extLst>
                  <a:ext uri="{0D108BD9-81ED-4DB2-BD59-A6C34878D82A}">
                    <a16:rowId xmlns:a16="http://schemas.microsoft.com/office/drawing/2014/main" val="10014"/>
                  </a:ext>
                </a:extLst>
              </a:tr>
              <a:tr h="875665">
                <a:tc>
                  <a:txBody>
                    <a:bodyPr/>
                    <a:lstStyle/>
                    <a:p>
                      <a:pPr indent="0">
                        <a:buNone/>
                      </a:pPr>
                      <a:r>
                        <a:rPr lang="en-US" sz="1400" b="0">
                          <a:latin typeface="Times New Roman" panose="02020603050405020304" charset="0"/>
                          <a:cs typeface="Times New Roman" panose="02020603050405020304" charset="0"/>
                        </a:rPr>
                        <a:t>Beam Failure Detection and Link Recovery with SSB in FR1</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12.3.2.2 Requirements for SSB based beam failure detection12.3.2.5 Requirements for SSB based candidate beam detection</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1-H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876300">
                <a:tc>
                  <a:txBody>
                    <a:bodyPr/>
                    <a:lstStyle/>
                    <a:p>
                      <a:pPr indent="0">
                        <a:buNone/>
                      </a:pPr>
                      <a:r>
                        <a:rPr lang="en-US" sz="1400" b="0">
                          <a:latin typeface="Times New Roman" panose="02020603050405020304" charset="0"/>
                          <a:cs typeface="Times New Roman" panose="02020603050405020304" charset="0"/>
                        </a:rPr>
                        <a:t>Beam Failure Detection and Link Recovery with CSI-RS in FR1</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12.3.2.3 Requirements for CSI-RS based beam failure detection12.3.2.6 Requirements for CSI-RS based candidate beam detection</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1-H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877570">
                <a:tc>
                  <a:txBody>
                    <a:bodyPr/>
                    <a:lstStyle/>
                    <a:p>
                      <a:pPr indent="0">
                        <a:buNone/>
                      </a:pPr>
                      <a:r>
                        <a:rPr lang="en-US" sz="1400" b="0">
                          <a:latin typeface="Times New Roman" panose="02020603050405020304" charset="0"/>
                          <a:cs typeface="Times New Roman" panose="02020603050405020304" charset="0"/>
                        </a:rPr>
                        <a:t>Beam Failure Detection and Link Recovery with SSB in FR2</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12.3.2.2 Requirements for SSB based beam failure detection12.3.2.5 Requirements for SSB based candidate beam detection</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2-O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876300">
                <a:tc>
                  <a:txBody>
                    <a:bodyPr/>
                    <a:lstStyle/>
                    <a:p>
                      <a:pPr indent="0">
                        <a:buNone/>
                      </a:pPr>
                      <a:r>
                        <a:rPr lang="en-US" sz="1400" b="0">
                          <a:latin typeface="Times New Roman" panose="02020603050405020304" charset="0"/>
                          <a:cs typeface="Times New Roman" panose="02020603050405020304" charset="0"/>
                        </a:rPr>
                        <a:t>Beam Failure Detection and Link Recovery with CSI-RS in FR2</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12.3.2.3 Requirements for CSI-RS based beam failure detection12.3.2.6 Requirements for CSI-RS based candidate beam detection</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0">
                          <a:latin typeface="Times New Roman" panose="02020603050405020304" charset="0"/>
                          <a:cs typeface="Times New Roman" panose="02020603050405020304" charset="0"/>
                        </a:rPr>
                        <a:t>2-O LA</a:t>
                      </a:r>
                      <a:endParaRPr lang="en-US" altLang="en-US" sz="1400" b="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altLang="en-US" sz="1400" b="0" dirty="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497365"/>
          </a:xfrm>
        </p:spPr>
        <p:txBody>
          <a:bodyPr/>
          <a:lstStyle/>
          <a:p>
            <a:r>
              <a:rPr lang="en-US" altLang="ko-KR" sz="2450" dirty="0"/>
              <a:t>Remove gap patterns for IAB-MTs completely from TS 38.174 RRM requirements.</a:t>
            </a:r>
          </a:p>
        </p:txBody>
      </p:sp>
      <p:sp>
        <p:nvSpPr>
          <p:cNvPr id="4" name="标题 1"/>
          <p:cNvSpPr>
            <a:spLocks noGrp="1"/>
          </p:cNvSpPr>
          <p:nvPr>
            <p:ph type="title"/>
          </p:nvPr>
        </p:nvSpPr>
        <p:spPr>
          <a:xfrm>
            <a:off x="457200" y="274638"/>
            <a:ext cx="8229600" cy="1143000"/>
          </a:xfrm>
        </p:spPr>
        <p:txBody>
          <a:bodyPr/>
          <a:lstStyle/>
          <a:p>
            <a:pPr algn="l"/>
            <a:r>
              <a:rPr lang="en-US" dirty="0"/>
              <a:t>Way Forward - </a:t>
            </a:r>
            <a:r>
              <a:rPr lang="en-US" dirty="0">
                <a:sym typeface="+mn-ea"/>
              </a:rPr>
              <a:t>Core Maintenance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497365"/>
          </a:xfrm>
        </p:spPr>
        <p:txBody>
          <a:bodyPr/>
          <a:lstStyle/>
          <a:p>
            <a:r>
              <a:rPr lang="en-US" altLang="ko-KR" sz="2800" dirty="0"/>
              <a:t>Test configurations for IAB-MTs shall take TS 38.133 Annex as baseline. IAB-MTs are to be tested under specific and simplified test configurations which are specified in TS 38.133 Annex.</a:t>
            </a:r>
          </a:p>
        </p:txBody>
      </p:sp>
      <p:sp>
        <p:nvSpPr>
          <p:cNvPr id="4" name="标题 1"/>
          <p:cNvSpPr>
            <a:spLocks noGrp="1"/>
          </p:cNvSpPr>
          <p:nvPr>
            <p:ph type="title"/>
          </p:nvPr>
        </p:nvSpPr>
        <p:spPr>
          <a:xfrm>
            <a:off x="457200" y="274638"/>
            <a:ext cx="8229600" cy="1143000"/>
          </a:xfrm>
        </p:spPr>
        <p:txBody>
          <a:bodyPr/>
          <a:lstStyle/>
          <a:p>
            <a:pPr algn="l"/>
            <a:r>
              <a:rPr lang="en-US" dirty="0"/>
              <a:t>Way Forward - Test configurations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497365"/>
          </a:xfrm>
        </p:spPr>
        <p:txBody>
          <a:bodyPr/>
          <a:lstStyle/>
          <a:p>
            <a:r>
              <a:rPr lang="en-US" altLang="ko-KR" sz="2800" dirty="0"/>
              <a:t>Tests shall be conducted with the TDD patterns to be defined. Two TDD patterns, one for FR1 and one for FR2 respectively, and related configurations shall be defined in the spec including</a:t>
            </a:r>
          </a:p>
          <a:p>
            <a:pPr lvl="1"/>
            <a:r>
              <a:rPr lang="en-US" altLang="ko-KR" sz="2450" dirty="0"/>
              <a:t>DL/UL scheduling related configuration</a:t>
            </a:r>
          </a:p>
          <a:p>
            <a:pPr lvl="1"/>
            <a:r>
              <a:rPr lang="en-US" altLang="ko-KR" sz="2450" dirty="0"/>
              <a:t>PRACH and SRS configuration</a:t>
            </a:r>
          </a:p>
          <a:p>
            <a:pPr lvl="1"/>
            <a:r>
              <a:rPr lang="en-US" altLang="ko-KR" sz="2450" dirty="0"/>
              <a:t>SSB/CSI-RS configuration</a:t>
            </a:r>
          </a:p>
        </p:txBody>
      </p:sp>
      <p:sp>
        <p:nvSpPr>
          <p:cNvPr id="4" name="标题 1"/>
          <p:cNvSpPr>
            <a:spLocks noGrp="1"/>
          </p:cNvSpPr>
          <p:nvPr>
            <p:ph type="title"/>
          </p:nvPr>
        </p:nvSpPr>
        <p:spPr>
          <a:xfrm>
            <a:off x="457200" y="274638"/>
            <a:ext cx="8229600" cy="1143000"/>
          </a:xfrm>
        </p:spPr>
        <p:txBody>
          <a:bodyPr/>
          <a:lstStyle/>
          <a:p>
            <a:pPr algn="l"/>
            <a:r>
              <a:rPr lang="en-US" dirty="0">
                <a:sym typeface="+mn-ea"/>
              </a:rPr>
              <a:t>Way Forward - Test configurations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497365"/>
          </a:xfrm>
        </p:spPr>
        <p:txBody>
          <a:bodyPr/>
          <a:lstStyle/>
          <a:p>
            <a:r>
              <a:rPr lang="en-US" altLang="ko-KR" sz="2800" dirty="0"/>
              <a:t>In IAB-MT RRM tests only one serving cell shall be considered. However, there can be more than one cell in some tests to account for a target cell e.g. RRC re-establishment and RRC release with redirection.</a:t>
            </a:r>
          </a:p>
        </p:txBody>
      </p:sp>
      <p:sp>
        <p:nvSpPr>
          <p:cNvPr id="4" name="标题 1"/>
          <p:cNvSpPr>
            <a:spLocks noGrp="1"/>
          </p:cNvSpPr>
          <p:nvPr>
            <p:ph type="title"/>
          </p:nvPr>
        </p:nvSpPr>
        <p:spPr>
          <a:xfrm>
            <a:off x="457200" y="274638"/>
            <a:ext cx="8229600" cy="1143000"/>
          </a:xfrm>
        </p:spPr>
        <p:txBody>
          <a:bodyPr/>
          <a:lstStyle/>
          <a:p>
            <a:pPr algn="l"/>
            <a:r>
              <a:rPr lang="en-US" dirty="0">
                <a:sym typeface="+mn-ea"/>
              </a:rPr>
              <a:t>Way Forward - Test configurations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497365"/>
          </a:xfrm>
        </p:spPr>
        <p:txBody>
          <a:bodyPr/>
          <a:lstStyle/>
          <a:p>
            <a:r>
              <a:rPr lang="en-US" altLang="ko-KR" sz="2800" dirty="0"/>
              <a:t>Besides configurations defined in the specified test cases, performance requirements apply to other configurations a manufacturer choose to declare and implement.</a:t>
            </a:r>
          </a:p>
        </p:txBody>
      </p:sp>
      <p:sp>
        <p:nvSpPr>
          <p:cNvPr id="4" name="标题 1"/>
          <p:cNvSpPr>
            <a:spLocks noGrp="1"/>
          </p:cNvSpPr>
          <p:nvPr>
            <p:ph type="title"/>
          </p:nvPr>
        </p:nvSpPr>
        <p:spPr>
          <a:xfrm>
            <a:off x="457200" y="274638"/>
            <a:ext cx="8229600" cy="1143000"/>
          </a:xfrm>
        </p:spPr>
        <p:txBody>
          <a:bodyPr/>
          <a:lstStyle/>
          <a:p>
            <a:pPr algn="l"/>
            <a:r>
              <a:rPr lang="en-US" dirty="0">
                <a:sym typeface="+mn-ea"/>
              </a:rPr>
              <a:t>Way Forward - Test configurations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497365"/>
          </a:xfrm>
        </p:spPr>
        <p:txBody>
          <a:bodyPr/>
          <a:lstStyle/>
          <a:p>
            <a:r>
              <a:rPr lang="en-US" altLang="ko-KR" sz="2800" dirty="0"/>
              <a:t>AoA related configurations are based on declaration. Only indicate the number of AoAs in the test cases.</a:t>
            </a:r>
          </a:p>
          <a:p>
            <a:endParaRPr lang="en-US" altLang="ko-KR" sz="2800" dirty="0"/>
          </a:p>
          <a:p>
            <a:endParaRPr lang="en-US" altLang="ko-KR" sz="2800" dirty="0"/>
          </a:p>
          <a:p>
            <a:endParaRPr lang="en-US" altLang="ko-KR" sz="2800" dirty="0"/>
          </a:p>
          <a:p>
            <a:r>
              <a:rPr lang="en-US" altLang="ko-KR" sz="2800" dirty="0"/>
              <a:t>No test cases and configurations are defined with DRX, CA or DC.</a:t>
            </a:r>
          </a:p>
        </p:txBody>
      </p:sp>
      <p:sp>
        <p:nvSpPr>
          <p:cNvPr id="4" name="标题 1"/>
          <p:cNvSpPr>
            <a:spLocks noGrp="1"/>
          </p:cNvSpPr>
          <p:nvPr>
            <p:ph type="title"/>
          </p:nvPr>
        </p:nvSpPr>
        <p:spPr>
          <a:xfrm>
            <a:off x="457200" y="274638"/>
            <a:ext cx="8229600" cy="1143000"/>
          </a:xfrm>
        </p:spPr>
        <p:txBody>
          <a:bodyPr/>
          <a:lstStyle/>
          <a:p>
            <a:pPr algn="l"/>
            <a:r>
              <a:rPr lang="en-US" dirty="0">
                <a:sym typeface="+mn-ea"/>
              </a:rPr>
              <a:t>Way Forward - Test configurations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497365"/>
          </a:xfrm>
        </p:spPr>
        <p:txBody>
          <a:bodyPr/>
          <a:lstStyle/>
          <a:p>
            <a:r>
              <a:rPr lang="en-US" altLang="ko-KR" sz="2800" dirty="0"/>
              <a:t>As agreed in previous meeting that no conformance testing will be defined for IAB-MT, the corresponding reference to conformance tests shall be removed to avoid ambiguities when specifying requirements and test cases in TS 38.174.</a:t>
            </a:r>
          </a:p>
        </p:txBody>
      </p:sp>
      <p:sp>
        <p:nvSpPr>
          <p:cNvPr id="4" name="标题 1"/>
          <p:cNvSpPr>
            <a:spLocks noGrp="1"/>
          </p:cNvSpPr>
          <p:nvPr>
            <p:ph type="title"/>
          </p:nvPr>
        </p:nvSpPr>
        <p:spPr>
          <a:xfrm>
            <a:off x="457200" y="274638"/>
            <a:ext cx="8229600" cy="1143000"/>
          </a:xfrm>
        </p:spPr>
        <p:txBody>
          <a:bodyPr/>
          <a:lstStyle/>
          <a:p>
            <a:pPr algn="l"/>
            <a:r>
              <a:rPr lang="en-US" dirty="0"/>
              <a:t>Way Forward - Test cases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497365"/>
          </a:xfrm>
        </p:spPr>
        <p:txBody>
          <a:bodyPr/>
          <a:lstStyle/>
          <a:p>
            <a:r>
              <a:rPr lang="en-US" altLang="ko-KR" sz="2800" dirty="0"/>
              <a:t>Define performance test cases for both LA IAB-MTs and WA IAB-MTs.</a:t>
            </a:r>
          </a:p>
        </p:txBody>
      </p:sp>
      <p:sp>
        <p:nvSpPr>
          <p:cNvPr id="4" name="标题 1"/>
          <p:cNvSpPr>
            <a:spLocks noGrp="1"/>
          </p:cNvSpPr>
          <p:nvPr>
            <p:ph type="title"/>
          </p:nvPr>
        </p:nvSpPr>
        <p:spPr>
          <a:xfrm>
            <a:off x="457200" y="274638"/>
            <a:ext cx="8229600" cy="1143000"/>
          </a:xfrm>
        </p:spPr>
        <p:txBody>
          <a:bodyPr/>
          <a:lstStyle/>
          <a:p>
            <a:pPr algn="l"/>
            <a:r>
              <a:rPr lang="en-US" dirty="0"/>
              <a:t>Way Forward - Test cases</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688</Words>
  <Application>Microsoft Office PowerPoint</Application>
  <PresentationFormat>On-screen Show (4:3)</PresentationFormat>
  <Paragraphs>94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主题</vt:lpstr>
      <vt:lpstr>WF on test cases for IAB-MTs</vt:lpstr>
      <vt:lpstr>Way Forward - Core Maintenance</vt:lpstr>
      <vt:lpstr>Way Forward - Test configurations</vt:lpstr>
      <vt:lpstr>Way Forward - Test configurations</vt:lpstr>
      <vt:lpstr>Way Forward - Test configurations</vt:lpstr>
      <vt:lpstr>Way Forward - Test configurations</vt:lpstr>
      <vt:lpstr>Way Forward - Test configurations</vt:lpstr>
      <vt:lpstr>Way Forward - Test cases</vt:lpstr>
      <vt:lpstr>Way Forward - Test cases</vt:lpstr>
      <vt:lpstr>Way Forward - Test cases</vt:lpstr>
      <vt:lpstr>Way Forward - Test cases</vt:lpstr>
      <vt:lpstr>Work split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RAN4</dc:title>
  <dc:creator>zhixun tang-Mediatek</dc:creator>
  <cp:lastModifiedBy>Jun Ma (CORP R&amp;D)</cp:lastModifiedBy>
  <cp:revision>516</cp:revision>
  <dcterms:created xsi:type="dcterms:W3CDTF">2016-01-12T08:39:00Z</dcterms:created>
  <dcterms:modified xsi:type="dcterms:W3CDTF">2021-02-04T16:16:43Z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(3)UpQYw3nlmkKatYhtMrJg/CfmDrkTSTozqmo+kTDUmM7YwEFuFQBAyzz28j+oCfgtinRd5GVq
QFg6pcjPO9nx1klhFGIqqChTs3wZI7uR6ALJJIZcR6+Uiy9Dph02p0lFlFEwFmMmHOZp0vee
shI0BCBQi9q2OJHGQcXE+cW7hHoUvrR5NGGbVqtd2mKZbwAtfVp2Ggo9Ycq3VfXPhErvEQSn
0h3ni9tjzJP+JMKyCm</vt:lpwstr>
  </property>
  <property fmtid="{D5CDD505-2E9C-101B-9397-08002B2CF9AE}" pid="3" name="_2015_ms_pID_7253431">
    <vt:lpwstr>C0mDXKpSaEL0/JysPXKpm6fdnTd7VqAQj+ZQf57LUiiuUT4EAkwuZ+
BQXWchjMyd6WqS0+2Hxmu4vpzAfYfgJMS52JJ9OAf3RgvYDXjdBmHQwSL8vov/7Aus2U8qkP
HERvy4EYxi4Q5E/u4fg2sRQ8z7mFQqtDjCJSKgLjQfNnqJEvSfpoDvfQIFH3X60PMmXwrYav
YsuC8nlMA72pE2SrDFOqjg1LIFwFQHLyCcnr</vt:lpwstr>
  </property>
  <property fmtid="{D5CDD505-2E9C-101B-9397-08002B2CF9AE}" pid="4" name="_2015_ms_pID_7253432">
    <vt:lpwstr>EcGav9KGez3rWAWwF7TplwVWWMzuDiC3VQdg
sH/HOx50XbhxgPdR+Izwlcp7yBDJR2yG2PFUKbEQK/1SEAEoXLI=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1533929405</vt:lpwstr>
  </property>
  <property fmtid="{D5CDD505-2E9C-101B-9397-08002B2CF9AE}" pid="9" name="KSOProductBuildVer">
    <vt:lpwstr>2052-11.8.2.9022</vt:lpwstr>
  </property>
  <property fmtid="{D5CDD505-2E9C-101B-9397-08002B2CF9AE}" pid="10" name="ContentTypeId">
    <vt:lpwstr>0x0101003AA7AC0C743A294CADF60F661720E3E6</vt:lpwstr>
  </property>
  <property fmtid="{D5CDD505-2E9C-101B-9397-08002B2CF9AE}" pid="11" name="NSCPROP_SA">
    <vt:lpwstr>E:\RAN4\Tdocs\94be\IABonline\R4-2005318 WF on RLM requirements and sharing factor in RLM, BFD, CBD evaluation for IAB-MTs v2.pptx</vt:lpwstr>
  </property>
</Properties>
</file>