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0" r:id="rId2"/>
    <p:sldId id="351" r:id="rId3"/>
    <p:sldId id="333" r:id="rId4"/>
    <p:sldId id="353" r:id="rId5"/>
    <p:sldId id="360" r:id="rId6"/>
    <p:sldId id="361" r:id="rId7"/>
    <p:sldId id="362" r:id="rId8"/>
    <p:sldId id="354" r:id="rId9"/>
    <p:sldId id="355" r:id="rId10"/>
    <p:sldId id="356" r:id="rId11"/>
    <p:sldId id="358" r:id="rId12"/>
    <p:sldId id="357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99" autoAdjust="0"/>
  </p:normalViewPr>
  <p:slideViewPr>
    <p:cSldViewPr>
      <p:cViewPr varScale="1">
        <p:scale>
          <a:sx n="62" d="100"/>
          <a:sy n="62" d="100"/>
        </p:scale>
        <p:origin x="1400" y="88"/>
      </p:cViewPr>
      <p:guideLst>
        <p:guide orient="horz" pos="213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2021/2/3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t>2021/2/3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t>2021/2/3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t>2021/2/3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t>2021/2/3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t>2021/2/3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t>2021/2/3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t>2021/2/3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>
          <a:xfrm>
            <a:off x="180340" y="2130425"/>
            <a:ext cx="8731250" cy="1470025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WF on test cases for IAB-MTs</a:t>
            </a: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ZTE Corporation</a:t>
            </a: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179390" y="188915"/>
            <a:ext cx="8175625" cy="70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3GPP TSG-RAN WG4 #98-e				 </a:t>
            </a:r>
          </a:p>
          <a:p>
            <a:pPr>
              <a:buNone/>
            </a:pPr>
            <a:r>
              <a:rPr lang="en-US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Electronic Meeting, Jan. 25-Feb. 5, 2021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R4-2103540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Only define performance test cases for LA IAB-MT.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cases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412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Following test cases are defined to verify RRC re-establishment requirements in clause 12.1.1.1, TS 38.174:</a:t>
            </a:r>
          </a:p>
          <a:p>
            <a:pPr lvl="1"/>
            <a:r>
              <a:rPr lang="en-US" altLang="ko-KR" sz="2450" dirty="0"/>
              <a:t>TC1: Inter-frequency RRC Re-establishment in FR1 for LA IAB-MT and IAB type 1-H</a:t>
            </a:r>
          </a:p>
          <a:p>
            <a:pPr lvl="1"/>
            <a:r>
              <a:rPr lang="en-US" altLang="ko-KR" sz="2450" dirty="0"/>
              <a:t>TC2: Intra-frequency RRC Re-establishment in FR1 without serving cell timing for LA IAB-MT and IAB type 1-H</a:t>
            </a:r>
          </a:p>
          <a:p>
            <a:pPr lvl="1"/>
            <a:r>
              <a:rPr lang="en-US" altLang="ko-KR" sz="2450" dirty="0"/>
              <a:t>TC3: Inter-frequency RRC Re-establishment in FR2 for LA IAB-MT and IAB type 1-O</a:t>
            </a:r>
          </a:p>
          <a:p>
            <a:pPr lvl="1"/>
            <a:r>
              <a:rPr lang="en-US" altLang="ko-KR" sz="2800" dirty="0"/>
              <a:t>TC4: Intra-frequency RRC Re-establishment in FR2 without serving cell timing for LA IAB-MT and IAB type 1-O 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13112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cases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12065"/>
            <a:ext cx="8229600" cy="736600"/>
          </a:xfrm>
        </p:spPr>
        <p:txBody>
          <a:bodyPr/>
          <a:lstStyle/>
          <a:p>
            <a:pPr algn="l"/>
            <a:r>
              <a:rPr lang="en-US" dirty="0"/>
              <a:t>Work split</a:t>
            </a:r>
          </a:p>
        </p:txBody>
      </p:sp>
      <p:graphicFrame>
        <p:nvGraphicFramePr>
          <p:cNvPr id="2" name="表格 1"/>
          <p:cNvGraphicFramePr/>
          <p:nvPr>
            <p:extLst>
              <p:ext uri="{D42A27DB-BD31-4B8C-83A1-F6EECF244321}">
                <p14:modId xmlns:p14="http://schemas.microsoft.com/office/powerpoint/2010/main" val="669758512"/>
              </p:ext>
            </p:extLst>
          </p:nvPr>
        </p:nvGraphicFramePr>
        <p:xfrm>
          <a:off x="250190" y="616585"/>
          <a:ext cx="8708390" cy="7208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0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1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RRM Test cases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Related RRM Requirements 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Applicability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Company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RRC Re-establishment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12.1.1.1 SA: RRC Re-establishment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68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RRC Re-establishment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46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RRC Connection Release with Redirection to NR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12.1.1.3 SA: RRC Connection Release with Redirection to NR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Huawei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RRC Connection Release with Redirection to NR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IAB-MT transmit timing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12.2.1 IAB-MT transmit timing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ZTE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IAB-MT transmit timing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OOS with SSB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12.3.1.2 Requirements for SSB based radio link monitoring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0070C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Nokia</a:t>
                      </a:r>
                      <a:endParaRPr lang="en-US" altLang="en-US" sz="1400" b="0" dirty="0">
                        <a:solidFill>
                          <a:srgbClr val="0070C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OOS with SSB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7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IS with SSB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668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IS with SSB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OOS with CSI-RS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12.3.1.3 Requirements for CSI-RS based radio link monitoring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OOS with CSI-RS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IS with CSI-RS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668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IS with CSI-RS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87566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Beam Failure Detection and Link Recovery with SSB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12.3.2.2 Requirements for SSB based beam failure detection12.3.2.5 Requirements for SSB based candidate beam detection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Beam Failure Detection and Link Recovery with CSI-RS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12.3.2.3 Requirements for CSI-RS based beam failure detection12.3.2.6 Requirements for CSI-RS based candidate beam detection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87757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Beam Failure Detection and Link Recovery with SSB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12.3.2.2 Requirements for SSB based beam failure detection12.3.2.5 Requirements for SSB based candidate beam detection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Beam Failure Detection and Link Recovery with CSI-RS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12.3.2.3 Requirements for CSI-RS based beam failure detection12.3.2.6 Requirements for CSI-RS based candidate beam detection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400" b="0" dirty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450" dirty="0"/>
              <a:t>Remove gap patterns for IAB-MTs completely from TS 38.174 RRM requirements.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</a:t>
            </a:r>
            <a:r>
              <a:rPr lang="en-US" dirty="0">
                <a:sym typeface="+mn-ea"/>
              </a:rPr>
              <a:t>Core Maintenance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Test configurations for IAB-MTs shall take TS 38.133 Annex as baseline. IAB-MTs are to be tested under specific and simplified test configurations which are specified in TS 38.133 Annex.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configurations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Tests can be done for any TDD configuration. TDD pattern and related configurations shall be configurable and left for implementation including</a:t>
            </a:r>
          </a:p>
          <a:p>
            <a:pPr lvl="1"/>
            <a:r>
              <a:rPr lang="en-US" altLang="ko-KR" sz="2450" dirty="0"/>
              <a:t>DL/UL scheduling related configuration</a:t>
            </a:r>
          </a:p>
          <a:p>
            <a:pPr lvl="1"/>
            <a:r>
              <a:rPr lang="en-US" altLang="ko-KR" sz="2450" dirty="0"/>
              <a:t>PRACH and SRS configuration</a:t>
            </a:r>
          </a:p>
          <a:p>
            <a:pPr lvl="1"/>
            <a:r>
              <a:rPr lang="en-US" altLang="ko-KR" sz="2450" dirty="0"/>
              <a:t>SSB/CSI-RS configuration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ym typeface="+mn-ea"/>
              </a:rPr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In IAB-MT RRM tests only one serving cell shall be considered. However, there can be more than one cell in some tests to account for a target cell e.g. RRC re-establishment and RRC release with redirection.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ym typeface="+mn-ea"/>
              </a:rPr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In IAB-MT RRM test requirements are derived using the corresponding configuration parameters as example. The actual IAB-MT RRM test can be conducted by any set of configuration parameters and corresponding test requirements shall be based on the actual configuration parameters used in the test.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ym typeface="+mn-ea"/>
              </a:rPr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AoA related configurations are based on declaration. Only indicate the number of AoAs in the test cases.</a:t>
            </a:r>
          </a:p>
          <a:p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r>
              <a:rPr lang="en-US" altLang="ko-KR" sz="2800" dirty="0"/>
              <a:t>No test cases and configurations defined with DRX, CA or DC.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ym typeface="+mn-ea"/>
              </a:rPr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As agreed in previous meeting that no conformance testing will be defined for IAB-MT, the corresponding reference to conformance tests shall be removed to avoid ambiguities when specifying requirements and test cases in TS 38.174.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cases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Not to have separate test cases for timing advance for both WA IAB-MT and LA IAB-MT.</a:t>
            </a: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cases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697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主题</vt:lpstr>
      <vt:lpstr>WF on test cases for IAB-MTs</vt:lpstr>
      <vt:lpstr>Way Forward - Core Maintenance</vt:lpstr>
      <vt:lpstr>Way Forward - Test configurations</vt:lpstr>
      <vt:lpstr>Way Forward - Test configurations</vt:lpstr>
      <vt:lpstr>Way Forward - Test configurations</vt:lpstr>
      <vt:lpstr>Way Forward - Test configurations</vt:lpstr>
      <vt:lpstr>Way Forward - Test configurations</vt:lpstr>
      <vt:lpstr>Way Forward - Test cases</vt:lpstr>
      <vt:lpstr>Way Forward - Test cases</vt:lpstr>
      <vt:lpstr>Way Forward - Test cases</vt:lpstr>
      <vt:lpstr>Way Forward - Test cases</vt:lpstr>
      <vt:lpstr>Work split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Nokia</cp:lastModifiedBy>
  <cp:revision>510</cp:revision>
  <dcterms:created xsi:type="dcterms:W3CDTF">2016-01-12T08:39:00Z</dcterms:created>
  <dcterms:modified xsi:type="dcterms:W3CDTF">2021-02-02T16:33:18Z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(3)UpQYw3nlmkKatYhtMrJg/CfmDrkTSTozqmo+kTDUmM7YwEFuFQBAyzz28j+oCfgtinRd5GVq
QFg6pcjPO9nx1klhFGIqqChTs3wZI7uR6ALJJIZcR6+Uiy9Dph02p0lFlFEwFmMmHOZp0vee
shI0BCBQi9q2OJHGQcXE+cW7hHoUvrR5NGGbVqtd2mKZbwAtfVp2Ggo9Ycq3VfXPhErvEQSn
0h3ni9tjzJP+JMKyCm</vt:lpwstr>
  </property>
  <property fmtid="{D5CDD505-2E9C-101B-9397-08002B2CF9AE}" pid="3" name="_2015_ms_pID_7253431">
    <vt:lpwstr>C0mDXKpSaEL0/JysPXKpm6fdnTd7VqAQj+ZQf57LUiiuUT4EAkwuZ+
BQXWchjMyd6WqS0+2Hxmu4vpzAfYfgJMS52JJ9OAf3RgvYDXjdBmHQwSL8vov/7Aus2U8qkP
HERvy4EYxi4Q5E/u4fg2sRQ8z7mFQqtDjCJSKgLjQfNnqJEvSfpoDvfQIFH3X60PMmXwrYav
YsuC8nlMA72pE2SrDFOqjg1LIFwFQHLyCcnr</vt:lpwstr>
  </property>
  <property fmtid="{D5CDD505-2E9C-101B-9397-08002B2CF9AE}" pid="4" name="_2015_ms_pID_7253432">
    <vt:lpwstr>EcGav9KGez3rWAWwF7TplwVWWMzuDiC3VQdg
sH/HOx50XbhxgPdR+Izwlcp7yBDJR2yG2PFUKbEQK/1SEAEoXLI=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2052-11.8.2.9022</vt:lpwstr>
  </property>
  <property fmtid="{D5CDD505-2E9C-101B-9397-08002B2CF9AE}" pid="10" name="ContentTypeId">
    <vt:lpwstr>0x0101003AA7AC0C743A294CADF60F661720E3E6</vt:lpwstr>
  </property>
  <property fmtid="{D5CDD505-2E9C-101B-9397-08002B2CF9AE}" pid="11" name="NSCPROP_SA">
    <vt:lpwstr>E:\RAN4\Tdocs\94be\IABonline\R4-2005318 WF on RLM requirements and sharing factor in RLM, BFD, CBD evaluation for IAB-MTs v2.pptx</vt:lpwstr>
  </property>
</Properties>
</file>