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ualcomm" initials="Q" lastIdx="1" clrIdx="0">
    <p:extLst>
      <p:ext uri="{19B8F6BF-5375-455C-9EA6-DF929625EA0E}">
        <p15:presenceInfo xmlns:p15="http://schemas.microsoft.com/office/powerpoint/2012/main" userId="Qualcom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1C4F40-1882-44FA-9A30-FAFC31B44E47}" v="5" dt="2021-02-03T02:20:33.7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2" autoAdjust="0"/>
    <p:restoredTop sz="80432" autoAdjust="0"/>
  </p:normalViewPr>
  <p:slideViewPr>
    <p:cSldViewPr snapToGrid="0">
      <p:cViewPr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n Han" userId="5ec176c8-1965-4ccf-9e9f-274ce7878b3b" providerId="ADAL" clId="{D31C4F40-1882-44FA-9A30-FAFC31B44E47}"/>
    <pc:docChg chg="undo custSel modSld">
      <pc:chgData name="Bin Han" userId="5ec176c8-1965-4ccf-9e9f-274ce7878b3b" providerId="ADAL" clId="{D31C4F40-1882-44FA-9A30-FAFC31B44E47}" dt="2021-02-03T02:53:42.941" v="475" actId="400"/>
      <pc:docMkLst>
        <pc:docMk/>
      </pc:docMkLst>
      <pc:sldChg chg="modSp mod addCm modCm">
        <pc:chgData name="Bin Han" userId="5ec176c8-1965-4ccf-9e9f-274ce7878b3b" providerId="ADAL" clId="{D31C4F40-1882-44FA-9A30-FAFC31B44E47}" dt="2021-02-03T02:53:42.941" v="475" actId="400"/>
        <pc:sldMkLst>
          <pc:docMk/>
          <pc:sldMk cId="3313160202" sldId="258"/>
        </pc:sldMkLst>
        <pc:graphicFrameChg chg="modGraphic">
          <ac:chgData name="Bin Han" userId="5ec176c8-1965-4ccf-9e9f-274ce7878b3b" providerId="ADAL" clId="{D31C4F40-1882-44FA-9A30-FAFC31B44E47}" dt="2021-02-03T02:53:42.941" v="475" actId="400"/>
          <ac:graphicFrameMkLst>
            <pc:docMk/>
            <pc:sldMk cId="3313160202" sldId="258"/>
            <ac:graphicFrameMk id="4" creationId="{00000000-0000-0000-0000-000000000000}"/>
          </ac:graphicFrameMkLst>
        </pc:graphicFrameChg>
      </pc:sldChg>
      <pc:sldChg chg="addSp modSp mod">
        <pc:chgData name="Bin Han" userId="5ec176c8-1965-4ccf-9e9f-274ce7878b3b" providerId="ADAL" clId="{D31C4F40-1882-44FA-9A30-FAFC31B44E47}" dt="2021-02-03T02:20:33.791" v="474" actId="207"/>
        <pc:sldMkLst>
          <pc:docMk/>
          <pc:sldMk cId="104086123" sldId="259"/>
        </pc:sldMkLst>
        <pc:spChg chg="mod">
          <ac:chgData name="Bin Han" userId="5ec176c8-1965-4ccf-9e9f-274ce7878b3b" providerId="ADAL" clId="{D31C4F40-1882-44FA-9A30-FAFC31B44E47}" dt="2021-02-03T02:18:57.655" v="352" actId="20577"/>
          <ac:spMkLst>
            <pc:docMk/>
            <pc:sldMk cId="104086123" sldId="259"/>
            <ac:spMk id="2" creationId="{00000000-0000-0000-0000-000000000000}"/>
          </ac:spMkLst>
        </pc:spChg>
        <pc:spChg chg="add mod">
          <ac:chgData name="Bin Han" userId="5ec176c8-1965-4ccf-9e9f-274ce7878b3b" providerId="ADAL" clId="{D31C4F40-1882-44FA-9A30-FAFC31B44E47}" dt="2021-02-03T02:20:33.791" v="474" actId="207"/>
          <ac:spMkLst>
            <pc:docMk/>
            <pc:sldMk cId="104086123" sldId="259"/>
            <ac:spMk id="3" creationId="{D7A3C13F-0531-415D-9FE3-614D02F6DF77}"/>
          </ac:spMkLst>
        </pc:spChg>
        <pc:graphicFrameChg chg="mod">
          <ac:chgData name="Bin Han" userId="5ec176c8-1965-4ccf-9e9f-274ce7878b3b" providerId="ADAL" clId="{D31C4F40-1882-44FA-9A30-FAFC31B44E47}" dt="2021-02-03T02:19:12.176" v="355" actId="1076"/>
          <ac:graphicFrameMkLst>
            <pc:docMk/>
            <pc:sldMk cId="104086123" sldId="259"/>
            <ac:graphicFrameMk id="11" creationId="{00000000-0000-0000-0000-000000000000}"/>
          </ac:graphicFrameMkLst>
        </pc:graphicFrameChg>
        <pc:graphicFrameChg chg="modGraphic">
          <ac:chgData name="Bin Han" userId="5ec176c8-1965-4ccf-9e9f-274ce7878b3b" providerId="ADAL" clId="{D31C4F40-1882-44FA-9A30-FAFC31B44E47}" dt="2021-02-03T02:16:02.475" v="245" actId="207"/>
          <ac:graphicFrameMkLst>
            <pc:docMk/>
            <pc:sldMk cId="104086123" sldId="259"/>
            <ac:graphicFrameMk id="14" creationId="{00000000-0000-0000-0000-000000000000}"/>
          </ac:graphicFrameMkLst>
        </pc:graphicFrameChg>
      </pc:sldChg>
      <pc:sldChg chg="modSp mod">
        <pc:chgData name="Bin Han" userId="5ec176c8-1965-4ccf-9e9f-274ce7878b3b" providerId="ADAL" clId="{D31C4F40-1882-44FA-9A30-FAFC31B44E47}" dt="2021-02-03T02:18:10.487" v="338" actId="20577"/>
        <pc:sldMkLst>
          <pc:docMk/>
          <pc:sldMk cId="472330880" sldId="260"/>
        </pc:sldMkLst>
        <pc:spChg chg="mod">
          <ac:chgData name="Bin Han" userId="5ec176c8-1965-4ccf-9e9f-274ce7878b3b" providerId="ADAL" clId="{D31C4F40-1882-44FA-9A30-FAFC31B44E47}" dt="2021-02-03T02:18:10.487" v="338" actId="20577"/>
          <ac:spMkLst>
            <pc:docMk/>
            <pc:sldMk cId="472330880" sldId="260"/>
            <ac:spMk id="3" creationId="{00000000-0000-0000-0000-000000000000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2-03T10:16:59.254" idx="1">
    <p:pos x="5099" y="1893"/>
    <p:text>The configutaion is not correct</p:text>
    <p:extLst>
      <p:ext uri="{C676402C-5697-4E1C-873F-D02D1690AC5C}">
        <p15:threadingInfo xmlns:p15="http://schemas.microsoft.com/office/powerpoint/2012/main" timeZoneBias="-480"/>
      </p:ext>
    </p:extLst>
  </p:cm>
</p:cmLst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8360F-E151-4EDF-B157-09FDD5DF05AE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3052D-BDAC-4822-B6B7-5ECE2EB34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494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63052D-BDAC-4822-B6B7-5ECE2EB343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13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D9F3-F335-4350-BAF3-E20119B5F65B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B6EE-E8AF-480A-87DF-DAB69FA482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9578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D9F3-F335-4350-BAF3-E20119B5F65B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B6EE-E8AF-480A-87DF-DAB69FA482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0904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D9F3-F335-4350-BAF3-E20119B5F65B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B6EE-E8AF-480A-87DF-DAB69FA482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8622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D9F3-F335-4350-BAF3-E20119B5F65B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B6EE-E8AF-480A-87DF-DAB69FA482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4514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D9F3-F335-4350-BAF3-E20119B5F65B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B6EE-E8AF-480A-87DF-DAB69FA482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1390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D9F3-F335-4350-BAF3-E20119B5F65B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B6EE-E8AF-480A-87DF-DAB69FA482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7422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D9F3-F335-4350-BAF3-E20119B5F65B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B6EE-E8AF-480A-87DF-DAB69FA482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85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D9F3-F335-4350-BAF3-E20119B5F65B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B6EE-E8AF-480A-87DF-DAB69FA482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096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D9F3-F335-4350-BAF3-E20119B5F65B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B6EE-E8AF-480A-87DF-DAB69FA482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787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D9F3-F335-4350-BAF3-E20119B5F65B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B6EE-E8AF-480A-87DF-DAB69FA482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8183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D9F3-F335-4350-BAF3-E20119B5F65B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B6EE-E8AF-480A-87DF-DAB69FA482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5862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2D9F3-F335-4350-BAF3-E20119B5F65B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2B6EE-E8AF-480A-87DF-DAB69FA482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5760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C75463-A967-4B38-88A3-02B03CE51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706" y="1939777"/>
            <a:ext cx="10853225" cy="2387600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WF on </a:t>
            </a:r>
            <a:r>
              <a:rPr lang="en-US" altLang="zh-CN" dirty="0"/>
              <a:t>simulation assumptions for system performance evaluation</a:t>
            </a:r>
            <a:br>
              <a:rPr lang="en-US" altLang="zh-CN" sz="5300" dirty="0"/>
            </a:br>
            <a:r>
              <a:rPr lang="en-US" altLang="zh-TW" sz="4000" dirty="0"/>
              <a:t>Moderator(China Unicom)</a:t>
            </a:r>
            <a:endParaRPr lang="zh-CN" altLang="en-US" sz="5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A8CFE3A-092A-40EF-9FF3-19DE7D40E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94" y="114658"/>
            <a:ext cx="120072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b="1" dirty="0"/>
              <a:t>3GPP TSG-RAN WG4 Meeting #98-e</a:t>
            </a:r>
            <a:r>
              <a:rPr lang="en-GB" altLang="zh-CN" sz="2400" b="1" dirty="0"/>
              <a:t>	                                              R4</a:t>
            </a:r>
            <a:r>
              <a:rPr lang="en-US" altLang="zh-CN" sz="2400" b="1" dirty="0"/>
              <a:t>-</a:t>
            </a:r>
            <a:r>
              <a:rPr lang="en-GB" altLang="zh-CN" sz="2400" b="1" dirty="0"/>
              <a:t>21xxxxx</a:t>
            </a:r>
          </a:p>
          <a:p>
            <a:r>
              <a:rPr lang="en-US" altLang="zh-TW" sz="2400" b="1" dirty="0"/>
              <a:t>Electronic Meeting, Jan. 25– Feb. 05, 2021</a:t>
            </a:r>
            <a:endParaRPr lang="zh-TW" altLang="zh-TW" sz="2400" b="1" dirty="0"/>
          </a:p>
        </p:txBody>
      </p:sp>
    </p:spTree>
    <p:extLst>
      <p:ext uri="{BB962C8B-B14F-4D97-AF65-F5344CB8AC3E}">
        <p14:creationId xmlns:p14="http://schemas.microsoft.com/office/powerpoint/2010/main" val="4014155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04502"/>
            <a:ext cx="10515600" cy="130629"/>
          </a:xfrm>
        </p:spPr>
        <p:txBody>
          <a:bodyPr>
            <a:normAutofit fontScale="90000"/>
          </a:bodyPr>
          <a:lstStyle/>
          <a:p>
            <a:r>
              <a:rPr lang="en-GB" altLang="zh-CN" sz="2000" dirty="0"/>
              <a:t>Dynamic system level simulation</a:t>
            </a:r>
            <a:endParaRPr lang="zh-CN" altLang="en-US" sz="2000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032232"/>
              </p:ext>
            </p:extLst>
          </p:nvPr>
        </p:nvGraphicFramePr>
        <p:xfrm>
          <a:off x="1499079" y="300888"/>
          <a:ext cx="9421470" cy="62602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55000">
                  <a:extLst>
                    <a:ext uri="{9D8B030D-6E8A-4147-A177-3AD203B41FA5}">
                      <a16:colId xmlns:a16="http://schemas.microsoft.com/office/drawing/2014/main" val="2056847370"/>
                    </a:ext>
                  </a:extLst>
                </a:gridCol>
                <a:gridCol w="5366470">
                  <a:extLst>
                    <a:ext uri="{9D8B030D-6E8A-4147-A177-3AD203B41FA5}">
                      <a16:colId xmlns:a16="http://schemas.microsoft.com/office/drawing/2014/main" val="1115017775"/>
                    </a:ext>
                  </a:extLst>
                </a:gridCol>
              </a:tblGrid>
              <a:tr h="22517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Configuration parameters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Values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2954451621"/>
                  </a:ext>
                </a:extLst>
              </a:tr>
              <a:tr h="22517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Scenario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Urban macro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1218798841"/>
                  </a:ext>
                </a:extLst>
              </a:tr>
              <a:tr h="22517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ISD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500 m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3979087514"/>
                  </a:ext>
                </a:extLst>
              </a:tr>
              <a:tr h="22517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Duplexing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FDD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2771048463"/>
                  </a:ext>
                </a:extLst>
              </a:tr>
              <a:tr h="22517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Carrier frequency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1.8 GHz, 2.1GHz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4271352979"/>
                  </a:ext>
                </a:extLst>
              </a:tr>
              <a:tr h="22517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Modulation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Up to 64QAM, 256QAM is optional</a:t>
                      </a:r>
                      <a:endParaRPr lang="zh-CN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2872807678"/>
                  </a:ext>
                </a:extLst>
              </a:tr>
              <a:tr h="22517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Numerology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15 kHz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110624684"/>
                  </a:ext>
                </a:extLst>
              </a:tr>
              <a:tr h="22517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Simulation bandwidth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40 MHz                            </a:t>
                      </a:r>
                      <a:endParaRPr lang="zh-CN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3408409131"/>
                  </a:ext>
                </a:extLst>
              </a:tr>
              <a:tr h="22517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Transmission scheme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SU-MIMO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277314068"/>
                  </a:ext>
                </a:extLst>
              </a:tr>
              <a:tr h="22517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Codebook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For 2Tx, codebook [1 1]</a:t>
                      </a:r>
                      <a:r>
                        <a:rPr lang="en-GB" sz="1200" baseline="30000" dirty="0">
                          <a:effectLst/>
                        </a:rPr>
                        <a:t>T </a:t>
                      </a:r>
                      <a:r>
                        <a:rPr lang="en-GB" sz="1200" dirty="0">
                          <a:effectLst/>
                        </a:rPr>
                        <a:t>is used for transmit diversity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2786424929"/>
                  </a:ext>
                </a:extLst>
              </a:tr>
              <a:tr h="22517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 dimension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 layer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2784242280"/>
                  </a:ext>
                </a:extLst>
              </a:tr>
              <a:tr h="439197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Antenna configuration at </a:t>
                      </a:r>
                      <a:r>
                        <a:rPr lang="en-GB" sz="1200" dirty="0" err="1">
                          <a:effectLst/>
                        </a:rPr>
                        <a:t>TRxP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</a:rPr>
                        <a:t>4Rx, (</a:t>
                      </a:r>
                      <a:r>
                        <a:rPr lang="en-GB" sz="1200" dirty="0" err="1">
                          <a:solidFill>
                            <a:srgbClr val="FF0000"/>
                          </a:solidFill>
                          <a:effectLst/>
                        </a:rPr>
                        <a:t>M,N,P,Mg</a:t>
                      </a: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</a:rPr>
                        <a:t>, Ng) = (1,2,10,1,1; 1,2)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;</a:t>
                      </a: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pt-BR" altLang="zh-CN" sz="1200" dirty="0">
                          <a:solidFill>
                            <a:schemeClr val="tx1"/>
                          </a:solidFill>
                          <a:effectLst/>
                        </a:rPr>
                        <a:t>4Rx, (M, N, P, Mg, Ng) = (1, 4, 2, 1, 2)</a:t>
                      </a:r>
                      <a:endParaRPr lang="zh-CN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strike="sngStrike" dirty="0">
                          <a:solidFill>
                            <a:srgbClr val="FF0000"/>
                          </a:solidFill>
                          <a:effectLst/>
                        </a:rPr>
                        <a:t>32Rx, (</a:t>
                      </a:r>
                      <a:r>
                        <a:rPr lang="en-GB" sz="1200" strike="sngStrike" dirty="0" err="1">
                          <a:solidFill>
                            <a:srgbClr val="FF0000"/>
                          </a:solidFill>
                          <a:effectLst/>
                        </a:rPr>
                        <a:t>M,N,P,Mg</a:t>
                      </a:r>
                      <a:r>
                        <a:rPr lang="en-GB" sz="1200" strike="sngStrike" dirty="0">
                          <a:solidFill>
                            <a:srgbClr val="FF0000"/>
                          </a:solidFill>
                          <a:effectLst/>
                        </a:rPr>
                        <a:t>, Ng) = (8,8,2,1,1; 2,8)</a:t>
                      </a:r>
                      <a:endParaRPr lang="zh-CN" sz="1200" strike="sng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1079647433"/>
                  </a:ext>
                </a:extLst>
              </a:tr>
              <a:tr h="439197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Antenna configuration at UE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1Tx, (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  <a:effectLst/>
                        </a:rPr>
                        <a:t>M,N,P,Mg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, Ng) = (1,1,1,1,1; 1,1),</a:t>
                      </a:r>
                      <a:endParaRPr lang="zh-CN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2Tx, (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  <a:effectLst/>
                        </a:rPr>
                        <a:t>M,N,P,Mg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, Ng) = (1,1,2,1,1; 1,1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1361424604"/>
                  </a:ext>
                </a:extLst>
              </a:tr>
              <a:tr h="65322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UE maximal transmit power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For 1Tx, 23 </a:t>
                      </a:r>
                      <a:r>
                        <a:rPr lang="en-GB" sz="1200" dirty="0" err="1">
                          <a:effectLst/>
                        </a:rPr>
                        <a:t>dBm</a:t>
                      </a:r>
                      <a:r>
                        <a:rPr lang="en-GB" sz="1200" dirty="0">
                          <a:effectLst/>
                        </a:rPr>
                        <a:t> for each TXRU</a:t>
                      </a:r>
                      <a:endParaRPr lang="zh-CN" sz="1200" dirty="0">
                        <a:effectLst/>
                      </a:endParaRPr>
                    </a:p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For 1Tx, 26 </a:t>
                      </a:r>
                      <a:r>
                        <a:rPr lang="en-GB" sz="1200" dirty="0" err="1">
                          <a:effectLst/>
                        </a:rPr>
                        <a:t>dBm</a:t>
                      </a:r>
                      <a:r>
                        <a:rPr lang="en-GB" sz="1200" dirty="0">
                          <a:effectLst/>
                        </a:rPr>
                        <a:t> for each TXRU (High power UE)</a:t>
                      </a:r>
                      <a:endParaRPr lang="zh-CN" sz="1200" dirty="0">
                        <a:effectLst/>
                      </a:endParaRPr>
                    </a:p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For 2Tx, 23 </a:t>
                      </a:r>
                      <a:r>
                        <a:rPr lang="en-GB" sz="1200" dirty="0" err="1">
                          <a:effectLst/>
                        </a:rPr>
                        <a:t>dBm</a:t>
                      </a:r>
                      <a:r>
                        <a:rPr lang="en-GB" sz="1200" dirty="0">
                          <a:effectLst/>
                        </a:rPr>
                        <a:t> for each TXRU (High power UE)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1310946124"/>
                  </a:ext>
                </a:extLst>
              </a:tr>
              <a:tr h="22517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Scheduling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PF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2741247765"/>
                  </a:ext>
                </a:extLst>
              </a:tr>
              <a:tr h="22517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Receiver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MMSE-IRC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2567095735"/>
                  </a:ext>
                </a:extLst>
              </a:tr>
              <a:tr h="22517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Channel estimation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Ideal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2822634541"/>
                  </a:ext>
                </a:extLst>
              </a:tr>
              <a:tr h="22517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Power control parameter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P0=[-60~-76], alpha = [0.6, 0.8]</a:t>
                      </a:r>
                      <a:endParaRPr lang="zh-CN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3965874793"/>
                  </a:ext>
                </a:extLst>
              </a:tr>
              <a:tr h="22517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TRxP number per site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4063977058"/>
                  </a:ext>
                </a:extLst>
              </a:tr>
              <a:tr h="22517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TRxP number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21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1367501359"/>
                  </a:ext>
                </a:extLst>
              </a:tr>
              <a:tr h="22517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Channel model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UMa</a:t>
                      </a:r>
                      <a:r>
                        <a:rPr lang="en-GB" sz="1200" dirty="0">
                          <a:effectLst/>
                        </a:rPr>
                        <a:t> following TR 38.901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3781603233"/>
                  </a:ext>
                </a:extLst>
              </a:tr>
              <a:tr h="22517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Electronic tilt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102°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360680834"/>
                  </a:ext>
                </a:extLst>
              </a:tr>
              <a:tr h="225171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Traffic model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FTP3, packet size: 100k / 10k Byte, arrival rate: [1 packet / s,</a:t>
                      </a:r>
                      <a:r>
                        <a:rPr lang="en-GB" sz="1200" baseline="0" dirty="0">
                          <a:effectLst/>
                        </a:rPr>
                        <a:t> 1 packet/200ms]</a:t>
                      </a:r>
                      <a:endParaRPr lang="en-GB" sz="1200" dirty="0">
                        <a:effectLst/>
                      </a:endParaRP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1416306887"/>
                  </a:ext>
                </a:extLst>
              </a:tr>
              <a:tr h="225171">
                <a:tc>
                  <a:txBody>
                    <a:bodyPr/>
                    <a:lstStyle/>
                    <a:p>
                      <a:pPr marL="0" algn="just" defTabSz="914400" rtl="0" eaLnBrk="1" fontAlgn="base" latin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Uplink duty cycle</a:t>
                      </a:r>
                      <a:endParaRPr lang="zh-CN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326" marR="27326" marT="8037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fontAlgn="base" latin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50%, 100%</a:t>
                      </a:r>
                    </a:p>
                  </a:txBody>
                  <a:tcPr marL="27326" marR="27326" marT="8037" marB="0" anchor="ctr"/>
                </a:tc>
                <a:extLst>
                  <a:ext uri="{0D108BD9-81ED-4DB2-BD59-A6C34878D82A}">
                    <a16:rowId xmlns:a16="http://schemas.microsoft.com/office/drawing/2014/main" val="1317742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3160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04502"/>
            <a:ext cx="10515600" cy="130629"/>
          </a:xfrm>
        </p:spPr>
        <p:txBody>
          <a:bodyPr>
            <a:normAutofit fontScale="90000"/>
          </a:bodyPr>
          <a:lstStyle/>
          <a:p>
            <a:r>
              <a:rPr lang="en-GB" altLang="zh-CN" sz="2000" dirty="0"/>
              <a:t>Mont</a:t>
            </a:r>
            <a:r>
              <a:rPr lang="en-US" altLang="zh-CN" sz="2000" dirty="0"/>
              <a:t>e</a:t>
            </a:r>
            <a:r>
              <a:rPr lang="en-GB" altLang="zh-CN" sz="2000" dirty="0"/>
              <a:t> Carlo simulation</a:t>
            </a:r>
            <a:endParaRPr lang="zh-CN" altLang="en-US" sz="2000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5232246"/>
              </p:ext>
            </p:extLst>
          </p:nvPr>
        </p:nvGraphicFramePr>
        <p:xfrm>
          <a:off x="2997950" y="1001666"/>
          <a:ext cx="6551969" cy="13317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3720">
                  <a:extLst>
                    <a:ext uri="{9D8B030D-6E8A-4147-A177-3AD203B41FA5}">
                      <a16:colId xmlns:a16="http://schemas.microsoft.com/office/drawing/2014/main" val="180141129"/>
                    </a:ext>
                  </a:extLst>
                </a:gridCol>
                <a:gridCol w="2183720">
                  <a:extLst>
                    <a:ext uri="{9D8B030D-6E8A-4147-A177-3AD203B41FA5}">
                      <a16:colId xmlns:a16="http://schemas.microsoft.com/office/drawing/2014/main" val="3106823121"/>
                    </a:ext>
                  </a:extLst>
                </a:gridCol>
                <a:gridCol w="2184529">
                  <a:extLst>
                    <a:ext uri="{9D8B030D-6E8A-4147-A177-3AD203B41FA5}">
                      <a16:colId xmlns:a16="http://schemas.microsoft.com/office/drawing/2014/main" val="2559804482"/>
                    </a:ext>
                  </a:extLst>
                </a:gridCol>
              </a:tblGrid>
              <a:tr h="2663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Environment 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ISD (KM)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ISD (miles) 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9998554"/>
                  </a:ext>
                </a:extLst>
              </a:tr>
              <a:tr h="2663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Urban 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.75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.47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7435693"/>
                  </a:ext>
                </a:extLst>
              </a:tr>
              <a:tr h="2663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Suburban 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2.8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1.74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5948713"/>
                  </a:ext>
                </a:extLst>
              </a:tr>
              <a:tr h="2663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Rural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6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3.73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3652488"/>
                  </a:ext>
                </a:extLst>
              </a:tr>
              <a:tr h="2663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Rural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8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5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8113318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43238"/>
              </p:ext>
            </p:extLst>
          </p:nvPr>
        </p:nvGraphicFramePr>
        <p:xfrm>
          <a:off x="296412" y="2881559"/>
          <a:ext cx="6128242" cy="363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1639">
                  <a:extLst>
                    <a:ext uri="{9D8B030D-6E8A-4147-A177-3AD203B41FA5}">
                      <a16:colId xmlns:a16="http://schemas.microsoft.com/office/drawing/2014/main" val="768081147"/>
                    </a:ext>
                  </a:extLst>
                </a:gridCol>
                <a:gridCol w="1901639">
                  <a:extLst>
                    <a:ext uri="{9D8B030D-6E8A-4147-A177-3AD203B41FA5}">
                      <a16:colId xmlns:a16="http://schemas.microsoft.com/office/drawing/2014/main" val="285694030"/>
                    </a:ext>
                  </a:extLst>
                </a:gridCol>
                <a:gridCol w="2324964">
                  <a:extLst>
                    <a:ext uri="{9D8B030D-6E8A-4147-A177-3AD203B41FA5}">
                      <a16:colId xmlns:a16="http://schemas.microsoft.com/office/drawing/2014/main" val="1626632381"/>
                    </a:ext>
                  </a:extLst>
                </a:gridCol>
              </a:tblGrid>
              <a:tr h="201303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Base Station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UE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18102564"/>
                  </a:ext>
                </a:extLst>
              </a:tr>
              <a:tr h="189462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Carrier frequency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2GHz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52563"/>
                  </a:ext>
                </a:extLst>
              </a:tr>
              <a:tr h="189462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Channel bandwidth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40MHz, 20 MHz, 10 MHz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720493"/>
                  </a:ext>
                </a:extLst>
              </a:tr>
              <a:tr h="189462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UL duty cycle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100%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712259"/>
                  </a:ext>
                </a:extLst>
              </a:tr>
              <a:tr h="189462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Active UE number in UL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555902"/>
                  </a:ext>
                </a:extLst>
              </a:tr>
              <a:tr h="189462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Inter-site distance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Use Table 2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254073"/>
                  </a:ext>
                </a:extLst>
              </a:tr>
              <a:tr h="189462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Cell layout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Wrap-around 19 tri-sector cells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470109"/>
                  </a:ext>
                </a:extLst>
              </a:tr>
              <a:tr h="189462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Frequency reuse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1x3x1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248317"/>
                  </a:ext>
                </a:extLst>
              </a:tr>
              <a:tr h="189462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Lognormal fading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10 dB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026140"/>
                  </a:ext>
                </a:extLst>
              </a:tr>
              <a:tr h="189462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Shadowing correlation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Between cells: 0.5, between sites: 1.0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432098"/>
                  </a:ext>
                </a:extLst>
              </a:tr>
              <a:tr h="341031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MCL (including antenna gain)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70 dB (urban and suburban areas)</a:t>
                      </a:r>
                      <a:endParaRPr lang="zh-CN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80 dB (rural area)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465836"/>
                  </a:ext>
                </a:extLst>
              </a:tr>
              <a:tr h="852576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Antenna gain and horizontal antenna pattern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zh-CN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zh-CN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17 </a:t>
                      </a:r>
                      <a:r>
                        <a:rPr lang="en-GB" sz="900" dirty="0" err="1">
                          <a:effectLst/>
                        </a:rPr>
                        <a:t>dBi</a:t>
                      </a:r>
                      <a:r>
                        <a:rPr lang="en-GB" sz="900" dirty="0">
                          <a:effectLst/>
                        </a:rPr>
                        <a:t>,      = 65 degrees, </a:t>
                      </a:r>
                      <a:endParaRPr lang="zh-CN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Am = 20 dB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Omni-directional antenna with -3.5 </a:t>
                      </a:r>
                      <a:r>
                        <a:rPr lang="en-GB" sz="900" dirty="0" err="1">
                          <a:effectLst/>
                        </a:rPr>
                        <a:t>dBi</a:t>
                      </a:r>
                      <a:r>
                        <a:rPr lang="en-GB" sz="900" dirty="0">
                          <a:effectLst/>
                        </a:rPr>
                        <a:t>.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96139902"/>
                  </a:ext>
                </a:extLst>
              </a:tr>
              <a:tr h="189462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Noise figure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5 dB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9 dB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95653876"/>
                  </a:ext>
                </a:extLst>
              </a:tr>
              <a:tr h="170515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Transmit power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46 dBm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23 dBm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84670562"/>
                  </a:ext>
                </a:extLst>
              </a:tr>
              <a:tr h="170515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Antenna height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45 m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1.5 m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48950438"/>
                  </a:ext>
                </a:extLst>
              </a:tr>
            </a:tbl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391146"/>
              </p:ext>
            </p:extLst>
          </p:nvPr>
        </p:nvGraphicFramePr>
        <p:xfrm>
          <a:off x="2896131" y="5688200"/>
          <a:ext cx="203639" cy="175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4" imgW="279400" imgH="228600" progId="Equation.3">
                  <p:embed/>
                </p:oleObj>
              </mc:Choice>
              <mc:Fallback>
                <p:oleObj r:id="rId4" imgW="279400" imgH="228600" progId="Equation.3">
                  <p:embed/>
                  <p:pic>
                    <p:nvPicPr>
                      <p:cNvPr id="12" name="对象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6131" y="5688200"/>
                        <a:ext cx="203639" cy="1755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16648"/>
              </p:ext>
            </p:extLst>
          </p:nvPr>
        </p:nvGraphicFramePr>
        <p:xfrm>
          <a:off x="2260309" y="5170774"/>
          <a:ext cx="1678921" cy="517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6" imgW="43586400" imgH="13411200" progId="Equation.3">
                  <p:embed/>
                </p:oleObj>
              </mc:Choice>
              <mc:Fallback>
                <p:oleObj r:id="rId6" imgW="43586400" imgH="13411200" progId="Equation.3">
                  <p:embed/>
                  <p:pic>
                    <p:nvPicPr>
                      <p:cNvPr id="13" name="对象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0309" y="5170774"/>
                        <a:ext cx="1678921" cy="5174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757156"/>
              </p:ext>
            </p:extLst>
          </p:nvPr>
        </p:nvGraphicFramePr>
        <p:xfrm>
          <a:off x="6538951" y="2881559"/>
          <a:ext cx="5498374" cy="37764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1546">
                  <a:extLst>
                    <a:ext uri="{9D8B030D-6E8A-4147-A177-3AD203B41FA5}">
                      <a16:colId xmlns:a16="http://schemas.microsoft.com/office/drawing/2014/main" val="1970774376"/>
                    </a:ext>
                  </a:extLst>
                </a:gridCol>
                <a:gridCol w="1699558">
                  <a:extLst>
                    <a:ext uri="{9D8B030D-6E8A-4147-A177-3AD203B41FA5}">
                      <a16:colId xmlns:a16="http://schemas.microsoft.com/office/drawing/2014/main" val="2341464990"/>
                    </a:ext>
                  </a:extLst>
                </a:gridCol>
                <a:gridCol w="2097270">
                  <a:extLst>
                    <a:ext uri="{9D8B030D-6E8A-4147-A177-3AD203B41FA5}">
                      <a16:colId xmlns:a16="http://schemas.microsoft.com/office/drawing/2014/main" val="2118780331"/>
                    </a:ext>
                  </a:extLst>
                </a:gridCol>
              </a:tblGrid>
              <a:tr h="252528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Base Station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HPUE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49395589"/>
                  </a:ext>
                </a:extLst>
              </a:tr>
              <a:tr h="197630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Carrier frequency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2GHz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340672"/>
                  </a:ext>
                </a:extLst>
              </a:tr>
              <a:tr h="197630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Channel bandwidth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40MHz, 20 MHz, 10 MHz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207623"/>
                  </a:ext>
                </a:extLst>
              </a:tr>
              <a:tr h="197630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UL duty cycle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[50%]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783323"/>
                  </a:ext>
                </a:extLst>
              </a:tr>
              <a:tr h="197630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Active UE number in UL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401340"/>
                  </a:ext>
                </a:extLst>
              </a:tr>
              <a:tr h="146614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HPUE ratio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[100%, 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</a:rPr>
                        <a:t>50%, 25%</a:t>
                      </a:r>
                      <a:r>
                        <a:rPr lang="en-GB" sz="900" dirty="0">
                          <a:effectLst/>
                        </a:rPr>
                        <a:t>]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996151"/>
                  </a:ext>
                </a:extLst>
              </a:tr>
              <a:tr h="197630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Inter-site distance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Use Table 2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185005"/>
                  </a:ext>
                </a:extLst>
              </a:tr>
              <a:tr h="197630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Cell layout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Wrap-around 19 tri-sector cells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301752"/>
                  </a:ext>
                </a:extLst>
              </a:tr>
              <a:tr h="197630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Frequency reuse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1x3x1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49604"/>
                  </a:ext>
                </a:extLst>
              </a:tr>
              <a:tr h="197630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Lognormal fading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10 dB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016733"/>
                  </a:ext>
                </a:extLst>
              </a:tr>
              <a:tr h="1756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Shadowing correlation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Between cells: 0.5, between sites: 1.0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932406"/>
                  </a:ext>
                </a:extLst>
              </a:tr>
              <a:tr h="3162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MCL (including antenna gain)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70 dB (urban and suburban areas)</a:t>
                      </a:r>
                      <a:endParaRPr lang="zh-CN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80 dB (rural area)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335196"/>
                  </a:ext>
                </a:extLst>
              </a:tr>
              <a:tr h="790520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Antenna gain and horizontal antenna pattern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zh-CN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zh-CN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17 </a:t>
                      </a:r>
                      <a:r>
                        <a:rPr lang="en-GB" sz="900" dirty="0" err="1">
                          <a:effectLst/>
                        </a:rPr>
                        <a:t>dBi</a:t>
                      </a:r>
                      <a:r>
                        <a:rPr lang="en-GB" sz="900" dirty="0">
                          <a:effectLst/>
                        </a:rPr>
                        <a:t>,  = 65 degrees, Am = 20 dB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Omni-directional antenna with -3.5 </a:t>
                      </a:r>
                      <a:r>
                        <a:rPr lang="en-GB" sz="900" dirty="0" err="1">
                          <a:effectLst/>
                        </a:rPr>
                        <a:t>dBi</a:t>
                      </a:r>
                      <a:r>
                        <a:rPr lang="en-GB" sz="900" dirty="0">
                          <a:effectLst/>
                        </a:rPr>
                        <a:t>.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5212011"/>
                  </a:ext>
                </a:extLst>
              </a:tr>
              <a:tr h="197630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Noise figure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5 dB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9 dB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02900097"/>
                  </a:ext>
                </a:extLst>
              </a:tr>
              <a:tr h="158104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Transmit power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46 dBm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26 dBm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20319753"/>
                  </a:ext>
                </a:extLst>
              </a:tr>
              <a:tr h="158104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Antenna height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45 m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1.5 m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66790636"/>
                  </a:ext>
                </a:extLst>
              </a:tr>
            </a:tbl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524305"/>
              </p:ext>
            </p:extLst>
          </p:nvPr>
        </p:nvGraphicFramePr>
        <p:xfrm>
          <a:off x="8551400" y="5859203"/>
          <a:ext cx="121566" cy="1047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8" imgW="279400" imgH="228600" progId="Equation.3">
                  <p:embed/>
                </p:oleObj>
              </mc:Choice>
              <mc:Fallback>
                <p:oleObj r:id="rId8" imgW="279400" imgH="228600" progId="Equation.3">
                  <p:embed/>
                  <p:pic>
                    <p:nvPicPr>
                      <p:cNvPr id="15" name="对象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1400" y="5859203"/>
                        <a:ext cx="121566" cy="1047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4708944"/>
              </p:ext>
            </p:extLst>
          </p:nvPr>
        </p:nvGraphicFramePr>
        <p:xfrm>
          <a:off x="8290534" y="5271914"/>
          <a:ext cx="1610804" cy="496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9" imgW="43586400" imgH="13411200" progId="Equation.3">
                  <p:embed/>
                </p:oleObj>
              </mc:Choice>
              <mc:Fallback>
                <p:oleObj r:id="rId9" imgW="43586400" imgH="13411200" progId="Equation.3">
                  <p:embed/>
                  <p:pic>
                    <p:nvPicPr>
                      <p:cNvPr id="16" name="对象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90534" y="5271914"/>
                        <a:ext cx="1610804" cy="4964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矩形 16"/>
          <p:cNvSpPr/>
          <p:nvPr/>
        </p:nvSpPr>
        <p:spPr>
          <a:xfrm>
            <a:off x="2260309" y="2524346"/>
            <a:ext cx="2311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300"/>
              </a:spcBef>
              <a:spcAft>
                <a:spcPts val="900"/>
              </a:spcAft>
            </a:pPr>
            <a:r>
              <a:rPr lang="en-GB" altLang="zh-CN" b="1" dirty="0">
                <a:latin typeface="Arial" panose="020B06040202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(a) With 23 </a:t>
            </a:r>
            <a:r>
              <a:rPr lang="en-GB" altLang="zh-CN" b="1" dirty="0" err="1">
                <a:latin typeface="Arial" panose="020B06040202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dBm</a:t>
            </a:r>
            <a:r>
              <a:rPr lang="en-GB" altLang="zh-CN" b="1" dirty="0">
                <a:latin typeface="Arial" panose="020B06040202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UE</a:t>
            </a:r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292005" y="2520663"/>
            <a:ext cx="2324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zh-CN" b="1" dirty="0">
                <a:latin typeface="Arial" panose="020B06040202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(b) With 26 </a:t>
            </a:r>
            <a:r>
              <a:rPr lang="en-GB" altLang="zh-CN" b="1" dirty="0" err="1">
                <a:latin typeface="Arial" panose="020B06040202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dBm</a:t>
            </a:r>
            <a:r>
              <a:rPr lang="en-GB" altLang="zh-CN" b="1" dirty="0">
                <a:latin typeface="Arial" panose="020B06040202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UE</a:t>
            </a:r>
            <a:endParaRPr lang="zh-CN" alt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7A3C13F-0531-415D-9FE3-614D02F6DF77}"/>
              </a:ext>
            </a:extLst>
          </p:cNvPr>
          <p:cNvSpPr/>
          <p:nvPr/>
        </p:nvSpPr>
        <p:spPr>
          <a:xfrm>
            <a:off x="0" y="348400"/>
            <a:ext cx="7146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Revised Monte Carlo simulation approach is described in R4-2102503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86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Way Forward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Companies are encouraged to bring simulation results based on assumptions from previous pages.</a:t>
            </a:r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26dBm </a:t>
            </a:r>
            <a:r>
              <a:rPr lang="en-US" altLang="zh-CN" dirty="0" err="1">
                <a:solidFill>
                  <a:srgbClr val="FF0000"/>
                </a:solidFill>
              </a:rPr>
              <a:t>MoP</a:t>
            </a:r>
            <a:r>
              <a:rPr lang="en-US" altLang="zh-CN" dirty="0">
                <a:solidFill>
                  <a:srgbClr val="FF0000"/>
                </a:solidFill>
              </a:rPr>
              <a:t> VS 23dBm </a:t>
            </a:r>
            <a:r>
              <a:rPr lang="en-US" altLang="zh-CN" dirty="0" err="1">
                <a:solidFill>
                  <a:srgbClr val="FF0000"/>
                </a:solidFill>
              </a:rPr>
              <a:t>MoP</a:t>
            </a:r>
            <a:r>
              <a:rPr lang="en-US" altLang="zh-CN" dirty="0">
                <a:solidFill>
                  <a:srgbClr val="FF0000"/>
                </a:solidFill>
              </a:rPr>
              <a:t> for FDD PC2</a:t>
            </a:r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26dBM </a:t>
            </a:r>
            <a:r>
              <a:rPr lang="en-US" altLang="zh-CN" dirty="0" err="1">
                <a:solidFill>
                  <a:srgbClr val="FF0000"/>
                </a:solidFill>
              </a:rPr>
              <a:t>MoP</a:t>
            </a:r>
            <a:r>
              <a:rPr lang="en-US" altLang="zh-CN" dirty="0">
                <a:solidFill>
                  <a:srgbClr val="FF0000"/>
                </a:solidFill>
              </a:rPr>
              <a:t> VS 23dBm </a:t>
            </a:r>
            <a:r>
              <a:rPr lang="en-US" altLang="zh-CN" dirty="0" err="1">
                <a:solidFill>
                  <a:srgbClr val="FF0000"/>
                </a:solidFill>
              </a:rPr>
              <a:t>MoP</a:t>
            </a:r>
            <a:r>
              <a:rPr lang="en-US" altLang="zh-CN" dirty="0">
                <a:solidFill>
                  <a:srgbClr val="FF0000"/>
                </a:solidFill>
              </a:rPr>
              <a:t> for TDD PC2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The simulation results shall at least include system gain, and UE Tx Power CDF with PC2 UE ratio of {100%, 50%, 25%}</a:t>
            </a:r>
          </a:p>
        </p:txBody>
      </p:sp>
    </p:spTree>
    <p:extLst>
      <p:ext uri="{BB962C8B-B14F-4D97-AF65-F5344CB8AC3E}">
        <p14:creationId xmlns:p14="http://schemas.microsoft.com/office/powerpoint/2010/main" val="472330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1FAAE6814C364684C4BC789BD59661" ma:contentTypeVersion="13" ma:contentTypeDescription="Create a new document." ma:contentTypeScope="" ma:versionID="7f2c1b65590ef6578cf14c997615eaf2">
  <xsd:schema xmlns:xsd="http://www.w3.org/2001/XMLSchema" xmlns:xs="http://www.w3.org/2001/XMLSchema" xmlns:p="http://schemas.microsoft.com/office/2006/metadata/properties" xmlns:ns3="c4fa469f-ce49-4478-b78d-20ea4b41f7ac" xmlns:ns4="39f302ae-3cba-490f-b808-bc39829e1aca" targetNamespace="http://schemas.microsoft.com/office/2006/metadata/properties" ma:root="true" ma:fieldsID="1dd66610b82d171a0e137dbdb7c84f83" ns3:_="" ns4:_="">
    <xsd:import namespace="c4fa469f-ce49-4478-b78d-20ea4b41f7ac"/>
    <xsd:import namespace="39f302ae-3cba-490f-b808-bc39829e1ac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fa469f-ce49-4478-b78d-20ea4b41f7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f302ae-3cba-490f-b808-bc39829e1ac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AE38F1-1C62-43A6-9B5E-46AAE993C1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fa469f-ce49-4478-b78d-20ea4b41f7ac"/>
    <ds:schemaRef ds:uri="39f302ae-3cba-490f-b808-bc39829e1a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81B618D-3FF0-4C92-B15B-9982B24360C7}">
  <ds:schemaRefs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39f302ae-3cba-490f-b808-bc39829e1aca"/>
    <ds:schemaRef ds:uri="http://schemas.openxmlformats.org/package/2006/metadata/core-properties"/>
    <ds:schemaRef ds:uri="c4fa469f-ce49-4478-b78d-20ea4b41f7ac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E02C728-772D-4710-95C9-4AB8134E04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2901</TotalTime>
  <Words>677</Words>
  <Application>Microsoft Office PowerPoint</Application>
  <PresentationFormat>Widescreen</PresentationFormat>
  <Paragraphs>164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等线</vt:lpstr>
      <vt:lpstr>等线 Light</vt:lpstr>
      <vt:lpstr>Arial</vt:lpstr>
      <vt:lpstr>Calibri</vt:lpstr>
      <vt:lpstr>Times New Roman</vt:lpstr>
      <vt:lpstr>Office 主题​​</vt:lpstr>
      <vt:lpstr>Equation.3</vt:lpstr>
      <vt:lpstr>WF on simulation assumptions for system performance evaluation Moderator(China Unicom)</vt:lpstr>
      <vt:lpstr>Dynamic system level simulation</vt:lpstr>
      <vt:lpstr>Monte Carlo simulation</vt:lpstr>
      <vt:lpstr>Way Forward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High power UE (power class 2) for EN-DC (1 LTE FDD band + 1 NR TDD band) China Unicom</dc:title>
  <dc:creator>Basel</dc:creator>
  <cp:lastModifiedBy>Qualcomm</cp:lastModifiedBy>
  <cp:revision>90</cp:revision>
  <dcterms:created xsi:type="dcterms:W3CDTF">2020-03-03T08:56:27Z</dcterms:created>
  <dcterms:modified xsi:type="dcterms:W3CDTF">2021-02-03T02:53:52Z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0x010100121FAAE6814C364684C4BC789BD59661</vt:lpwstr>
  </property>
</Properties>
</file>