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3" d="100"/>
          <a:sy n="103" d="100"/>
        </p:scale>
        <p:origin x="7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rmAutofit fontScale="92500" lnSpcReduction="20000"/>
          </a:bodyPr>
          <a:lstStyle/>
          <a:p>
            <a:r>
              <a:rPr lang="en-GB" sz="3200" b="1" dirty="0"/>
              <a:t>WF on FR2 DL contiguous CA BW enhancement </a:t>
            </a:r>
          </a:p>
          <a:p>
            <a:r>
              <a:rPr lang="en-GB" sz="3200" b="1" dirty="0"/>
              <a:t>and new </a:t>
            </a:r>
            <a:r>
              <a:rPr lang="en-GB" sz="3200" b="1" dirty="0" smtClean="0"/>
              <a:t>CA </a:t>
            </a:r>
            <a:r>
              <a:rPr lang="en-GB" sz="3200" b="1" dirty="0"/>
              <a:t>bandwidth classes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3GPP TSG-RAN WG4 Meeting # 96-e 							</a:t>
            </a:r>
            <a:r>
              <a:rPr lang="en-GB" sz="2000" b="1" dirty="0" smtClean="0"/>
              <a:t>R4-210xxxx</a:t>
            </a:r>
            <a:endParaRPr lang="en-US" sz="2000" b="1" dirty="0"/>
          </a:p>
          <a:p>
            <a:r>
              <a:rPr lang="en-GB" sz="2000" b="1" dirty="0"/>
              <a:t>Electronic Meeting, 25</a:t>
            </a:r>
            <a:r>
              <a:rPr lang="en-GB" sz="2000" b="1" baseline="30000" dirty="0"/>
              <a:t>th</a:t>
            </a:r>
            <a:r>
              <a:rPr lang="en-GB" sz="2000" b="1" dirty="0"/>
              <a:t> January – 5</a:t>
            </a:r>
            <a:r>
              <a:rPr lang="en-GB" sz="2000" b="1" baseline="30000" dirty="0"/>
              <a:t>th</a:t>
            </a:r>
            <a:r>
              <a:rPr lang="en-GB" sz="2000" b="1" dirty="0"/>
              <a:t> February, 2021 </a:t>
            </a:r>
            <a:endParaRPr lang="en-US" sz="2000" b="1" dirty="0"/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</a:t>
            </a:r>
            <a:r>
              <a:rPr lang="en-GB" sz="2000" b="1" dirty="0"/>
              <a:t>11.3.1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3911456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cs typeface="Times New Roman" panose="02020603050405020304" pitchFamily="18" charset="0"/>
              </a:rPr>
              <a:t>Verizon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cs typeface="Times New Roman" panose="02020603050405020304" pitchFamily="18" charset="0"/>
              </a:rPr>
              <a:t>Background</a:t>
            </a:r>
            <a:br>
              <a:rPr lang="en-US" sz="3200" b="1" dirty="0">
                <a:cs typeface="Times New Roman" panose="02020603050405020304" pitchFamily="18" charset="0"/>
              </a:rPr>
            </a:br>
            <a:r>
              <a:rPr lang="en-US" sz="3200" b="1" dirty="0">
                <a:cs typeface="Times New Roman" panose="02020603050405020304" pitchFamily="18" charset="0"/>
              </a:rPr>
              <a:t>New </a:t>
            </a:r>
            <a:r>
              <a:rPr lang="en-GB" sz="3200" b="1" dirty="0"/>
              <a:t>FR2 bandwidth classes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cs typeface="Times New Roman" panose="02020603050405020304" pitchFamily="18" charset="0"/>
              </a:rPr>
              <a:t>During 1</a:t>
            </a:r>
            <a:r>
              <a:rPr lang="en-US" sz="2600" baseline="30000" dirty="0">
                <a:cs typeface="Times New Roman" panose="02020603050405020304" pitchFamily="18" charset="0"/>
              </a:rPr>
              <a:t>st</a:t>
            </a:r>
            <a:r>
              <a:rPr lang="en-US" sz="2600" dirty="0">
                <a:cs typeface="Times New Roman" panose="02020603050405020304" pitchFamily="18" charset="0"/>
              </a:rPr>
              <a:t> round of discussion in [138], following proposal was discussed based on [1].</a:t>
            </a:r>
          </a:p>
          <a:p>
            <a:pPr lvl="1"/>
            <a:r>
              <a:rPr lang="en-GB" sz="2200" u="sng" dirty="0"/>
              <a:t>Issue 1-1-1: New FR2 bandwidth classes</a:t>
            </a:r>
            <a:endParaRPr lang="en-US" sz="2200" dirty="0"/>
          </a:p>
          <a:p>
            <a:pPr lvl="1"/>
            <a:r>
              <a:rPr lang="en-GB" sz="2200" dirty="0"/>
              <a:t>Proposals</a:t>
            </a:r>
            <a:endParaRPr lang="en-US" sz="2200" dirty="0"/>
          </a:p>
          <a:p>
            <a:pPr lvl="2"/>
            <a:r>
              <a:rPr lang="en-GB" sz="1500" dirty="0"/>
              <a:t>Option 1: Add 4 new CA BW classes to FBG2 and 8 new CE BW classes to FBG3</a:t>
            </a:r>
            <a:endParaRPr lang="en-US" sz="1500" dirty="0"/>
          </a:p>
          <a:p>
            <a:pPr lvl="2"/>
            <a:r>
              <a:rPr lang="en-GB" sz="1500" dirty="0"/>
              <a:t>Option 2: Do not add new CA BW classes</a:t>
            </a:r>
            <a:endParaRPr lang="en-US" sz="1500" dirty="0"/>
          </a:p>
          <a:p>
            <a:pPr lvl="2"/>
            <a:r>
              <a:rPr lang="en-GB" sz="1500" dirty="0"/>
              <a:t>Option 3: Add new CA BW classes but differently as in option 1.</a:t>
            </a:r>
            <a:endParaRPr lang="en-US" sz="1500" dirty="0"/>
          </a:p>
          <a:p>
            <a:r>
              <a:rPr lang="en-US" sz="2600" dirty="0">
                <a:cs typeface="Times New Roman" panose="02020603050405020304" pitchFamily="18" charset="0"/>
              </a:rPr>
              <a:t>Majority supported option 1 (5 companies) and one companies supported </a:t>
            </a:r>
            <a:r>
              <a:rPr lang="en-US" sz="2600" dirty="0"/>
              <a:t>4 new classes</a:t>
            </a:r>
          </a:p>
          <a:p>
            <a:pPr lvl="1"/>
            <a:r>
              <a:rPr lang="en-GB" sz="2200" dirty="0"/>
              <a:t>A common observation is that the naming convention for the new CA BW classes may need to be reconsidered</a:t>
            </a:r>
            <a:endParaRPr lang="en-US" sz="2200" dirty="0">
              <a:cs typeface="Times New Roman" panose="02020603050405020304" pitchFamily="18" charset="0"/>
            </a:endParaRPr>
          </a:p>
          <a:p>
            <a:r>
              <a:rPr lang="en-US" sz="2600" dirty="0">
                <a:cs typeface="Times New Roman" panose="02020603050405020304" pitchFamily="18" charset="0"/>
              </a:rPr>
              <a:t>A WF is recommended for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396562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3405A2-3849-4580-8BCD-D3BE1281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WF on </a:t>
            </a:r>
            <a:r>
              <a:rPr lang="en-US" sz="3200" b="1" dirty="0">
                <a:cs typeface="Times New Roman" panose="02020603050405020304" pitchFamily="18" charset="0"/>
              </a:rPr>
              <a:t>New </a:t>
            </a:r>
            <a:r>
              <a:rPr lang="en-GB" sz="3200" b="1" dirty="0"/>
              <a:t>FR2 bandwidth classes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FDE230-14BA-467A-A2C4-7CDAF70C4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RAN4 considers that there is a need to add </a:t>
            </a:r>
            <a:r>
              <a:rPr lang="en-US" sz="2600" dirty="0" smtClean="0"/>
              <a:t>a </a:t>
            </a:r>
            <a:r>
              <a:rPr lang="en-US" sz="2600" dirty="0"/>
              <a:t>new objective </a:t>
            </a:r>
            <a:r>
              <a:rPr lang="en-GB" sz="2600" dirty="0"/>
              <a:t>in </a:t>
            </a:r>
            <a:r>
              <a:rPr lang="en-GB" sz="2600" dirty="0" smtClean="0"/>
              <a:t>scope of Rel-17 FR2 UE WID which is </a:t>
            </a:r>
          </a:p>
          <a:p>
            <a:pPr lvl="1"/>
            <a:r>
              <a:rPr lang="en-GB" sz="2200" dirty="0"/>
              <a:t>Introduce new CA BW classes </a:t>
            </a:r>
            <a:r>
              <a:rPr lang="en-GB" sz="2200" dirty="0" smtClean="0"/>
              <a:t>and </a:t>
            </a:r>
            <a:r>
              <a:rPr lang="en-GB" sz="2200" dirty="0"/>
              <a:t>related Rx requirements to support of contiguous downlink aggregated channel BW up to 1600 </a:t>
            </a:r>
            <a:r>
              <a:rPr lang="en-GB" sz="2200" dirty="0" smtClean="0"/>
              <a:t>MHz</a:t>
            </a:r>
            <a:endParaRPr lang="en-GB" sz="2200" strike="sngStrike" dirty="0"/>
          </a:p>
          <a:p>
            <a:r>
              <a:rPr lang="en-GB" altLang="en-US" sz="2600" dirty="0">
                <a:cs typeface="Calibri" panose="020F0502020204030204" pitchFamily="34" charset="0"/>
              </a:rPr>
              <a:t>Decision whether WID is updated is discussed in RAN#91e</a:t>
            </a:r>
            <a:endParaRPr lang="en-GB" sz="2600" dirty="0"/>
          </a:p>
          <a:p>
            <a:pPr marL="0" indent="0">
              <a:buNone/>
            </a:pPr>
            <a:endParaRPr lang="en-GB" sz="2200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2616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00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000" dirty="0"/>
              <a:t>R4-2100264, Release 17 FR2 bandwidth class, Verizon </a:t>
            </a:r>
          </a:p>
          <a:p>
            <a:pPr marL="457200" indent="-457200">
              <a:buAutoNum type="arabicParenR"/>
            </a:pPr>
            <a:r>
              <a:rPr lang="en-GB" sz="2000" dirty="0"/>
              <a:t>R4-2102986, Email discussion summary for [98e][138] [98e][138] FR_RF_FR2_req_enh2_Part_1, (Nokia)</a:t>
            </a:r>
          </a:p>
          <a:p>
            <a:pPr marL="457200" indent="-457200">
              <a:buAutoNum type="arabicParenR"/>
            </a:pPr>
            <a:endParaRPr lang="en-GB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220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  <vt:lpstr>Background New FR2 bandwidth classes</vt:lpstr>
      <vt:lpstr>WF on New FR2 bandwidth classes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Verizon</cp:lastModifiedBy>
  <cp:revision>157</cp:revision>
  <dcterms:created xsi:type="dcterms:W3CDTF">2020-11-05T21:09:06Z</dcterms:created>
  <dcterms:modified xsi:type="dcterms:W3CDTF">2021-02-03T22:47:24Z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