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rmAutofit fontScale="92500" lnSpcReduction="20000"/>
          </a:bodyPr>
          <a:lstStyle/>
          <a:p>
            <a:r>
              <a:rPr lang="en-GB" sz="3200" b="1" dirty="0"/>
              <a:t>WF on </a:t>
            </a:r>
            <a:r>
              <a:rPr lang="en-GB" sz="3200" b="1" dirty="0">
                <a:solidFill>
                  <a:srgbClr val="FF0000"/>
                </a:solidFill>
              </a:rPr>
              <a:t>FR2 DL contiguous CA BW enhancement 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and</a:t>
            </a:r>
            <a:r>
              <a:rPr lang="en-GB" sz="3200" b="1" dirty="0"/>
              <a:t> new </a:t>
            </a:r>
            <a:r>
              <a:rPr lang="en-GB" sz="3200" b="1" strike="sngStrike" dirty="0"/>
              <a:t>FR2</a:t>
            </a:r>
            <a:r>
              <a:rPr lang="en-GB" sz="3200" b="1" dirty="0"/>
              <a:t> </a:t>
            </a:r>
            <a:r>
              <a:rPr lang="en-GB" sz="3200" b="1" dirty="0">
                <a:solidFill>
                  <a:srgbClr val="FF0000"/>
                </a:solidFill>
              </a:rPr>
              <a:t>CA</a:t>
            </a:r>
            <a:r>
              <a:rPr lang="en-GB" sz="3200" b="1" dirty="0"/>
              <a:t> bandwidth classes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3GPP TSG-RAN WG4 Meeting # 96-e 							R4-2103009</a:t>
            </a:r>
            <a:endParaRPr lang="en-US" sz="2000" b="1" dirty="0"/>
          </a:p>
          <a:p>
            <a:r>
              <a:rPr lang="en-GB" sz="2000" b="1" dirty="0"/>
              <a:t>Electronic Meeting, 25</a:t>
            </a:r>
            <a:r>
              <a:rPr lang="en-GB" sz="2000" b="1" baseline="30000" dirty="0"/>
              <a:t>th</a:t>
            </a:r>
            <a:r>
              <a:rPr lang="en-GB" sz="2000" b="1" dirty="0"/>
              <a:t> January – 5</a:t>
            </a:r>
            <a:r>
              <a:rPr lang="en-GB" sz="2000" b="1" baseline="30000" dirty="0"/>
              <a:t>th</a:t>
            </a:r>
            <a:r>
              <a:rPr lang="en-GB" sz="2000" b="1" dirty="0"/>
              <a:t> February, 2021 </a:t>
            </a:r>
            <a:endParaRPr lang="en-US" sz="2000" b="1" dirty="0"/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</a:t>
            </a:r>
            <a:r>
              <a:rPr lang="en-GB" sz="2000" b="1" dirty="0"/>
              <a:t>11.3.1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3911456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cs typeface="Times New Roman" panose="02020603050405020304" pitchFamily="18" charset="0"/>
              </a:rPr>
              <a:t>Verizon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cs typeface="Times New Roman" panose="02020603050405020304" pitchFamily="18" charset="0"/>
              </a:rPr>
              <a:t>Background</a:t>
            </a:r>
            <a:br>
              <a:rPr lang="en-US" sz="3200" b="1" dirty="0">
                <a:cs typeface="Times New Roman" panose="02020603050405020304" pitchFamily="18" charset="0"/>
              </a:rPr>
            </a:br>
            <a:r>
              <a:rPr lang="en-US" sz="3200" b="1" dirty="0">
                <a:cs typeface="Times New Roman" panose="02020603050405020304" pitchFamily="18" charset="0"/>
              </a:rPr>
              <a:t>New </a:t>
            </a:r>
            <a:r>
              <a:rPr lang="en-GB" sz="3200" b="1" dirty="0"/>
              <a:t>FR2 bandwidth classes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cs typeface="Times New Roman" panose="02020603050405020304" pitchFamily="18" charset="0"/>
              </a:rPr>
              <a:t>During 1</a:t>
            </a:r>
            <a:r>
              <a:rPr lang="en-US" sz="2600" baseline="30000" dirty="0">
                <a:cs typeface="Times New Roman" panose="02020603050405020304" pitchFamily="18" charset="0"/>
              </a:rPr>
              <a:t>st</a:t>
            </a:r>
            <a:r>
              <a:rPr lang="en-US" sz="2600" dirty="0">
                <a:cs typeface="Times New Roman" panose="02020603050405020304" pitchFamily="18" charset="0"/>
              </a:rPr>
              <a:t> round of discussion in [138], following proposal was discussed based on [1].</a:t>
            </a:r>
          </a:p>
          <a:p>
            <a:pPr lvl="1"/>
            <a:r>
              <a:rPr lang="en-GB" sz="2200" u="sng" dirty="0"/>
              <a:t>Issue 1-1-1: New FR2 bandwidth classes</a:t>
            </a:r>
            <a:endParaRPr lang="en-US" sz="2200" dirty="0"/>
          </a:p>
          <a:p>
            <a:pPr lvl="1"/>
            <a:r>
              <a:rPr lang="en-GB" sz="2200" dirty="0"/>
              <a:t>Proposals</a:t>
            </a:r>
            <a:endParaRPr lang="en-US" sz="2200" dirty="0"/>
          </a:p>
          <a:p>
            <a:pPr lvl="2"/>
            <a:r>
              <a:rPr lang="en-GB" sz="1500" dirty="0"/>
              <a:t>Option 1: Add 4 new CA BW classes to FBG2 and 8 new CE BW classes to FBG3</a:t>
            </a:r>
            <a:endParaRPr lang="en-US" sz="1500" dirty="0"/>
          </a:p>
          <a:p>
            <a:pPr lvl="2"/>
            <a:r>
              <a:rPr lang="en-GB" sz="1500" dirty="0"/>
              <a:t>Option 2: Do not add new CA BW classes</a:t>
            </a:r>
            <a:endParaRPr lang="en-US" sz="1500" dirty="0"/>
          </a:p>
          <a:p>
            <a:pPr lvl="2"/>
            <a:r>
              <a:rPr lang="en-GB" sz="1500" dirty="0"/>
              <a:t>Option 3: Add new CA BW classes but differently as in option 1.</a:t>
            </a:r>
            <a:endParaRPr lang="en-US" sz="1500" dirty="0"/>
          </a:p>
          <a:p>
            <a:r>
              <a:rPr lang="en-US" sz="2600" dirty="0">
                <a:cs typeface="Times New Roman" panose="02020603050405020304" pitchFamily="18" charset="0"/>
              </a:rPr>
              <a:t>Majority supported option 1 (5 companies) and one companies supported </a:t>
            </a:r>
            <a:r>
              <a:rPr lang="en-US" sz="2600" dirty="0"/>
              <a:t>4 new classes</a:t>
            </a:r>
          </a:p>
          <a:p>
            <a:pPr lvl="1"/>
            <a:r>
              <a:rPr lang="en-GB" sz="2200" dirty="0"/>
              <a:t>A common observation is that the naming convention for the new CA BW classes may need to be reconsidered</a:t>
            </a:r>
            <a:endParaRPr lang="en-US" sz="2200" dirty="0">
              <a:cs typeface="Times New Roman" panose="02020603050405020304" pitchFamily="18" charset="0"/>
            </a:endParaRPr>
          </a:p>
          <a:p>
            <a:r>
              <a:rPr lang="en-US" sz="2600" dirty="0">
                <a:cs typeface="Times New Roman" panose="02020603050405020304" pitchFamily="18" charset="0"/>
              </a:rPr>
              <a:t>A WF is recommended for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396562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05A2-3849-4580-8BCD-D3BE1281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WF on </a:t>
            </a:r>
            <a:r>
              <a:rPr lang="en-US" b="1" dirty="0">
                <a:cs typeface="Times New Roman" panose="02020603050405020304" pitchFamily="18" charset="0"/>
              </a:rPr>
              <a:t>New </a:t>
            </a:r>
            <a:r>
              <a:rPr lang="en-GB" b="1" dirty="0"/>
              <a:t>FR2 bandwidth classes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DE230-14BA-467A-A2C4-7CDAF70C4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Add </a:t>
            </a:r>
            <a:r>
              <a:rPr lang="en-GB" sz="2400" strike="sngStrike" dirty="0"/>
              <a:t>Consider</a:t>
            </a:r>
            <a:r>
              <a:rPr lang="en-GB" sz="2400" dirty="0"/>
              <a:t> </a:t>
            </a:r>
            <a:r>
              <a:rPr lang="en-US" sz="2400" dirty="0"/>
              <a:t>a new objective </a:t>
            </a:r>
            <a:r>
              <a:rPr lang="en-GB" sz="2400" dirty="0"/>
              <a:t>in </a:t>
            </a:r>
            <a:r>
              <a:rPr lang="en-GB" sz="2400" strike="sngStrike" dirty="0"/>
              <a:t>scope of</a:t>
            </a:r>
            <a:r>
              <a:rPr lang="en-GB" sz="2400" dirty="0"/>
              <a:t> Rel-17 FR2 WID </a:t>
            </a:r>
            <a:endParaRPr lang="en-US" sz="2400" dirty="0"/>
          </a:p>
          <a:p>
            <a:pPr lvl="1"/>
            <a:r>
              <a:rPr lang="en-GB" sz="2000" dirty="0"/>
              <a:t>Support up to </a:t>
            </a:r>
            <a:r>
              <a:rPr lang="en-US" sz="2000" dirty="0"/>
              <a:t>1600MHz </a:t>
            </a:r>
            <a:r>
              <a:rPr lang="en-US" sz="2000" dirty="0">
                <a:solidFill>
                  <a:srgbClr val="FF0000"/>
                </a:solidFill>
              </a:rPr>
              <a:t>contiguous</a:t>
            </a:r>
            <a:r>
              <a:rPr lang="en-US" sz="2000" dirty="0"/>
              <a:t> downlink aggregated CA BW</a:t>
            </a:r>
            <a:endParaRPr lang="en-GB" sz="2000" dirty="0"/>
          </a:p>
          <a:p>
            <a:pPr lvl="1"/>
            <a:r>
              <a:rPr lang="en-GB" sz="2000" dirty="0"/>
              <a:t>Introduce new CA BW classes </a:t>
            </a:r>
            <a:r>
              <a:rPr lang="en-GB" sz="2000" strike="sngStrike" dirty="0"/>
              <a:t>in both FBG2 and FBG3 in Table 5.3A.4-1 in 38.101-2 </a:t>
            </a:r>
            <a:r>
              <a:rPr lang="en-GB" sz="2000" dirty="0">
                <a:solidFill>
                  <a:srgbClr val="FF0000"/>
                </a:solidFill>
              </a:rPr>
              <a:t>and related Rx requirements to support aggregated channel BW up to 1600 </a:t>
            </a:r>
            <a:r>
              <a:rPr lang="en-GB" sz="2000" dirty="0" err="1">
                <a:solidFill>
                  <a:srgbClr val="FF0000"/>
                </a:solidFill>
              </a:rPr>
              <a:t>MHz</a:t>
            </a:r>
            <a:r>
              <a:rPr lang="en-GB" sz="2000" dirty="0" err="1"/>
              <a:t>.</a:t>
            </a:r>
            <a:endParaRPr lang="en-GB" sz="2000" strike="sngStrike" dirty="0"/>
          </a:p>
          <a:p>
            <a:pPr lvl="2"/>
            <a:r>
              <a:rPr lang="en-US" sz="1600" strike="sngStrike" dirty="0"/>
              <a:t>Allow </a:t>
            </a:r>
            <a:r>
              <a:rPr lang="en-GB" sz="1600" strike="sngStrike" dirty="0"/>
              <a:t>both new design and backward compatibility</a:t>
            </a:r>
            <a:r>
              <a:rPr lang="en-GB" sz="1600" dirty="0"/>
              <a:t> </a:t>
            </a:r>
            <a:endParaRPr lang="en-GB" sz="2400" strike="sngStrike" dirty="0"/>
          </a:p>
          <a:p>
            <a:r>
              <a:rPr lang="en-GB" sz="2400" strike="sngStrike" dirty="0"/>
              <a:t>Option 1 shall be defined for FR2 bandwidth classes to FBG2 and FBG3</a:t>
            </a:r>
          </a:p>
          <a:p>
            <a:pPr lvl="1"/>
            <a:r>
              <a:rPr lang="en-US" sz="2000" strike="sngStrike" dirty="0"/>
              <a:t>For flexibility of </a:t>
            </a:r>
            <a:r>
              <a:rPr lang="en-GB" sz="2000" strike="sngStrike" dirty="0"/>
              <a:t>both evolving new design and reflecting backward compatibility</a:t>
            </a:r>
            <a:endParaRPr lang="en-US" sz="2000" strike="sngStrike" dirty="0"/>
          </a:p>
          <a:p>
            <a:r>
              <a:rPr lang="en-US" sz="2400" strike="sngStrike" dirty="0"/>
              <a:t>Incorporate a the new classes in the Rel-17 FR2 WID </a:t>
            </a:r>
          </a:p>
          <a:p>
            <a:pPr lvl="1"/>
            <a:r>
              <a:rPr lang="en-US" sz="2000" strike="sngStrike" dirty="0"/>
              <a:t>For FR2 enhancement</a:t>
            </a:r>
            <a:endParaRPr lang="fi-FI" sz="2000" strike="sngStrike" dirty="0"/>
          </a:p>
        </p:txBody>
      </p:sp>
    </p:spTree>
    <p:extLst>
      <p:ext uri="{BB962C8B-B14F-4D97-AF65-F5344CB8AC3E}">
        <p14:creationId xmlns:p14="http://schemas.microsoft.com/office/powerpoint/2010/main" val="417400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000" dirty="0"/>
              <a:t>R4-2100264, Release 17 FR2 bandwidth class, Verizon </a:t>
            </a:r>
          </a:p>
          <a:p>
            <a:pPr marL="457200" indent="-457200">
              <a:buAutoNum type="arabicParenR"/>
            </a:pPr>
            <a:r>
              <a:rPr lang="en-GB" sz="2000" dirty="0"/>
              <a:t>R4-2102986, Email discussion summary for [98e][138] [98e][138] FR_RF_FR2_req_enh2_Part_1, (Nokia)</a:t>
            </a:r>
          </a:p>
          <a:p>
            <a:pPr marL="457200" indent="-457200">
              <a:buAutoNum type="arabicParenR"/>
            </a:pPr>
            <a:endParaRPr lang="en-GB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304</Words>
  <Application>Microsoft Macintosh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Background New FR2 bandwidth classes</vt:lpstr>
      <vt:lpstr>WF on New FR2 bandwidth classes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James Wang</cp:lastModifiedBy>
  <cp:revision>147</cp:revision>
  <dcterms:created xsi:type="dcterms:W3CDTF">2020-11-05T21:09:06Z</dcterms:created>
  <dcterms:modified xsi:type="dcterms:W3CDTF">2021-02-03T19:27:27Z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