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03" d="100"/>
          <a:sy n="103" d="100"/>
        </p:scale>
        <p:origin x="79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CF70F7-E92C-4F68-97D0-067251537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CC93D50-CF9F-4257-A180-2AD0EB262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7C458B-5EAF-45B7-B5B9-4E62024B6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0491C8-16A4-4B86-9C34-6018EAF0B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8A4479A-AFF1-42BE-9115-F1E8D641C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40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372F5D-855E-4B44-8DD0-C1C96E95B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1AF4DC4-EBD5-4B23-9F35-C404F411CA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E513DBD-8CE1-41C0-861C-D115BE64E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F02D3D-48D9-4F5B-980D-92417C809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622311-B556-4D2D-B4FD-823CAE9C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71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ED1848B-B8A0-4E54-B0CD-E9BCF98A6C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0935E7E-649B-4DEB-84BE-AF7463195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87E7474-CE79-4528-9222-721FD637E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10506BF-D36E-43D4-8E50-B84235A8E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D86A9ED-49AD-4BF6-A56D-00AC66007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08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D734EF-5901-420A-9B6C-B888D132C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5293A6-EC5F-4434-B8C8-361C4FA41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DE4769-1304-4973-B5A7-064661669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F7AC5A8-D0CF-46BC-9B69-0C1419172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F5A03E-B9B3-4560-A853-B48EC575C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4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CB79B-C9E3-4DC8-AEB5-CC41E43C2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5741BD3-D6A4-40D2-9829-722945F2E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0FA067-E176-477B-8ED6-E9E9872A0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ADAC8E-C861-4495-B5CC-2119B5B82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845FE95-18AF-4DC5-9D58-CC562B504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17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5F6B9A-E215-41B9-B725-5C6E96F05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722495-9D30-41AC-82B1-99AD653838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A378327-5F2B-4D80-A230-3445D7B91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F9EF19-4ED3-4DD5-B324-E7C1BCD33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A267B92-3C6D-480C-911E-29AC95625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B97D97A-6E8D-4C5E-B05A-2E4C5A733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2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B56100-2E11-44CB-B7B7-0A9880AA5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FE0EC00-8630-45DA-838C-6F0A34E83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6B6A218-851A-4959-8FBA-654A218F7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2DABFC3-1DC0-4EAC-82AF-CAE3A0FFB4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9304126-DE8D-41E0-B0C2-4C7FCE9EC3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5487B10-5881-465F-B30B-EBC690AD0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E4FFA0D-72FD-4EB0-8225-9BC613B8B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8F26855-F0C3-47E0-A48B-8FB11FFA7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523BC4-C378-424D-A91C-11B30EF9C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F3B520A-A63D-4A73-A8AC-BD2DD59CD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37071F4-CEC8-440B-A0AB-B1213527D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E84C9AF-ABA0-43F9-862D-2157CA4AB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44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FA473AB-5047-4287-A335-102375C83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ADAEDBE-0C38-4A84-8C0C-660452583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75D150D-EC9A-47C0-83FD-85CDE0C5B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7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8ABCCE-B277-4847-A0F0-8099837A0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1C998C-C8B8-42ED-8856-66810C177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BA2C37D-D46B-4E4E-A43E-143E8AE7B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21401E9-EA46-49E7-B9B6-837BAB14A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7A0A35C-EC73-4878-945C-8278F5C66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121A6D5-18B9-4076-AF54-C9A9E2704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2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7EA3FC-E434-4935-B16D-7DA4BFCA0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7ABE532-81CA-46FD-B1B2-B8C42E4207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E6B481E-9556-401E-A036-A6867403A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D20F48E-0874-4A79-9998-B038C9D0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DBA5FD6-1AA6-409C-A76F-CF3F66D4B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50FF0D7-7251-4CC0-9C5B-6C1C338F4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61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E9FADE6-A14F-4569-A0CF-F39659866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50F9FB6-2668-4D97-9101-D4075C088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A38366-5DDD-4196-89BD-689283861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2294CA-0EBE-41CB-8C6F-7C8DB2350A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37FA0D-4C03-4F1F-BFD0-16635CCFD0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0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B99D8BD-0770-46FB-B865-343BDBBCA7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646" y="2743056"/>
            <a:ext cx="11212945" cy="896071"/>
          </a:xfrm>
        </p:spPr>
        <p:txBody>
          <a:bodyPr>
            <a:normAutofit fontScale="92500" lnSpcReduction="20000"/>
          </a:bodyPr>
          <a:lstStyle/>
          <a:p>
            <a:r>
              <a:rPr lang="en-GB" sz="3200" b="1" dirty="0"/>
              <a:t>WF on FR2 DL contiguous CA BW enhancement </a:t>
            </a:r>
          </a:p>
          <a:p>
            <a:r>
              <a:rPr lang="en-GB" sz="3200" b="1" dirty="0"/>
              <a:t>and new </a:t>
            </a:r>
            <a:r>
              <a:rPr lang="en-GB" sz="3200" b="1" dirty="0" smtClean="0"/>
              <a:t>CA </a:t>
            </a:r>
            <a:r>
              <a:rPr lang="en-GB" sz="3200" b="1" dirty="0"/>
              <a:t>bandwidth classes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82F7BC8-D9B2-4CB3-B0EC-09560190007F}"/>
              </a:ext>
            </a:extLst>
          </p:cNvPr>
          <p:cNvSpPr txBox="1"/>
          <p:nvPr/>
        </p:nvSpPr>
        <p:spPr>
          <a:xfrm>
            <a:off x="249382" y="711200"/>
            <a:ext cx="116747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3GPP TSG-RAN WG4 Meeting # 96-e 							R4-2103009</a:t>
            </a:r>
            <a:endParaRPr lang="en-US" sz="2000" b="1" dirty="0"/>
          </a:p>
          <a:p>
            <a:r>
              <a:rPr lang="en-GB" sz="2000" b="1" dirty="0"/>
              <a:t>Electronic Meeting, 25</a:t>
            </a:r>
            <a:r>
              <a:rPr lang="en-GB" sz="2000" b="1" baseline="30000" dirty="0"/>
              <a:t>th</a:t>
            </a:r>
            <a:r>
              <a:rPr lang="en-GB" sz="2000" b="1" dirty="0"/>
              <a:t> January – 5</a:t>
            </a:r>
            <a:r>
              <a:rPr lang="en-GB" sz="2000" b="1" baseline="30000" dirty="0"/>
              <a:t>th</a:t>
            </a:r>
            <a:r>
              <a:rPr lang="en-GB" sz="2000" b="1" dirty="0"/>
              <a:t> February, 2021 </a:t>
            </a:r>
            <a:endParaRPr lang="en-US" sz="2000" b="1" dirty="0"/>
          </a:p>
          <a:p>
            <a:pPr>
              <a:spcAft>
                <a:spcPts val="600"/>
              </a:spcAft>
            </a:pPr>
            <a:r>
              <a:rPr lang="en-US" sz="2000" b="1" dirty="0">
                <a:cs typeface="Times New Roman" panose="02020603050405020304" pitchFamily="18" charset="0"/>
              </a:rPr>
              <a:t>Agenda Item: </a:t>
            </a:r>
            <a:r>
              <a:rPr lang="en-GB" sz="2000" b="1" dirty="0"/>
              <a:t>11.3.1</a:t>
            </a:r>
            <a:endParaRPr lang="en-US" sz="2000" b="1" dirty="0">
              <a:cs typeface="Times New Roman" panose="02020603050405020304" pitchFamily="18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E1F80ECE-0984-44B4-988A-7B77E87C11AC}"/>
              </a:ext>
            </a:extLst>
          </p:cNvPr>
          <p:cNvSpPr txBox="1">
            <a:spLocks/>
          </p:cNvSpPr>
          <p:nvPr/>
        </p:nvSpPr>
        <p:spPr>
          <a:xfrm>
            <a:off x="387926" y="3911456"/>
            <a:ext cx="11212945" cy="89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cs typeface="Times New Roman" panose="02020603050405020304" pitchFamily="18" charset="0"/>
              </a:rPr>
              <a:t>Verizon</a:t>
            </a:r>
          </a:p>
        </p:txBody>
      </p:sp>
    </p:spTree>
    <p:extLst>
      <p:ext uri="{BB962C8B-B14F-4D97-AF65-F5344CB8AC3E}">
        <p14:creationId xmlns:p14="http://schemas.microsoft.com/office/powerpoint/2010/main" val="1658106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cs typeface="Times New Roman" panose="02020603050405020304" pitchFamily="18" charset="0"/>
              </a:rPr>
              <a:t>Background</a:t>
            </a:r>
            <a:br>
              <a:rPr lang="en-US" sz="3200" b="1" dirty="0">
                <a:cs typeface="Times New Roman" panose="02020603050405020304" pitchFamily="18" charset="0"/>
              </a:rPr>
            </a:br>
            <a:r>
              <a:rPr lang="en-US" sz="3200" b="1" dirty="0">
                <a:cs typeface="Times New Roman" panose="02020603050405020304" pitchFamily="18" charset="0"/>
              </a:rPr>
              <a:t>New </a:t>
            </a:r>
            <a:r>
              <a:rPr lang="en-GB" sz="3200" b="1" dirty="0"/>
              <a:t>FR2 bandwidth classes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>
                <a:cs typeface="Times New Roman" panose="02020603050405020304" pitchFamily="18" charset="0"/>
              </a:rPr>
              <a:t>During 1</a:t>
            </a:r>
            <a:r>
              <a:rPr lang="en-US" sz="2600" baseline="30000" dirty="0">
                <a:cs typeface="Times New Roman" panose="02020603050405020304" pitchFamily="18" charset="0"/>
              </a:rPr>
              <a:t>st</a:t>
            </a:r>
            <a:r>
              <a:rPr lang="en-US" sz="2600" dirty="0">
                <a:cs typeface="Times New Roman" panose="02020603050405020304" pitchFamily="18" charset="0"/>
              </a:rPr>
              <a:t> round of discussion in [138], following proposal was discussed based on [1].</a:t>
            </a:r>
          </a:p>
          <a:p>
            <a:pPr lvl="1"/>
            <a:r>
              <a:rPr lang="en-GB" sz="2200" u="sng" dirty="0"/>
              <a:t>Issue 1-1-1: New FR2 bandwidth classes</a:t>
            </a:r>
            <a:endParaRPr lang="en-US" sz="2200" dirty="0"/>
          </a:p>
          <a:p>
            <a:pPr lvl="1"/>
            <a:r>
              <a:rPr lang="en-GB" sz="2200" dirty="0"/>
              <a:t>Proposals</a:t>
            </a:r>
            <a:endParaRPr lang="en-US" sz="2200" dirty="0"/>
          </a:p>
          <a:p>
            <a:pPr lvl="2"/>
            <a:r>
              <a:rPr lang="en-GB" sz="1500" dirty="0"/>
              <a:t>Option 1: Add 4 new CA BW classes to FBG2 and 8 new CE BW classes to FBG3</a:t>
            </a:r>
            <a:endParaRPr lang="en-US" sz="1500" dirty="0"/>
          </a:p>
          <a:p>
            <a:pPr lvl="2"/>
            <a:r>
              <a:rPr lang="en-GB" sz="1500" dirty="0"/>
              <a:t>Option 2: Do not add new CA BW classes</a:t>
            </a:r>
            <a:endParaRPr lang="en-US" sz="1500" dirty="0"/>
          </a:p>
          <a:p>
            <a:pPr lvl="2"/>
            <a:r>
              <a:rPr lang="en-GB" sz="1500" dirty="0"/>
              <a:t>Option 3: Add new CA BW classes but differently as in option 1.</a:t>
            </a:r>
            <a:endParaRPr lang="en-US" sz="1500" dirty="0"/>
          </a:p>
          <a:p>
            <a:r>
              <a:rPr lang="en-US" sz="2600" dirty="0">
                <a:cs typeface="Times New Roman" panose="02020603050405020304" pitchFamily="18" charset="0"/>
              </a:rPr>
              <a:t>Majority supported option 1 (5 companies) and one companies supported </a:t>
            </a:r>
            <a:r>
              <a:rPr lang="en-US" sz="2600" dirty="0"/>
              <a:t>4 new classes</a:t>
            </a:r>
          </a:p>
          <a:p>
            <a:pPr lvl="1"/>
            <a:r>
              <a:rPr lang="en-GB" sz="2200" dirty="0"/>
              <a:t>A common observation is that the naming convention for the new CA BW classes may need to be reconsidered</a:t>
            </a:r>
            <a:endParaRPr lang="en-US" sz="2200" dirty="0">
              <a:cs typeface="Times New Roman" panose="02020603050405020304" pitchFamily="18" charset="0"/>
            </a:endParaRPr>
          </a:p>
          <a:p>
            <a:r>
              <a:rPr lang="en-US" sz="2600" dirty="0">
                <a:cs typeface="Times New Roman" panose="02020603050405020304" pitchFamily="18" charset="0"/>
              </a:rPr>
              <a:t>A WF is recommended for further discussion</a:t>
            </a:r>
          </a:p>
        </p:txBody>
      </p:sp>
    </p:spTree>
    <p:extLst>
      <p:ext uri="{BB962C8B-B14F-4D97-AF65-F5344CB8AC3E}">
        <p14:creationId xmlns:p14="http://schemas.microsoft.com/office/powerpoint/2010/main" val="3965629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3405A2-3849-4580-8BCD-D3BE1281C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WF on </a:t>
            </a:r>
            <a:r>
              <a:rPr lang="en-US" b="1" dirty="0">
                <a:cs typeface="Times New Roman" panose="02020603050405020304" pitchFamily="18" charset="0"/>
              </a:rPr>
              <a:t>New </a:t>
            </a:r>
            <a:r>
              <a:rPr lang="en-GB" b="1" dirty="0"/>
              <a:t>FR2 bandwidth classes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FDE230-14BA-467A-A2C4-7CDAF70C4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200" dirty="0" smtClean="0"/>
              <a:t>RAN4 considers that there is a need to add </a:t>
            </a:r>
            <a:r>
              <a:rPr lang="en-US" sz="2200" dirty="0" smtClean="0"/>
              <a:t>a </a:t>
            </a:r>
            <a:r>
              <a:rPr lang="en-US" sz="2200" dirty="0"/>
              <a:t>new objective </a:t>
            </a:r>
            <a:r>
              <a:rPr lang="en-GB" sz="2200" dirty="0"/>
              <a:t>in </a:t>
            </a:r>
            <a:r>
              <a:rPr lang="en-GB" sz="2200" dirty="0" smtClean="0"/>
              <a:t>scope of Rel-17 FR2 UE WID which is </a:t>
            </a:r>
          </a:p>
          <a:p>
            <a:pPr lvl="1"/>
            <a:r>
              <a:rPr lang="en-GB" sz="2000" dirty="0"/>
              <a:t>Introduce new CA BW classes </a:t>
            </a:r>
            <a:r>
              <a:rPr lang="en-GB" sz="2000" dirty="0" smtClean="0"/>
              <a:t>and </a:t>
            </a:r>
            <a:r>
              <a:rPr lang="en-GB" sz="2000" dirty="0"/>
              <a:t>related Rx requirements to support of contiguous downlink aggregated channel BW up to 1600 </a:t>
            </a:r>
            <a:r>
              <a:rPr lang="en-GB" sz="2000" dirty="0" smtClean="0"/>
              <a:t>MHz</a:t>
            </a:r>
            <a:endParaRPr lang="en-GB" sz="2000" strike="sngStrike" dirty="0"/>
          </a:p>
          <a:p>
            <a:r>
              <a:rPr lang="en-GB" altLang="en-US" sz="2200" dirty="0">
                <a:cs typeface="Calibri" panose="020F0502020204030204" pitchFamily="34" charset="0"/>
              </a:rPr>
              <a:t>Decision whether WID is updated is discussed in RAN#91e</a:t>
            </a:r>
            <a:endParaRPr lang="en-GB" sz="2200" dirty="0"/>
          </a:p>
          <a:p>
            <a:endParaRPr lang="en-GB" sz="2200" dirty="0" smtClean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GB" altLang="en-US" sz="2200" dirty="0" smtClean="0">
              <a:cs typeface="Calibri" panose="020F0502020204030204" pitchFamily="34" charset="0"/>
            </a:endParaRPr>
          </a:p>
          <a:p>
            <a:pPr lvl="1"/>
            <a:r>
              <a:rPr lang="en-GB" sz="2000" strike="sngStrike" dirty="0" smtClean="0"/>
              <a:t>Support </a:t>
            </a:r>
            <a:r>
              <a:rPr lang="en-GB" sz="2000" strike="sngStrike" dirty="0"/>
              <a:t>up to </a:t>
            </a:r>
            <a:r>
              <a:rPr lang="en-US" sz="2000" strike="sngStrike" dirty="0"/>
              <a:t>1600MHz </a:t>
            </a:r>
            <a:r>
              <a:rPr lang="en-US" sz="2000" strike="sngStrike" dirty="0">
                <a:solidFill>
                  <a:srgbClr val="FF0000"/>
                </a:solidFill>
              </a:rPr>
              <a:t>contiguous</a:t>
            </a:r>
            <a:r>
              <a:rPr lang="en-US" sz="2000" strike="sngStrike" dirty="0"/>
              <a:t> downlink aggregated CA BW</a:t>
            </a:r>
            <a:endParaRPr lang="en-GB" sz="2000" strike="sngStrike" dirty="0"/>
          </a:p>
          <a:p>
            <a:pPr lvl="2"/>
            <a:r>
              <a:rPr lang="en-US" sz="1600" strike="sngStrike" dirty="0"/>
              <a:t>Allow </a:t>
            </a:r>
            <a:r>
              <a:rPr lang="en-GB" sz="1600" strike="sngStrike" dirty="0"/>
              <a:t>both new design and backward compatibility</a:t>
            </a:r>
            <a:r>
              <a:rPr lang="en-GB" sz="1600" dirty="0"/>
              <a:t> </a:t>
            </a:r>
            <a:endParaRPr lang="en-GB" sz="2400" strike="sngStrike" dirty="0"/>
          </a:p>
          <a:p>
            <a:r>
              <a:rPr lang="en-GB" sz="2400" strike="sngStrike" dirty="0" smtClean="0"/>
              <a:t>Option </a:t>
            </a:r>
            <a:r>
              <a:rPr lang="en-GB" sz="2400" strike="sngStrike" dirty="0"/>
              <a:t>1 shall be defined for FR2 bandwidth classes to FBG2 and FBG3</a:t>
            </a:r>
          </a:p>
          <a:p>
            <a:pPr lvl="1"/>
            <a:r>
              <a:rPr lang="en-US" sz="2000" strike="sngStrike" dirty="0"/>
              <a:t>For flexibility of </a:t>
            </a:r>
            <a:r>
              <a:rPr lang="en-GB" sz="2000" strike="sngStrike" dirty="0"/>
              <a:t>both evolving new design and reflecting backward compatibility</a:t>
            </a:r>
            <a:endParaRPr lang="en-US" sz="2000" strike="sngStrike" dirty="0"/>
          </a:p>
          <a:p>
            <a:r>
              <a:rPr lang="en-US" sz="2400" strike="sngStrike" dirty="0"/>
              <a:t>Incorporate a the new classes in the Rel-17 FR2 WID </a:t>
            </a:r>
          </a:p>
          <a:p>
            <a:pPr lvl="1"/>
            <a:r>
              <a:rPr lang="en-US" sz="2000" strike="sngStrike" dirty="0"/>
              <a:t>For FR2 enhancement</a:t>
            </a:r>
            <a:endParaRPr lang="fi-FI" sz="2000" strike="sngStrike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-261610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008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323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  <a:cs typeface="Times New Roman" panose="02020603050405020304" pitchFamily="18" charset="0"/>
              </a:rPr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5239544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n-GB" sz="2000" dirty="0"/>
              <a:t>R4-2100264, Release 17 FR2 bandwidth class, Verizon </a:t>
            </a:r>
          </a:p>
          <a:p>
            <a:pPr marL="457200" indent="-457200">
              <a:buAutoNum type="arabicParenR"/>
            </a:pPr>
            <a:r>
              <a:rPr lang="en-GB" sz="2000" dirty="0"/>
              <a:t>R4-2102986, Email discussion summary for [98e][138] [98e][138] FR_RF_FR2_req_enh2_Part_1, (Nokia)</a:t>
            </a:r>
          </a:p>
          <a:p>
            <a:pPr marL="457200" indent="-457200">
              <a:buAutoNum type="arabicParenR"/>
            </a:pPr>
            <a:endParaRPr lang="en-GB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901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1400</TotalTime>
  <Words>273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Times New Roman</vt:lpstr>
      <vt:lpstr>Office Theme</vt:lpstr>
      <vt:lpstr>PowerPoint Presentation</vt:lpstr>
      <vt:lpstr>Background New FR2 bandwidth classes</vt:lpstr>
      <vt:lpstr>WF on New FR2 bandwidth classes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</dc:creator>
  <cp:lastModifiedBy>Verizon</cp:lastModifiedBy>
  <cp:revision>155</cp:revision>
  <dcterms:created xsi:type="dcterms:W3CDTF">2020-11-05T21:09:06Z</dcterms:created>
  <dcterms:modified xsi:type="dcterms:W3CDTF">2021-02-03T21:52:22Z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