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74" r:id="rId3"/>
    <p:sldId id="302" r:id="rId4"/>
    <p:sldId id="293" r:id="rId5"/>
    <p:sldId id="305" r:id="rId6"/>
    <p:sldId id="306" r:id="rId7"/>
    <p:sldId id="304" r:id="rId8"/>
    <p:sldId id="300" r:id="rId9"/>
    <p:sldId id="292" r:id="rId10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/>
  <p:cmAuthor id="2" name="Song" initials="CATT" lastIdx="2" clrIdx="1"/>
  <p:cmAuthor id="3" name="Huawei" initials="Huawei" lastIdx="1" clrIdx="2"/>
  <p:cmAuthor id="4" name="cmcc" initials="c" lastIdx="2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1" autoAdjust="0"/>
    <p:restoredTop sz="93825" autoAdjust="0"/>
  </p:normalViewPr>
  <p:slideViewPr>
    <p:cSldViewPr>
      <p:cViewPr>
        <p:scale>
          <a:sx n="66" d="100"/>
          <a:sy n="66" d="100"/>
        </p:scale>
        <p:origin x="1276" y="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11/13/2020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C08FC-A096-4C68-B1BE-B10D8539C320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41088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3C08FC-A096-4C68-B1BE-B10D8539C320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74360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3C08FC-A096-4C68-B1BE-B10D8539C320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69875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3C08FC-A096-4C68-B1BE-B10D8539C320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2609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3C08FC-A096-4C68-B1BE-B10D8539C320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5125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2020-11-13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2020-11-13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2020-11-13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2020-11-13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2020-11-13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2020-11-13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2020-11-13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2020-11-13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2020-11-13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2020-11-13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2020-11-13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2020-11-13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altLang="zh-CN" sz="3200" b="1" dirty="0"/>
              <a:t>WF on power saving demodulation</a:t>
            </a:r>
            <a:endParaRPr lang="en-US" sz="3200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2400" b="1" noProof="0" dirty="0">
                <a:solidFill>
                  <a:schemeClr val="tx1"/>
                </a:solidFill>
              </a:rPr>
              <a:t>Agenda Item:	</a:t>
            </a:r>
            <a:r>
              <a:rPr lang="en-US" altLang="sv-SE" sz="2400" noProof="0" dirty="0">
                <a:solidFill>
                  <a:schemeClr val="tx1"/>
                </a:solidFill>
              </a:rPr>
              <a:t>7.6.</a:t>
            </a:r>
            <a:r>
              <a:rPr lang="en-US" altLang="zh-CN" sz="2400" noProof="0" dirty="0">
                <a:solidFill>
                  <a:schemeClr val="tx1"/>
                </a:solidFill>
              </a:rPr>
              <a:t>3</a:t>
            </a:r>
            <a:endParaRPr lang="en-US" altLang="sv-SE" sz="2400" noProof="0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2400" b="1" noProof="0" dirty="0">
                <a:solidFill>
                  <a:schemeClr val="tx1"/>
                </a:solidFill>
              </a:rPr>
              <a:t>Document for:</a:t>
            </a:r>
            <a:r>
              <a:rPr lang="en-US" altLang="sv-SE" sz="2400" noProof="0" dirty="0">
                <a:solidFill>
                  <a:schemeClr val="tx1"/>
                </a:solidFill>
              </a:rPr>
              <a:t>	Approval</a:t>
            </a: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2400" b="1" noProof="0" dirty="0">
                <a:solidFill>
                  <a:schemeClr val="tx1"/>
                </a:solidFill>
              </a:rPr>
              <a:t>Source: 	</a:t>
            </a:r>
            <a:r>
              <a:rPr lang="en-US" altLang="sv-SE" sz="2400" noProof="0" dirty="0">
                <a:solidFill>
                  <a:schemeClr val="tx1"/>
                </a:solidFill>
              </a:rPr>
              <a:t>CMCC, CATT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72612" y="342900"/>
            <a:ext cx="849788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#9</a:t>
            </a:r>
            <a:r>
              <a:rPr lang="en-US" altLang="zh-CN" sz="2000" b="1" dirty="0">
                <a:cs typeface="Arial" panose="020B0604020202020204" pitchFamily="34" charset="0"/>
              </a:rPr>
              <a:t>7</a:t>
            </a:r>
            <a:r>
              <a:rPr lang="en-US" altLang="sv-SE" sz="2000" b="1" dirty="0">
                <a:cs typeface="Arial" panose="020B0604020202020204" pitchFamily="34" charset="0"/>
              </a:rPr>
              <a:t>e				                           R4-2017677 </a:t>
            </a:r>
            <a:endParaRPr lang="en-US" altLang="sv-SE" sz="2000" b="1" dirty="0">
              <a:highlight>
                <a:srgbClr val="FFFF00"/>
              </a:highlight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Electronic Meeting, </a:t>
            </a:r>
            <a:r>
              <a:rPr lang="en-GB" altLang="zh-CN" sz="1800" b="1" dirty="0"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2-13 Nov., 2020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dirty="0"/>
              <a:t>Background</a:t>
            </a:r>
            <a:endParaRPr lang="en-US" altLang="sv-SE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en-US" sz="1800" noProof="0" dirty="0"/>
          </a:p>
          <a:p>
            <a:pPr>
              <a:buFont typeface="Arial" charset="0"/>
              <a:buChar char="•"/>
              <a:defRPr/>
            </a:pPr>
            <a:endParaRPr lang="en-US" sz="1800" noProof="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422711" y="1268760"/>
            <a:ext cx="822960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200"/>
              </a:spcBef>
            </a:pPr>
            <a:r>
              <a:rPr lang="en-US" sz="2000" dirty="0"/>
              <a:t>Joint PDCCH-WUS and PDCCH test has been discussed in previous RAN4 meetings. The WF R4-2012645 was agreed in RAN4#9</a:t>
            </a:r>
            <a:r>
              <a:rPr lang="en-US" altLang="zh-CN" sz="2000" dirty="0"/>
              <a:t>6</a:t>
            </a:r>
            <a:r>
              <a:rPr lang="en-US" sz="2000" dirty="0"/>
              <a:t>-e meeting  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2CB00C7-9FA3-4238-9469-53F5CD462309}"/>
              </a:ext>
            </a:extLst>
          </p:cNvPr>
          <p:cNvSpPr txBox="1"/>
          <p:nvPr/>
        </p:nvSpPr>
        <p:spPr>
          <a:xfrm>
            <a:off x="726701" y="2163445"/>
            <a:ext cx="7712823" cy="37753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hangingPunct="0">
              <a:spcBef>
                <a:spcPts val="400"/>
              </a:spcBef>
              <a:spcAft>
                <a:spcPts val="400"/>
              </a:spcAft>
            </a:pPr>
            <a:r>
              <a:rPr lang="en-US" altLang="zh-CN" sz="2000" b="1" dirty="0">
                <a:latin typeface="+mn-lt"/>
              </a:rPr>
              <a:t>Way forward in RAN4#96-e</a:t>
            </a:r>
            <a:endParaRPr lang="zh-CN" altLang="zh-CN" sz="2000" b="1" dirty="0">
              <a:latin typeface="+mn-lt"/>
            </a:endParaRPr>
          </a:p>
          <a:p>
            <a:pPr marL="342900" lvl="0" indent="-342900" algn="just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en-US" altLang="zh-CN" dirty="0">
                <a:latin typeface="+mn-lt"/>
              </a:rPr>
              <a:t>Test solutions</a:t>
            </a:r>
            <a:endParaRPr lang="zh-CN" altLang="zh-CN" dirty="0">
              <a:latin typeface="+mn-lt"/>
            </a:endParaRPr>
          </a:p>
          <a:p>
            <a:pPr marL="742950" lvl="1" indent="-285750" algn="just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685800" algn="l"/>
              </a:tabLst>
            </a:pPr>
            <a:r>
              <a:rPr lang="en-US" altLang="zh-CN" dirty="0">
                <a:latin typeface="+mn-lt"/>
              </a:rPr>
              <a:t>Option 1/2 listed in Slides#3 will be used for power saving test. </a:t>
            </a:r>
            <a:endParaRPr lang="zh-CN" altLang="zh-CN" dirty="0">
              <a:latin typeface="+mn-lt"/>
            </a:endParaRPr>
          </a:p>
          <a:p>
            <a:pPr marL="742950" lvl="1" indent="-285750" algn="just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685800" algn="l"/>
              </a:tabLst>
            </a:pPr>
            <a:r>
              <a:rPr lang="en-US" altLang="zh-CN" dirty="0">
                <a:latin typeface="+mn-lt"/>
              </a:rPr>
              <a:t>Make a decision in next RAN4 meeting.</a:t>
            </a:r>
            <a:endParaRPr lang="zh-CN" altLang="zh-CN" dirty="0">
              <a:latin typeface="+mn-lt"/>
            </a:endParaRPr>
          </a:p>
          <a:p>
            <a:pPr marL="342900" indent="-342900" algn="just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en-US" altLang="zh-CN" dirty="0">
                <a:latin typeface="+mn-lt"/>
              </a:rPr>
              <a:t>Test complexity aspects </a:t>
            </a:r>
            <a:endParaRPr lang="zh-CN" altLang="zh-CN" dirty="0">
              <a:latin typeface="+mn-lt"/>
            </a:endParaRPr>
          </a:p>
          <a:p>
            <a:pPr marL="742950" lvl="1" indent="-285750" algn="just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685800" algn="l"/>
              </a:tabLst>
            </a:pPr>
            <a:r>
              <a:rPr lang="en-US" altLang="zh-CN" dirty="0">
                <a:latin typeface="+mn-lt"/>
              </a:rPr>
              <a:t>DRX cycle</a:t>
            </a:r>
            <a:endParaRPr lang="zh-CN" altLang="zh-CN" dirty="0">
              <a:latin typeface="+mn-lt"/>
            </a:endParaRPr>
          </a:p>
          <a:p>
            <a:pPr marL="1143000" lvl="2" indent="-228600" algn="just" fontAlgn="auto" hangingPunct="1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1143000" algn="l"/>
              </a:tabLst>
            </a:pPr>
            <a:r>
              <a:rPr lang="en-US" altLang="zh-CN" dirty="0">
                <a:latin typeface="+mn-lt"/>
              </a:rPr>
              <a:t>Use short DRX cycle of 10ms to reduce test time. </a:t>
            </a:r>
            <a:endParaRPr lang="zh-CN" altLang="zh-CN" dirty="0">
              <a:latin typeface="+mn-lt"/>
            </a:endParaRPr>
          </a:p>
          <a:p>
            <a:pPr marL="1143000" lvl="2" indent="-228600" algn="just" fontAlgn="auto" hangingPunct="1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1143000" algn="l"/>
              </a:tabLst>
            </a:pPr>
            <a:r>
              <a:rPr lang="en-US" altLang="zh-CN" dirty="0">
                <a:latin typeface="+mn-lt"/>
              </a:rPr>
              <a:t>It should be noted that using 10ms is only for test purpose and has no relation to real deployment.</a:t>
            </a:r>
            <a:endParaRPr lang="zh-CN" altLang="zh-CN" dirty="0">
              <a:latin typeface="+mn-lt"/>
            </a:endParaRPr>
          </a:p>
          <a:p>
            <a:pPr marL="742950" lvl="1" indent="-285750" algn="just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685800" algn="l"/>
              </a:tabLst>
            </a:pPr>
            <a:r>
              <a:rPr lang="en-US" altLang="zh-CN" dirty="0">
                <a:latin typeface="+mn-lt"/>
              </a:rPr>
              <a:t>Number of error samples</a:t>
            </a:r>
            <a:endParaRPr lang="zh-CN" altLang="zh-CN" dirty="0">
              <a:latin typeface="+mn-lt"/>
            </a:endParaRPr>
          </a:p>
          <a:p>
            <a:pPr marL="1143000" lvl="2" indent="-228600" algn="just" fontAlgn="auto" hangingPunct="1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1143000" algn="l"/>
              </a:tabLst>
            </a:pPr>
            <a:r>
              <a:rPr lang="en-US" altLang="zh-CN" dirty="0">
                <a:latin typeface="+mn-lt"/>
              </a:rPr>
              <a:t>TBD error samples will be used. </a:t>
            </a:r>
            <a:endParaRPr lang="zh-CN" altLang="zh-CN" dirty="0">
              <a:latin typeface="+mn-lt"/>
            </a:endParaRPr>
          </a:p>
          <a:p>
            <a:pPr indent="266700" algn="just"/>
            <a:r>
              <a:rPr lang="en-GB" altLang="zh-CN" dirty="0">
                <a:latin typeface="+mn-lt"/>
              </a:rPr>
              <a:t>Note: Currently RAN5 uses 1000 error samples which is time consuming. </a:t>
            </a:r>
            <a:r>
              <a:rPr lang="en-US" altLang="zh-CN" dirty="0">
                <a:latin typeface="+mn-lt"/>
              </a:rPr>
              <a:t>Need feedback from TE vendors whether 100 error samples are feasible.</a:t>
            </a:r>
            <a:endParaRPr lang="zh-CN" altLang="zh-CN" dirty="0">
              <a:latin typeface="+mn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GTW session agreement (06</a:t>
            </a:r>
            <a:r>
              <a:rPr lang="en-US" altLang="zh-CN" sz="3600" baseline="30000" dirty="0"/>
              <a:t>th</a:t>
            </a:r>
            <a:r>
              <a:rPr lang="en-US" altLang="zh-CN" sz="3600" dirty="0"/>
              <a:t> Nov. 2020)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0080" y="1268760"/>
            <a:ext cx="8229600" cy="4983162"/>
          </a:xfrm>
        </p:spPr>
        <p:txBody>
          <a:bodyPr/>
          <a:lstStyle/>
          <a:p>
            <a:pPr hangingPunct="0">
              <a:spcAft>
                <a:spcPts val="900"/>
              </a:spcAft>
            </a:pPr>
            <a:r>
              <a:rPr lang="en-US" altLang="zh-CN" sz="2000" dirty="0"/>
              <a:t>Issue 1-1-1:  Which test metric do you prefer to be used for PDCCH-WUS/PDCCH test</a:t>
            </a:r>
          </a:p>
          <a:p>
            <a:pPr marL="685800" lvl="1">
              <a:spcAft>
                <a:spcPts val="900"/>
              </a:spcAft>
              <a:buFont typeface="Calibri" panose="020F0502020204030204" pitchFamily="34" charset="0"/>
              <a:buChar char="-"/>
            </a:pPr>
            <a:r>
              <a:rPr lang="en-US" altLang="zh-CN" sz="1800" dirty="0">
                <a:highlight>
                  <a:srgbClr val="00FF00"/>
                </a:highlight>
              </a:rPr>
              <a:t>Option 1c with Pm-</a:t>
            </a:r>
            <a:r>
              <a:rPr lang="en-US" altLang="zh-CN" sz="1800" dirty="0" err="1">
                <a:highlight>
                  <a:srgbClr val="00FF00"/>
                </a:highlight>
              </a:rPr>
              <a:t>dsg_total</a:t>
            </a:r>
            <a:r>
              <a:rPr lang="en-US" altLang="zh-CN" sz="1800" dirty="0">
                <a:highlight>
                  <a:srgbClr val="00FF00"/>
                </a:highlight>
              </a:rPr>
              <a:t>=1%</a:t>
            </a:r>
          </a:p>
          <a:p>
            <a:pPr marL="342900" lvl="1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2000" dirty="0"/>
              <a:t>Issue 1-1-2: In case of Option 2 in Issue 1-1-1, do you think it’s confident to reduce the number of error samples from 1000 to 100?</a:t>
            </a:r>
          </a:p>
          <a:p>
            <a:pPr marL="685800" lvl="1">
              <a:spcAft>
                <a:spcPts val="900"/>
              </a:spcAft>
              <a:buFont typeface="Calibri" panose="020F0502020204030204" pitchFamily="34" charset="0"/>
              <a:buChar char="-"/>
            </a:pPr>
            <a:r>
              <a:rPr lang="en-US" altLang="zh-CN" sz="1800" dirty="0">
                <a:highlight>
                  <a:srgbClr val="00FF00"/>
                </a:highlight>
              </a:rPr>
              <a:t>No further discussion on this topic.</a:t>
            </a:r>
          </a:p>
          <a:p>
            <a:pPr marL="685800" lvl="1">
              <a:spcAft>
                <a:spcPts val="900"/>
              </a:spcAft>
              <a:buFont typeface="Calibri" panose="020F0502020204030204" pitchFamily="34" charset="0"/>
              <a:buChar char="-"/>
            </a:pPr>
            <a:r>
              <a:rPr lang="en-US" altLang="zh-CN" sz="1800" dirty="0">
                <a:highlight>
                  <a:srgbClr val="00FF00"/>
                </a:highlight>
              </a:rPr>
              <a:t>Whether to reduce error samples for PDCCH test can be triggered in RAN5 as a general discussion not specific to this WI. </a:t>
            </a:r>
            <a:endParaRPr lang="en-US" altLang="zh-CN" sz="2000" dirty="0"/>
          </a:p>
          <a:p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869599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3224" y="141680"/>
            <a:ext cx="8723312" cy="1143000"/>
          </a:xfrm>
        </p:spPr>
        <p:txBody>
          <a:bodyPr/>
          <a:lstStyle/>
          <a:p>
            <a:r>
              <a:rPr lang="en-US" altLang="zh-CN" sz="3600" dirty="0"/>
              <a:t>Way</a:t>
            </a:r>
            <a:r>
              <a:rPr lang="zh-CN" altLang="en-US" sz="3600" dirty="0"/>
              <a:t> </a:t>
            </a:r>
            <a:r>
              <a:rPr lang="en-US" altLang="zh-CN" sz="3600" dirty="0"/>
              <a:t>forward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8656" y="1124744"/>
            <a:ext cx="8723312" cy="5591576"/>
          </a:xfrm>
        </p:spPr>
        <p:txBody>
          <a:bodyPr/>
          <a:lstStyle/>
          <a:p>
            <a:pPr hangingPunct="0">
              <a:spcAft>
                <a:spcPts val="0"/>
              </a:spcAft>
              <a:buFont typeface="Wingdings" panose="05000000000000000000" pitchFamily="2" charset="2"/>
              <a:buChar char="n"/>
            </a:pPr>
            <a:r>
              <a:rPr lang="en-US" altLang="zh-CN" sz="2000" b="1" dirty="0"/>
              <a:t>Test parameters for PDCCH </a:t>
            </a:r>
          </a:p>
          <a:p>
            <a:pPr marL="400050" lvl="1" indent="0">
              <a:spcBef>
                <a:spcPts val="300"/>
              </a:spcBef>
              <a:buNone/>
            </a:pPr>
            <a:r>
              <a:rPr lang="en-US" altLang="zh-CN" sz="1800" dirty="0"/>
              <a:t>Reuse the test parameters for PDCCH in DRX-ON in 38.101-4</a:t>
            </a:r>
          </a:p>
          <a:p>
            <a:pPr marL="400050" lvl="1" indent="0">
              <a:spcBef>
                <a:spcPts val="300"/>
              </a:spcBef>
              <a:buNone/>
            </a:pPr>
            <a:r>
              <a:rPr lang="en-US" altLang="zh-CN" sz="1800" dirty="0"/>
              <a:t>For FR1</a:t>
            </a:r>
          </a:p>
          <a:p>
            <a:pPr lvl="2" fontAlgn="auto" hangingPunct="1">
              <a:spcBef>
                <a:spcPts val="300"/>
              </a:spcBef>
            </a:pPr>
            <a:r>
              <a:rPr lang="en-US" altLang="zh-CN" sz="1600" dirty="0"/>
              <a:t>For FDD: Test No. 3 in Table 5.3.2.1.1-1 and Test No. 3 in Table 5.3.3.1.1-1</a:t>
            </a:r>
          </a:p>
          <a:p>
            <a:pPr lvl="2" fontAlgn="auto" hangingPunct="1">
              <a:spcBef>
                <a:spcPts val="300"/>
              </a:spcBef>
            </a:pPr>
            <a:r>
              <a:rPr lang="en-US" altLang="zh-CN" sz="1600" dirty="0"/>
              <a:t>For TDD: Test No. 2 in Table 5.3.2.2.1-1 and Test No. 2 in Table 5.3.3.2.1-1</a:t>
            </a:r>
          </a:p>
          <a:p>
            <a:pPr marL="114300" indent="0" fontAlgn="auto" hangingPunct="1">
              <a:spcBef>
                <a:spcPts val="300"/>
              </a:spcBef>
              <a:buNone/>
            </a:pPr>
            <a:r>
              <a:rPr lang="en-US" altLang="zh-CN" sz="1800" dirty="0"/>
              <a:t>      For</a:t>
            </a:r>
            <a:r>
              <a:rPr lang="zh-CN" altLang="en-US" sz="1800" dirty="0"/>
              <a:t> </a:t>
            </a:r>
            <a:r>
              <a:rPr lang="en-US" altLang="zh-CN" sz="1800" dirty="0"/>
              <a:t>FR2</a:t>
            </a:r>
          </a:p>
          <a:p>
            <a:pPr lvl="2" fontAlgn="auto" hangingPunct="1">
              <a:spcBef>
                <a:spcPts val="300"/>
              </a:spcBef>
            </a:pPr>
            <a:r>
              <a:rPr lang="en-US" altLang="zh-CN" sz="1600" dirty="0"/>
              <a:t>For TDD: Test No. 1-2 in Table 7.3.2.2.1-1 </a:t>
            </a:r>
            <a:endParaRPr lang="en-US" altLang="zh-CN" sz="2000" dirty="0"/>
          </a:p>
          <a:p>
            <a:pPr marL="342900" lvl="1" indent="-342900">
              <a:spcAft>
                <a:spcPts val="900"/>
              </a:spcAft>
              <a:buFont typeface="Wingdings" panose="05000000000000000000" pitchFamily="2" charset="2"/>
              <a:buChar char="n"/>
            </a:pPr>
            <a:r>
              <a:rPr lang="en-US" altLang="zh-CN" sz="2000" b="1" dirty="0"/>
              <a:t>Applicability rule</a:t>
            </a:r>
          </a:p>
          <a:p>
            <a:pPr marL="400050" lvl="2" indent="0">
              <a:spcAft>
                <a:spcPts val="900"/>
              </a:spcAft>
              <a:buNone/>
            </a:pPr>
            <a:r>
              <a:rPr lang="en-US" altLang="zh-CN" sz="1800" dirty="0"/>
              <a:t>Apply the applicability rule that UE already fulfilling PDCCH-WUS performance requirement can skip the corresponding Rel-15 test(s)</a:t>
            </a:r>
          </a:p>
          <a:p>
            <a:pPr hangingPunct="0">
              <a:spcAft>
                <a:spcPts val="0"/>
              </a:spcAft>
              <a:buFont typeface="Wingdings" panose="05000000000000000000" pitchFamily="2" charset="2"/>
              <a:buChar char="n"/>
            </a:pPr>
            <a:r>
              <a:rPr lang="en-US" altLang="zh-CN" sz="2000" b="1" dirty="0"/>
              <a:t>The number of search space for PDCCH-WUS</a:t>
            </a:r>
          </a:p>
          <a:p>
            <a:pPr marL="400050" lvl="1" indent="0">
              <a:lnSpc>
                <a:spcPct val="150000"/>
              </a:lnSpc>
              <a:spcBef>
                <a:spcPts val="300"/>
              </a:spcBef>
              <a:buNone/>
            </a:pPr>
            <a:r>
              <a:rPr lang="en-US" altLang="zh-CN" sz="1800" dirty="0"/>
              <a:t>1 search space for PDCCH-WUS</a:t>
            </a:r>
          </a:p>
          <a:p>
            <a:pPr marL="0" indent="0">
              <a:buNone/>
            </a:pP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926280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4621" y="15032"/>
            <a:ext cx="8723312" cy="1143000"/>
          </a:xfrm>
        </p:spPr>
        <p:txBody>
          <a:bodyPr/>
          <a:lstStyle/>
          <a:p>
            <a:r>
              <a:rPr lang="en-US" altLang="zh-CN" sz="3600" dirty="0"/>
              <a:t>Way</a:t>
            </a:r>
            <a:r>
              <a:rPr lang="zh-CN" altLang="en-US" sz="3600" dirty="0"/>
              <a:t> </a:t>
            </a:r>
            <a:r>
              <a:rPr lang="en-US" altLang="zh-CN" sz="3600" dirty="0"/>
              <a:t>forward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2898" y="937419"/>
            <a:ext cx="8229600" cy="4983162"/>
          </a:xfrm>
        </p:spPr>
        <p:txBody>
          <a:bodyPr/>
          <a:lstStyle/>
          <a:p>
            <a:pPr hangingPunct="0">
              <a:spcAft>
                <a:spcPts val="0"/>
              </a:spcAft>
              <a:buFont typeface="Wingdings" panose="05000000000000000000" pitchFamily="2" charset="2"/>
              <a:buChar char="n"/>
            </a:pPr>
            <a:r>
              <a:rPr lang="en-US" altLang="zh-CN" sz="2000" b="1" dirty="0"/>
              <a:t>Simulation assumptions for PDCCH-WUS for FR1-FDD</a:t>
            </a:r>
          </a:p>
          <a:p>
            <a:pPr marL="0" indent="0">
              <a:buNone/>
            </a:pPr>
            <a:endParaRPr lang="zh-CN" altLang="en-US" sz="2000" dirty="0"/>
          </a:p>
        </p:txBody>
      </p:sp>
      <p:graphicFrame>
        <p:nvGraphicFramePr>
          <p:cNvPr id="11" name="表格 4">
            <a:extLst>
              <a:ext uri="{FF2B5EF4-FFF2-40B4-BE49-F238E27FC236}">
                <a16:creationId xmlns:a16="http://schemas.microsoft.com/office/drawing/2014/main" id="{035725FC-264F-4C40-9B04-944E88AF81A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47170996"/>
              </p:ext>
            </p:extLst>
          </p:nvPr>
        </p:nvGraphicFramePr>
        <p:xfrm>
          <a:off x="1115616" y="1340768"/>
          <a:ext cx="6583560" cy="52247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3432700809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850171738"/>
                    </a:ext>
                  </a:extLst>
                </a:gridCol>
                <a:gridCol w="2468760">
                  <a:extLst>
                    <a:ext uri="{9D8B030D-6E8A-4147-A177-3AD203B41FA5}">
                      <a16:colId xmlns:a16="http://schemas.microsoft.com/office/drawing/2014/main" val="2727831964"/>
                    </a:ext>
                  </a:extLst>
                </a:gridCol>
              </a:tblGrid>
              <a:tr h="357074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dirty="0">
                          <a:effectLst/>
                        </a:rPr>
                        <a:t>Parameter</a:t>
                      </a:r>
                      <a:endParaRPr lang="zh-CN" altLang="zh-CN" sz="16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Value</a:t>
                      </a:r>
                      <a:endParaRPr lang="zh-CN" altLang="en-US" sz="16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4553319"/>
                  </a:ext>
                </a:extLst>
              </a:tr>
              <a:tr h="32211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PDCCH-WUS</a:t>
                      </a: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PDCCH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/>
                </a:tc>
                <a:extLst>
                  <a:ext uri="{0D108BD9-81ED-4DB2-BD59-A6C34878D82A}">
                    <a16:rowId xmlns:a16="http://schemas.microsoft.com/office/drawing/2014/main" val="2215134226"/>
                  </a:ext>
                </a:extLst>
              </a:tr>
              <a:tr h="32211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Duplex mode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FDD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17780" marB="1778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/>
                </a:tc>
                <a:extLst>
                  <a:ext uri="{0D108BD9-81ED-4DB2-BD59-A6C34878D82A}">
                    <a16:rowId xmlns:a16="http://schemas.microsoft.com/office/drawing/2014/main" val="2231717960"/>
                  </a:ext>
                </a:extLst>
              </a:tr>
              <a:tr h="32211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DCI format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2_6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1_1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/>
                </a:tc>
                <a:extLst>
                  <a:ext uri="{0D108BD9-81ED-4DB2-BD59-A6C34878D82A}">
                    <a16:rowId xmlns:a16="http://schemas.microsoft.com/office/drawing/2014/main" val="390756374"/>
                  </a:ext>
                </a:extLst>
              </a:tr>
              <a:tr h="32211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Bandwidth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10MHz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6153232"/>
                  </a:ext>
                </a:extLst>
              </a:tr>
              <a:tr h="32211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SCS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15kHz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0421227"/>
                  </a:ext>
                </a:extLst>
              </a:tr>
              <a:tr h="32211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Number of BS antennas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1Tx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3950004"/>
                  </a:ext>
                </a:extLst>
              </a:tr>
              <a:tr h="32211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Number of UE antennas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2Rx, 4Rx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4946116"/>
                  </a:ext>
                </a:extLst>
              </a:tr>
              <a:tr h="32211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DM-RS channel estimation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Realistic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9801478"/>
                  </a:ext>
                </a:extLst>
              </a:tr>
              <a:tr h="32211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Channel model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TDLA30-10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2177621"/>
                  </a:ext>
                </a:extLst>
              </a:tr>
              <a:tr h="67093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DCI length (excluding 24bits CRS) + </a:t>
                      </a:r>
                      <a:r>
                        <a:rPr lang="en-GB" altLang="zh-CN" sz="1400" b="1" dirty="0">
                          <a:solidFill>
                            <a:schemeClr val="bg1"/>
                          </a:solidFill>
                          <a:effectLst/>
                        </a:rPr>
                        <a:t>Aggregation level</a:t>
                      </a:r>
                      <a:endParaRPr lang="zh-CN" alt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Option1:12 bits ,</a:t>
                      </a:r>
                      <a:r>
                        <a:rPr lang="en-GB" altLang="zh-CN" sz="1400" kern="120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AL=8</a:t>
                      </a: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Option2: 36 bits ,</a:t>
                      </a:r>
                      <a:r>
                        <a:rPr lang="en-GB" altLang="zh-CN" sz="1400" kern="1200" baseline="0" dirty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AL=16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52 bits + AL=4</a:t>
                      </a:r>
                    </a:p>
                    <a:p>
                      <a:pPr algn="ctr"/>
                      <a:endParaRPr lang="zh-CN" alt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29371240"/>
                  </a:ext>
                </a:extLst>
              </a:tr>
              <a:tr h="32211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</a:rPr>
                        <a:t>CORESET symbol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4899177"/>
                  </a:ext>
                </a:extLst>
              </a:tr>
              <a:tr h="32211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</a:rPr>
                        <a:t>CORESET bandwidth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48RB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9288359"/>
                  </a:ext>
                </a:extLst>
              </a:tr>
              <a:tr h="326672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</a:rPr>
                        <a:t>Mapping type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Non-Interleaved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Non-Interleaved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49149434"/>
                  </a:ext>
                </a:extLst>
              </a:tr>
              <a:tr h="32211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</a:rPr>
                        <a:t>REG bundle size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9345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47280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4621" y="15032"/>
            <a:ext cx="8723312" cy="1143000"/>
          </a:xfrm>
        </p:spPr>
        <p:txBody>
          <a:bodyPr/>
          <a:lstStyle/>
          <a:p>
            <a:r>
              <a:rPr lang="en-US" altLang="zh-CN" sz="3600" dirty="0"/>
              <a:t>Way</a:t>
            </a:r>
            <a:r>
              <a:rPr lang="zh-CN" altLang="en-US" sz="3600" dirty="0"/>
              <a:t> </a:t>
            </a:r>
            <a:r>
              <a:rPr lang="en-US" altLang="zh-CN" sz="3600" dirty="0"/>
              <a:t>forward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2898" y="937419"/>
            <a:ext cx="8229600" cy="4983162"/>
          </a:xfrm>
        </p:spPr>
        <p:txBody>
          <a:bodyPr/>
          <a:lstStyle/>
          <a:p>
            <a:pPr hangingPunct="0">
              <a:spcAft>
                <a:spcPts val="0"/>
              </a:spcAft>
              <a:buFont typeface="Wingdings" panose="05000000000000000000" pitchFamily="2" charset="2"/>
              <a:buChar char="n"/>
            </a:pPr>
            <a:r>
              <a:rPr lang="en-US" altLang="zh-CN" sz="2000" b="1" dirty="0"/>
              <a:t>Simulation assumptions for PDCCH-WUS for FR1-TDD</a:t>
            </a:r>
          </a:p>
          <a:p>
            <a:pPr marL="0" indent="0">
              <a:buNone/>
            </a:pPr>
            <a:endParaRPr lang="zh-CN" altLang="en-US" sz="2000" dirty="0"/>
          </a:p>
        </p:txBody>
      </p:sp>
      <p:graphicFrame>
        <p:nvGraphicFramePr>
          <p:cNvPr id="11" name="表格 4">
            <a:extLst>
              <a:ext uri="{FF2B5EF4-FFF2-40B4-BE49-F238E27FC236}">
                <a16:creationId xmlns:a16="http://schemas.microsoft.com/office/drawing/2014/main" id="{035725FC-264F-4C40-9B04-944E88AF81A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8080200"/>
              </p:ext>
            </p:extLst>
          </p:nvPr>
        </p:nvGraphicFramePr>
        <p:xfrm>
          <a:off x="1115616" y="1340768"/>
          <a:ext cx="7200800" cy="53034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3432700809"/>
                    </a:ext>
                  </a:extLst>
                </a:gridCol>
                <a:gridCol w="2623120">
                  <a:extLst>
                    <a:ext uri="{9D8B030D-6E8A-4147-A177-3AD203B41FA5}">
                      <a16:colId xmlns:a16="http://schemas.microsoft.com/office/drawing/2014/main" val="2850171738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2467081003"/>
                    </a:ext>
                  </a:extLst>
                </a:gridCol>
              </a:tblGrid>
              <a:tr h="36325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dirty="0">
                          <a:effectLst/>
                        </a:rPr>
                        <a:t>Parameter</a:t>
                      </a:r>
                      <a:endParaRPr lang="zh-CN" altLang="zh-CN" sz="16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Value</a:t>
                      </a:r>
                      <a:endParaRPr lang="zh-CN" altLang="en-US" sz="16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54553319"/>
                  </a:ext>
                </a:extLst>
              </a:tr>
              <a:tr h="32768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PDCCH-WUS</a:t>
                      </a: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PDCCH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/>
                </a:tc>
                <a:extLst>
                  <a:ext uri="{0D108BD9-81ED-4DB2-BD59-A6C34878D82A}">
                    <a16:rowId xmlns:a16="http://schemas.microsoft.com/office/drawing/2014/main" val="2215134226"/>
                  </a:ext>
                </a:extLst>
              </a:tr>
              <a:tr h="32768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Duplex mode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TDD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17780" marB="1778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zh-CN" alt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17780" marB="17780" anchor="ctr"/>
                </a:tc>
                <a:extLst>
                  <a:ext uri="{0D108BD9-81ED-4DB2-BD59-A6C34878D82A}">
                    <a16:rowId xmlns:a16="http://schemas.microsoft.com/office/drawing/2014/main" val="2231717960"/>
                  </a:ext>
                </a:extLst>
              </a:tr>
              <a:tr h="32768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DCI format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2_6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1_1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/>
                </a:tc>
                <a:extLst>
                  <a:ext uri="{0D108BD9-81ED-4DB2-BD59-A6C34878D82A}">
                    <a16:rowId xmlns:a16="http://schemas.microsoft.com/office/drawing/2014/main" val="390756374"/>
                  </a:ext>
                </a:extLst>
              </a:tr>
              <a:tr h="32768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Bandwidth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40MHz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36153232"/>
                  </a:ext>
                </a:extLst>
              </a:tr>
              <a:tr h="32768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SCS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0kHz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00421227"/>
                  </a:ext>
                </a:extLst>
              </a:tr>
              <a:tr h="32768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Number of BS antennas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1Tx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23950004"/>
                  </a:ext>
                </a:extLst>
              </a:tr>
              <a:tr h="32768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Number of UE antennas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2Rx, 4Rx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84946116"/>
                  </a:ext>
                </a:extLst>
              </a:tr>
              <a:tr h="32768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DM-RS channel estimation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Realistic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99801478"/>
                  </a:ext>
                </a:extLst>
              </a:tr>
              <a:tr h="32768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Channel model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TDLC300-100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32177621"/>
                  </a:ext>
                </a:extLst>
              </a:tr>
              <a:tr h="65523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DCI length (excluding 24bits CRS) + </a:t>
                      </a:r>
                      <a:r>
                        <a:rPr lang="en-GB" altLang="zh-CN" sz="1400" b="1" dirty="0">
                          <a:solidFill>
                            <a:schemeClr val="bg1"/>
                          </a:solidFill>
                          <a:effectLst/>
                        </a:rPr>
                        <a:t>Aggregation level</a:t>
                      </a:r>
                      <a:endParaRPr lang="zh-CN" alt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Option1:12 bits + AL=8</a:t>
                      </a: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Option2: 36 bits + AL=16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53 bits + AL=4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29371240"/>
                  </a:ext>
                </a:extLst>
              </a:tr>
              <a:tr h="32768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</a:rPr>
                        <a:t>CORESET symbol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4899177"/>
                  </a:ext>
                </a:extLst>
              </a:tr>
              <a:tr h="32768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</a:rPr>
                        <a:t>CORESET bandwidth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102RB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39288359"/>
                  </a:ext>
                </a:extLst>
              </a:tr>
              <a:tr h="332329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</a:rPr>
                        <a:t>Mapping type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Interleaved(size 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Interleaved(size 3)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49149434"/>
                  </a:ext>
                </a:extLst>
              </a:tr>
              <a:tr h="32768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</a:rPr>
                        <a:t>REG bundle size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39345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0543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4621" y="15032"/>
            <a:ext cx="8723312" cy="1143000"/>
          </a:xfrm>
        </p:spPr>
        <p:txBody>
          <a:bodyPr/>
          <a:lstStyle/>
          <a:p>
            <a:r>
              <a:rPr lang="en-US" altLang="zh-CN" sz="3600" dirty="0"/>
              <a:t>Way</a:t>
            </a:r>
            <a:r>
              <a:rPr lang="zh-CN" altLang="en-US" sz="3600" dirty="0"/>
              <a:t> </a:t>
            </a:r>
            <a:r>
              <a:rPr lang="en-US" altLang="zh-CN" sz="3600" dirty="0"/>
              <a:t>forward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2898" y="937419"/>
            <a:ext cx="8229600" cy="4983162"/>
          </a:xfrm>
        </p:spPr>
        <p:txBody>
          <a:bodyPr/>
          <a:lstStyle/>
          <a:p>
            <a:pPr hangingPunct="0">
              <a:spcAft>
                <a:spcPts val="0"/>
              </a:spcAft>
              <a:buFont typeface="Wingdings" panose="05000000000000000000" pitchFamily="2" charset="2"/>
              <a:buChar char="n"/>
            </a:pPr>
            <a:r>
              <a:rPr lang="en-US" altLang="zh-CN" sz="2000" b="1" dirty="0"/>
              <a:t>Simulation assumptions for PDCCH-WUS for FR2</a:t>
            </a:r>
          </a:p>
          <a:p>
            <a:pPr marL="0" indent="0">
              <a:buNone/>
            </a:pPr>
            <a:endParaRPr lang="zh-CN" altLang="en-US" sz="2000" dirty="0"/>
          </a:p>
        </p:txBody>
      </p:sp>
      <p:graphicFrame>
        <p:nvGraphicFramePr>
          <p:cNvPr id="11" name="表格 4">
            <a:extLst>
              <a:ext uri="{FF2B5EF4-FFF2-40B4-BE49-F238E27FC236}">
                <a16:creationId xmlns:a16="http://schemas.microsoft.com/office/drawing/2014/main" id="{035725FC-264F-4C40-9B04-944E88AF81A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624292"/>
              </p:ext>
            </p:extLst>
          </p:nvPr>
        </p:nvGraphicFramePr>
        <p:xfrm>
          <a:off x="968287" y="1340768"/>
          <a:ext cx="7204113" cy="51231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4206">
                  <a:extLst>
                    <a:ext uri="{9D8B030D-6E8A-4147-A177-3AD203B41FA5}">
                      <a16:colId xmlns:a16="http://schemas.microsoft.com/office/drawing/2014/main" val="3432700809"/>
                    </a:ext>
                  </a:extLst>
                </a:gridCol>
                <a:gridCol w="2150726">
                  <a:extLst>
                    <a:ext uri="{9D8B030D-6E8A-4147-A177-3AD203B41FA5}">
                      <a16:colId xmlns:a16="http://schemas.microsoft.com/office/drawing/2014/main" val="2850171738"/>
                    </a:ext>
                  </a:extLst>
                </a:gridCol>
                <a:gridCol w="2509181">
                  <a:extLst>
                    <a:ext uri="{9D8B030D-6E8A-4147-A177-3AD203B41FA5}">
                      <a16:colId xmlns:a16="http://schemas.microsoft.com/office/drawing/2014/main" val="3664367205"/>
                    </a:ext>
                  </a:extLst>
                </a:gridCol>
              </a:tblGrid>
              <a:tr h="33008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dirty="0">
                          <a:effectLst/>
                        </a:rPr>
                        <a:t>Parameter</a:t>
                      </a:r>
                      <a:endParaRPr lang="zh-CN" altLang="zh-CN" sz="16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Value</a:t>
                      </a:r>
                      <a:endParaRPr lang="zh-CN" altLang="en-US" sz="16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54553319"/>
                  </a:ext>
                </a:extLst>
              </a:tr>
              <a:tr h="29776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PDCCH-WUS</a:t>
                      </a: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PDCCH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/>
                </a:tc>
                <a:extLst>
                  <a:ext uri="{0D108BD9-81ED-4DB2-BD59-A6C34878D82A}">
                    <a16:rowId xmlns:a16="http://schemas.microsoft.com/office/drawing/2014/main" val="2215134226"/>
                  </a:ext>
                </a:extLst>
              </a:tr>
              <a:tr h="29776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Duplex mode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TDD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17780" marB="1778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/>
                </a:tc>
                <a:extLst>
                  <a:ext uri="{0D108BD9-81ED-4DB2-BD59-A6C34878D82A}">
                    <a16:rowId xmlns:a16="http://schemas.microsoft.com/office/drawing/2014/main" val="2015065504"/>
                  </a:ext>
                </a:extLst>
              </a:tr>
              <a:tr h="29776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DCI format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2_6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1_1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/>
                </a:tc>
                <a:extLst>
                  <a:ext uri="{0D108BD9-81ED-4DB2-BD59-A6C34878D82A}">
                    <a16:rowId xmlns:a16="http://schemas.microsoft.com/office/drawing/2014/main" val="390756374"/>
                  </a:ext>
                </a:extLst>
              </a:tr>
              <a:tr h="29776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Bandwidth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100MHz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36153232"/>
                  </a:ext>
                </a:extLst>
              </a:tr>
              <a:tr h="29776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SCS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120kHz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00421227"/>
                  </a:ext>
                </a:extLst>
              </a:tr>
              <a:tr h="29776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Number of BS antennas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1Tx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23950004"/>
                  </a:ext>
                </a:extLst>
              </a:tr>
              <a:tr h="29776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Number of UE antennas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2Rx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84946116"/>
                  </a:ext>
                </a:extLst>
              </a:tr>
              <a:tr h="29776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DM-RS channel estimation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Realistic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99801478"/>
                  </a:ext>
                </a:extLst>
              </a:tr>
              <a:tr h="29776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Channel model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TDLA30-300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32177621"/>
                  </a:ext>
                </a:extLst>
              </a:tr>
              <a:tr h="61504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DCI length (excluding 24bits CRS) + </a:t>
                      </a:r>
                      <a:r>
                        <a:rPr lang="en-GB" altLang="zh-CN" sz="1400" b="1" dirty="0">
                          <a:solidFill>
                            <a:schemeClr val="bg1"/>
                          </a:solidFill>
                          <a:effectLst/>
                        </a:rPr>
                        <a:t>Aggregation level</a:t>
                      </a:r>
                      <a:endParaRPr lang="zh-CN" alt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Option1:12 bits + AL=8</a:t>
                      </a: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Option2: 36 bits + AL=16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56 bits + AL=4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29371240"/>
                  </a:ext>
                </a:extLst>
              </a:tr>
              <a:tr h="29776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</a:rPr>
                        <a:t>CORESET symbol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4899177"/>
                  </a:ext>
                </a:extLst>
              </a:tr>
              <a:tr h="29776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</a:rPr>
                        <a:t>CORESET bandwidth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60RB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39288359"/>
                  </a:ext>
                </a:extLst>
              </a:tr>
              <a:tr h="536383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</a:rPr>
                        <a:t>Mapping type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Interleaved(size 2)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Interleaved(size 2)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49149434"/>
                  </a:ext>
                </a:extLst>
              </a:tr>
              <a:tr h="29776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</a:rPr>
                        <a:t>REG bundle size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39345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52114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6AB79-18D1-4C4D-9684-5F3BD6E15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/>
              <a:t>Way forward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F8EBEB-210D-4438-8FFC-46293C77AD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143000"/>
            <a:ext cx="8229600" cy="4608512"/>
          </a:xfrm>
        </p:spPr>
        <p:txBody>
          <a:bodyPr/>
          <a:lstStyle/>
          <a:p>
            <a:pPr>
              <a:spcBef>
                <a:spcPts val="300"/>
              </a:spcBef>
              <a:buFont typeface="Wingdings" panose="05000000000000000000" pitchFamily="2" charset="2"/>
              <a:buChar char="Ø"/>
            </a:pPr>
            <a:r>
              <a:rPr lang="en-GB" altLang="zh-CN" sz="2000" dirty="0"/>
              <a:t>Select the test parameters of WUS in next meeting RAN4#98e</a:t>
            </a:r>
          </a:p>
          <a:p>
            <a:pPr lvl="1">
              <a:spcBef>
                <a:spcPts val="300"/>
              </a:spcBef>
              <a:buFont typeface="Wingdings" panose="05000000000000000000" pitchFamily="2" charset="2"/>
              <a:buChar char="l"/>
            </a:pPr>
            <a:r>
              <a:rPr lang="en-GB" altLang="zh-CN" sz="1800" dirty="0"/>
              <a:t>Test parameters for WUS of </a:t>
            </a:r>
            <a:r>
              <a:rPr lang="en-US" altLang="zh-CN" sz="1800" dirty="0"/>
              <a:t>DCI length and Aggregation level in FR1</a:t>
            </a:r>
            <a:endParaRPr lang="en-GB" altLang="zh-CN" sz="1800" dirty="0"/>
          </a:p>
          <a:p>
            <a:pPr lvl="1">
              <a:spcBef>
                <a:spcPts val="300"/>
              </a:spcBef>
              <a:buFont typeface="Wingdings" panose="05000000000000000000" pitchFamily="2" charset="2"/>
              <a:buChar char="l"/>
            </a:pPr>
            <a:r>
              <a:rPr lang="en-GB" altLang="zh-CN" sz="1800" dirty="0"/>
              <a:t>Test</a:t>
            </a:r>
            <a:r>
              <a:rPr lang="en-US" altLang="zh-CN" sz="1800" dirty="0"/>
              <a:t> parameters for WUS of DCI length and Aggregation level in FR2</a:t>
            </a:r>
            <a:endParaRPr lang="en-GB" altLang="zh-CN" sz="1200" dirty="0"/>
          </a:p>
          <a:p>
            <a:pPr>
              <a:spcBef>
                <a:spcPts val="300"/>
              </a:spcBef>
              <a:buFont typeface="Wingdings" panose="05000000000000000000" pitchFamily="2" charset="2"/>
              <a:buChar char="Ø"/>
            </a:pPr>
            <a:endParaRPr lang="en-GB" altLang="zh-CN" sz="2000" dirty="0"/>
          </a:p>
          <a:p>
            <a:pPr>
              <a:spcBef>
                <a:spcPts val="300"/>
              </a:spcBef>
              <a:buFont typeface="Wingdings" panose="05000000000000000000" pitchFamily="2" charset="2"/>
              <a:buChar char="Ø"/>
            </a:pPr>
            <a:r>
              <a:rPr lang="en-GB" altLang="zh-CN" sz="2000" dirty="0"/>
              <a:t>Companies provide the </a:t>
            </a:r>
            <a:r>
              <a:rPr lang="en-US" altLang="zh-CN" sz="2000" dirty="0"/>
              <a:t>ideal and impairment</a:t>
            </a:r>
            <a:r>
              <a:rPr lang="en-GB" altLang="zh-CN" sz="2000" dirty="0"/>
              <a:t> results based on simulation assumption</a:t>
            </a:r>
          </a:p>
          <a:p>
            <a:pPr>
              <a:spcBef>
                <a:spcPts val="300"/>
              </a:spcBef>
              <a:buFont typeface="Wingdings" panose="05000000000000000000" pitchFamily="2" charset="2"/>
              <a:buChar char="Ø"/>
            </a:pPr>
            <a:endParaRPr lang="en-GB" altLang="zh-CN" sz="2000" dirty="0"/>
          </a:p>
          <a:p>
            <a:pPr>
              <a:spcBef>
                <a:spcPts val="300"/>
              </a:spcBef>
              <a:buFont typeface="Wingdings" panose="05000000000000000000" pitchFamily="2" charset="2"/>
              <a:buChar char="Ø"/>
            </a:pPr>
            <a:r>
              <a:rPr lang="en-GB" altLang="zh-CN" sz="2000" dirty="0"/>
              <a:t>Companies provide CRs</a:t>
            </a:r>
          </a:p>
          <a:p>
            <a:pPr>
              <a:spcBef>
                <a:spcPts val="300"/>
              </a:spcBef>
              <a:buFont typeface="Wingdings" panose="05000000000000000000" pitchFamily="2" charset="2"/>
              <a:buChar char="Ø"/>
            </a:pPr>
            <a:endParaRPr lang="en-GB" altLang="zh-CN" sz="2000" dirty="0"/>
          </a:p>
          <a:p>
            <a:pPr>
              <a:spcBef>
                <a:spcPts val="300"/>
              </a:spcBef>
              <a:buFont typeface="Wingdings" panose="05000000000000000000" pitchFamily="2" charset="2"/>
              <a:buChar char="Ø"/>
            </a:pPr>
            <a:endParaRPr lang="en-GB" altLang="zh-CN" sz="2000" dirty="0"/>
          </a:p>
          <a:p>
            <a:pPr marL="0" indent="0">
              <a:spcBef>
                <a:spcPts val="300"/>
              </a:spcBef>
              <a:buNone/>
            </a:pP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8405392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6AB79-18D1-4C4D-9684-5F3BD6E15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F8EBEB-210D-4438-8FFC-46293C77AD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GB" altLang="zh-CN" sz="1800" dirty="0"/>
              <a:t>[1] R4-2014215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altLang="zh-CN" sz="1800" dirty="0"/>
              <a:t>[2] R4-2014411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altLang="zh-CN" sz="1800" dirty="0"/>
              <a:t>[3] R4-2014412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altLang="zh-CN" sz="1800" dirty="0"/>
              <a:t>[4] R4-2014454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altLang="zh-CN" sz="1800" dirty="0"/>
              <a:t>[5] R4-2014529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altLang="zh-CN" sz="1800" dirty="0"/>
              <a:t>[6] R4-2014540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altLang="zh-CN" sz="1800" dirty="0"/>
              <a:t>[7] R4-2014727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altLang="zh-CN" sz="1800" dirty="0"/>
              <a:t>[5] R4-2015127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altLang="zh-CN" sz="1800" dirty="0"/>
              <a:t>[6] R4-2015595</a:t>
            </a:r>
          </a:p>
          <a:p>
            <a:pPr marL="0" indent="0">
              <a:lnSpc>
                <a:spcPct val="150000"/>
              </a:lnSpc>
              <a:buNone/>
            </a:pPr>
            <a:endParaRPr lang="en-GB" altLang="zh-CN" sz="1800" dirty="0"/>
          </a:p>
        </p:txBody>
      </p:sp>
    </p:spTree>
    <p:extLst>
      <p:ext uri="{BB962C8B-B14F-4D97-AF65-F5344CB8AC3E}">
        <p14:creationId xmlns:p14="http://schemas.microsoft.com/office/powerpoint/2010/main" val="21060151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32575</TotalTime>
  <Words>723</Words>
  <Application>Microsoft Office PowerPoint</Application>
  <PresentationFormat>全屏显示(4:3)</PresentationFormat>
  <Paragraphs>170</Paragraphs>
  <Slides>9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5" baseType="lpstr">
      <vt:lpstr>Arial</vt:lpstr>
      <vt:lpstr>Calibri</vt:lpstr>
      <vt:lpstr>Courier New</vt:lpstr>
      <vt:lpstr>Times New Roman</vt:lpstr>
      <vt:lpstr>Wingdings</vt:lpstr>
      <vt:lpstr>Office 主题</vt:lpstr>
      <vt:lpstr>WF on power saving demodulation</vt:lpstr>
      <vt:lpstr>Background</vt:lpstr>
      <vt:lpstr>GTW session agreement (06th Nov. 2020)</vt:lpstr>
      <vt:lpstr>Way forward</vt:lpstr>
      <vt:lpstr>Way forward</vt:lpstr>
      <vt:lpstr>Way forward</vt:lpstr>
      <vt:lpstr>Way forward</vt:lpstr>
      <vt:lpstr>Way forward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Saynajakangas, Tuomo (Nokia - FI/Oulu)</dc:creator>
  <cp:lastModifiedBy>wangshiyuan</cp:lastModifiedBy>
  <cp:revision>502</cp:revision>
  <dcterms:created xsi:type="dcterms:W3CDTF">2014-03-20T14:32:54Z</dcterms:created>
  <dcterms:modified xsi:type="dcterms:W3CDTF">2020-11-13T01:41:16Z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1587949173</vt:lpwstr>
  </property>
  <property fmtid="{D5CDD505-2E9C-101B-9397-08002B2CF9AE}" pid="6" name="NSCPROP_SA">
    <vt:lpwstr>C:\Users\ADMINI~1\AppData\Local\Temp\BNZ.5fad57b53749f61\R4-2017494 WF on power saving demodulation.pptx</vt:lpwstr>
  </property>
</Properties>
</file>