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7"/>
  </p:notesMasterIdLst>
  <p:sldIdLst>
    <p:sldId id="256" r:id="rId5"/>
    <p:sldId id="490" r:id="rId6"/>
    <p:sldId id="483" r:id="rId7"/>
    <p:sldId id="499" r:id="rId8"/>
    <p:sldId id="500" r:id="rId9"/>
    <p:sldId id="496" r:id="rId10"/>
    <p:sldId id="501" r:id="rId11"/>
    <p:sldId id="492" r:id="rId12"/>
    <p:sldId id="487" r:id="rId13"/>
    <p:sldId id="486" r:id="rId14"/>
    <p:sldId id="493" r:id="rId15"/>
    <p:sldId id="498" r:id="rId1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ntel (RAN4 #96)" initials="Intel" lastIdx="1" clrIdx="0">
    <p:extLst>
      <p:ext uri="{19B8F6BF-5375-455C-9EA6-DF929625EA0E}">
        <p15:presenceInfo xmlns:p15="http://schemas.microsoft.com/office/powerpoint/2012/main" userId="Intel (RAN4 #96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DF4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1" autoAdjust="0"/>
    <p:restoredTop sz="89783" autoAdjust="0"/>
  </p:normalViewPr>
  <p:slideViewPr>
    <p:cSldViewPr>
      <p:cViewPr varScale="1">
        <p:scale>
          <a:sx n="106" d="100"/>
          <a:sy n="106" d="100"/>
        </p:scale>
        <p:origin x="160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ov, Dmitry" userId="300d3002-f2c5-4d4f-a7d5-044fdce66abc" providerId="ADAL" clId="{1AD4B8C4-350A-4DCD-8645-972A04000C85}"/>
    <pc:docChg chg="modSld">
      <pc:chgData name="Belov, Dmitry" userId="300d3002-f2c5-4d4f-a7d5-044fdce66abc" providerId="ADAL" clId="{1AD4B8C4-350A-4DCD-8645-972A04000C85}" dt="2020-11-11T22:27:38.722" v="1" actId="20577"/>
      <pc:docMkLst>
        <pc:docMk/>
      </pc:docMkLst>
      <pc:sldChg chg="modSp">
        <pc:chgData name="Belov, Dmitry" userId="300d3002-f2c5-4d4f-a7d5-044fdce66abc" providerId="ADAL" clId="{1AD4B8C4-350A-4DCD-8645-972A04000C85}" dt="2020-11-11T22:27:38.722" v="1" actId="20577"/>
        <pc:sldMkLst>
          <pc:docMk/>
          <pc:sldMk cId="1122646729" sldId="496"/>
        </pc:sldMkLst>
        <pc:spChg chg="mod">
          <ac:chgData name="Belov, Dmitry" userId="300d3002-f2c5-4d4f-a7d5-044fdce66abc" providerId="ADAL" clId="{1AD4B8C4-350A-4DCD-8645-972A04000C85}" dt="2020-11-11T22:27:38.722" v="1" actId="20577"/>
          <ac:spMkLst>
            <pc:docMk/>
            <pc:sldMk cId="1122646729" sldId="496"/>
            <ac:spMk id="3" creationId="{888DEC05-098F-4655-9D30-8A3B496396BA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12.11.2020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9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182758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12-Nov-20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12-Nov-20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12-Nov-20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12-Nov-20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12-Nov-20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12-Nov-20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12-Nov-20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12-Nov-20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12-Nov-20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12-Nov-20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12-Nov-20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12-Nov-20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dirty="0"/>
              <a:t>WF on URLLC UE performance requirements with higher BLER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Intel Corporation, …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575851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#97-e</a:t>
            </a:r>
          </a:p>
          <a:p>
            <a:pPr>
              <a:buNone/>
            </a:pPr>
            <a:r>
              <a:rPr lang="en-GB" sz="1800" b="1" dirty="0">
                <a:solidFill>
                  <a:schemeClr val="dk1"/>
                </a:solidFill>
              </a:rPr>
              <a:t>E-meeting, 2 – 13 November 2020</a:t>
            </a:r>
          </a:p>
          <a:p>
            <a:pPr>
              <a:buNone/>
            </a:pPr>
            <a:r>
              <a:rPr lang="en-US" altLang="zh-CN" sz="1800" b="1" dirty="0"/>
              <a:t>Agenda Item: </a:t>
            </a:r>
            <a:r>
              <a:rPr lang="en-GB" altLang="zh-CN" sz="1800" b="1" dirty="0"/>
              <a:t>7</a:t>
            </a:r>
            <a:r>
              <a:rPr lang="en-GB" sz="1800" b="1" dirty="0"/>
              <a:t>.8.1.2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R4-2017509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52B7D0-1185-4080-98D5-6CAFCDB8A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Pre-emption indication (3)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59C140-C95C-479A-BC86-5A27FCA701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1800" dirty="0"/>
              <a:t>Pre-emption probability</a:t>
            </a:r>
          </a:p>
          <a:p>
            <a:pPr lvl="1"/>
            <a:r>
              <a:rPr lang="en-US" sz="1600" dirty="0"/>
              <a:t>Option 1: 10% </a:t>
            </a:r>
            <a:r>
              <a:rPr lang="en-GB" sz="1600" dirty="0"/>
              <a:t>within 1 radio frame</a:t>
            </a:r>
            <a:endParaRPr lang="en-US" sz="1600" dirty="0"/>
          </a:p>
          <a:p>
            <a:pPr lvl="1"/>
            <a:r>
              <a:rPr lang="en-US" sz="1600" dirty="0"/>
              <a:t>Option 2: 20% </a:t>
            </a:r>
            <a:r>
              <a:rPr lang="en-GB" sz="1600" dirty="0"/>
              <a:t>within 1 radio frame</a:t>
            </a:r>
            <a:endParaRPr lang="en-US" sz="16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1800" dirty="0" err="1"/>
              <a:t>eMBB</a:t>
            </a:r>
            <a:r>
              <a:rPr lang="en-GB" sz="1800" dirty="0"/>
              <a:t> MCS </a:t>
            </a:r>
          </a:p>
          <a:p>
            <a:pPr lvl="1"/>
            <a:r>
              <a:rPr lang="en-GB" sz="1600" dirty="0"/>
              <a:t>Option 1: MCS13 in Table 1</a:t>
            </a:r>
          </a:p>
          <a:p>
            <a:pPr lvl="1"/>
            <a:r>
              <a:rPr lang="en-GB" sz="1600" dirty="0"/>
              <a:t>Option 2: MCS4 in Table 1</a:t>
            </a:r>
          </a:p>
          <a:p>
            <a:pPr lvl="1"/>
            <a:r>
              <a:rPr lang="en-GB" sz="1600" dirty="0"/>
              <a:t>Option 3: MCS 16 in Table 1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1800" dirty="0"/>
              <a:t>Test metric</a:t>
            </a:r>
          </a:p>
          <a:p>
            <a:pPr lvl="1"/>
            <a:r>
              <a:rPr lang="en-US" sz="1600" dirty="0"/>
              <a:t>Option 1: 70% of max T-put</a:t>
            </a:r>
          </a:p>
          <a:p>
            <a:pPr lvl="1"/>
            <a:r>
              <a:rPr lang="en-US" sz="1600" dirty="0"/>
              <a:t>Other options are not precluded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1800" dirty="0"/>
              <a:t>Select proper test parameters and test metric to discriminate UE behaviour and ensure proper UE processing i.e. the performance gap &gt; 1dB </a:t>
            </a:r>
            <a:endParaRPr lang="en-US" sz="18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1800" dirty="0"/>
              <a:t>Companies are encouraged to prepare comparison analysis of UE with and without HARQ buffer flushing of pre-empted bits to decide on options above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C0961-23D7-4993-AE0A-DBECEFABD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055360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C946E4-04F5-4D5D-8434-7F568B43B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Test applicability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34AF16-B7D7-4238-AE05-92D73D77AB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sv-SE" sz="2000" dirty="0"/>
              <a:t>Background (Agreement from 95e and 96e meeting)</a:t>
            </a:r>
            <a:endParaRPr lang="en-US" sz="2000" dirty="0"/>
          </a:p>
          <a:p>
            <a:pPr lvl="1"/>
            <a:r>
              <a:rPr lang="en-US" sz="1800" dirty="0"/>
              <a:t>Test applicability for Rel-15 URLLC UE feature:</a:t>
            </a:r>
          </a:p>
          <a:p>
            <a:pPr lvl="2"/>
            <a:r>
              <a:rPr lang="en-GB" sz="1600" dirty="0"/>
              <a:t>The corresponding test applicability rules for the following f</a:t>
            </a:r>
            <a:r>
              <a:rPr lang="en-GB" sz="1400" dirty="0"/>
              <a:t>eatures needs to be specified:</a:t>
            </a:r>
            <a:endParaRPr lang="en-US" sz="1400" dirty="0"/>
          </a:p>
          <a:p>
            <a:pPr lvl="3"/>
            <a:r>
              <a:rPr lang="en-GB" sz="1400" dirty="0"/>
              <a:t>PDSCH repetition (</a:t>
            </a:r>
            <a:r>
              <a:rPr lang="en-GB" sz="1400" i="1" dirty="0" err="1"/>
              <a:t>pdsch-RepetitionMultiSlots</a:t>
            </a:r>
            <a:r>
              <a:rPr lang="en-GB" sz="1400" dirty="0"/>
              <a:t>)</a:t>
            </a:r>
            <a:endParaRPr lang="en-US" sz="1400" dirty="0"/>
          </a:p>
          <a:p>
            <a:pPr lvl="3"/>
            <a:r>
              <a:rPr lang="en-GB" sz="1400" dirty="0"/>
              <a:t>PDSCH mapping type B (</a:t>
            </a:r>
            <a:r>
              <a:rPr lang="en-GB" sz="1400" i="1" dirty="0" err="1"/>
              <a:t>pdsch-MappingTypeB</a:t>
            </a:r>
            <a:r>
              <a:rPr lang="en-GB" sz="1400" dirty="0"/>
              <a:t>)</a:t>
            </a:r>
            <a:endParaRPr lang="en-US" sz="1400" dirty="0"/>
          </a:p>
          <a:p>
            <a:pPr lvl="3"/>
            <a:r>
              <a:rPr lang="en-GB" sz="1400" dirty="0"/>
              <a:t>PDSCH processing capability 2 (</a:t>
            </a:r>
            <a:r>
              <a:rPr lang="en-GB" sz="1400" i="1" dirty="0"/>
              <a:t>pdsch-ProcessingType2</a:t>
            </a:r>
            <a:r>
              <a:rPr lang="en-GB" sz="1400" dirty="0"/>
              <a:t>)</a:t>
            </a:r>
            <a:endParaRPr lang="en-US" sz="1400" dirty="0"/>
          </a:p>
          <a:p>
            <a:pPr lvl="3"/>
            <a:r>
              <a:rPr lang="en-GB" sz="1400" dirty="0"/>
              <a:t>New 64QAM MCS table for PDSCH (</a:t>
            </a:r>
            <a:r>
              <a:rPr lang="en-GB" sz="1400" i="1" dirty="0"/>
              <a:t>dl-64QAM-MCS-TableAlt</a:t>
            </a:r>
            <a:r>
              <a:rPr lang="en-GB" sz="1400" dirty="0"/>
              <a:t>)</a:t>
            </a:r>
            <a:endParaRPr lang="en-US" sz="1400" dirty="0"/>
          </a:p>
          <a:p>
            <a:pPr lvl="3"/>
            <a:r>
              <a:rPr lang="en-GB" sz="1400" dirty="0"/>
              <a:t>CQI table with target BLER of 10^-5 (</a:t>
            </a:r>
            <a:r>
              <a:rPr lang="en-GB" sz="1400" i="1" dirty="0" err="1"/>
              <a:t>cqi-TableAlt</a:t>
            </a:r>
            <a:r>
              <a:rPr lang="en-GB" sz="1400" dirty="0"/>
              <a:t>)</a:t>
            </a:r>
          </a:p>
          <a:p>
            <a:pPr lvl="1"/>
            <a:r>
              <a:rPr lang="en-GB" sz="1800" dirty="0"/>
              <a:t>No additional features and capability needed for URLLC </a:t>
            </a:r>
            <a:r>
              <a:rPr lang="en-GB" sz="1800" dirty="0" err="1"/>
              <a:t>Demod</a:t>
            </a:r>
            <a:r>
              <a:rPr lang="en-GB" sz="1800" dirty="0"/>
              <a:t> and CSI requirements introduced for Rel-15 feature under Rel-16 URLLC WI.</a:t>
            </a:r>
          </a:p>
          <a:p>
            <a:r>
              <a:rPr lang="sv-SE" sz="2000" dirty="0"/>
              <a:t>Agreement for 96e meeting</a:t>
            </a:r>
            <a:endParaRPr lang="en-US" sz="2000" dirty="0"/>
          </a:p>
          <a:p>
            <a:pPr lvl="1"/>
            <a:r>
              <a:rPr lang="en-GB" sz="1800" dirty="0"/>
              <a:t>UE URLLC requirements for Rel-15 features are release independent from Rel-15</a:t>
            </a:r>
            <a:endParaRPr lang="en-US" sz="1800" dirty="0"/>
          </a:p>
          <a:p>
            <a:endParaRPr lang="en-US" sz="22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9B6344-2742-46FE-AC3C-D42D8E1099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416381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6D493-C4E3-4BD7-BE7D-7D474A0B04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Requirements for Rel-16 URLCC feature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514F62-F30C-466D-8656-99CCD149AC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z="2000" dirty="0"/>
              <a:t>Background (Agreement from 96e meeting)</a:t>
            </a:r>
            <a:endParaRPr lang="en-US" sz="2000" dirty="0"/>
          </a:p>
          <a:p>
            <a:pPr lvl="1"/>
            <a:r>
              <a:rPr lang="en-US" sz="1800" dirty="0"/>
              <a:t>Requirements for Multi-TRP URLLC transmission schemes are covered by Rel-16 e-MIMO WI, no discussion in URLLC thread.</a:t>
            </a:r>
          </a:p>
          <a:p>
            <a:r>
              <a:rPr lang="en-US" sz="2000" dirty="0"/>
              <a:t>Requirements for Rel-16 URLCC features</a:t>
            </a:r>
          </a:p>
          <a:p>
            <a:pPr lvl="1"/>
            <a:r>
              <a:rPr lang="en-GB" sz="1800" dirty="0"/>
              <a:t>No requirements for DCI format 1_2</a:t>
            </a:r>
          </a:p>
          <a:p>
            <a:pPr lvl="1"/>
            <a:r>
              <a:rPr lang="en-GB" sz="1800" dirty="0"/>
              <a:t>Not define PDCCH performance requirements for covering multiple PDCCH monitoring occasions per slot</a:t>
            </a:r>
            <a:endParaRPr lang="en-US" sz="1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4D2C91-5D5B-4B5B-A44F-F128C0F07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488816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E2C973-463F-4A0D-8B4A-BF81DA45CF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FR1 High reliability (1)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C233C7-137E-4323-B2C4-7760B9E0E5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sv-SE" sz="1800" dirty="0"/>
              <a:t>Background (Agreed parameters from #94e, #94e-Bis, #95e and #96e)</a:t>
            </a:r>
          </a:p>
          <a:p>
            <a:pPr lvl="1"/>
            <a:r>
              <a:rPr lang="en-US" sz="1600" dirty="0"/>
              <a:t>SCS/CBW: ​</a:t>
            </a:r>
          </a:p>
          <a:p>
            <a:pPr lvl="2"/>
            <a:r>
              <a:rPr lang="en-US" sz="1400" dirty="0"/>
              <a:t>FDD: 15 kHz/10 MHz​</a:t>
            </a:r>
          </a:p>
          <a:p>
            <a:pPr lvl="2"/>
            <a:r>
              <a:rPr lang="en-US" sz="1400" dirty="0"/>
              <a:t>TDD: 30 kHz/40 MHz​</a:t>
            </a:r>
          </a:p>
          <a:p>
            <a:pPr lvl="1"/>
            <a:r>
              <a:rPr lang="en-US" sz="1600" dirty="0"/>
              <a:t>TDD pattern: 7D1S2U, S=6D: 4G: 4U for 30 kHz SCS.​</a:t>
            </a:r>
          </a:p>
          <a:p>
            <a:pPr lvl="1"/>
            <a:r>
              <a:rPr lang="en-US" sz="1600" dirty="0"/>
              <a:t>PDSCH configuration: </a:t>
            </a:r>
          </a:p>
          <a:p>
            <a:pPr lvl="2"/>
            <a:r>
              <a:rPr lang="en-US" sz="1400" dirty="0"/>
              <a:t>Mapping type A, symbol length 12, starting symbol 2.​</a:t>
            </a:r>
          </a:p>
          <a:p>
            <a:pPr lvl="2"/>
            <a:r>
              <a:rPr lang="en-GB" sz="1400" dirty="0"/>
              <a:t>Aggregation level: </a:t>
            </a:r>
            <a:r>
              <a:rPr lang="en-US" sz="1400" dirty="0"/>
              <a:t>2 for FDD and TDD</a:t>
            </a:r>
          </a:p>
          <a:p>
            <a:pPr lvl="2"/>
            <a:r>
              <a:rPr lang="en-US" sz="1400" dirty="0"/>
              <a:t>Max number of HARQ transmissions: 4​</a:t>
            </a:r>
          </a:p>
          <a:p>
            <a:pPr lvl="2"/>
            <a:r>
              <a:rPr lang="en-GB" sz="1400" dirty="0"/>
              <a:t>FDD: No scheduling in slots 0 and 1 (or 19) within 20ms. </a:t>
            </a:r>
            <a:endParaRPr lang="en-US" sz="1400" dirty="0"/>
          </a:p>
          <a:p>
            <a:pPr lvl="2"/>
            <a:r>
              <a:rPr lang="en-US" sz="1400" dirty="0"/>
              <a:t>TDD: </a:t>
            </a:r>
            <a:r>
              <a:rPr lang="en-GB" sz="1400" dirty="0"/>
              <a:t>No scheduling in D slots </a:t>
            </a:r>
            <a:r>
              <a:rPr lang="en-GB" sz="1400" dirty="0" err="1"/>
              <a:t>i</a:t>
            </a:r>
            <a:r>
              <a:rPr lang="en-GB" sz="1400" dirty="0"/>
              <a:t>, where mod(</a:t>
            </a:r>
            <a:r>
              <a:rPr lang="en-GB" sz="1400" dirty="0" err="1"/>
              <a:t>i</a:t>
            </a:r>
            <a:r>
              <a:rPr lang="en-GB" sz="1400" dirty="0"/>
              <a:t>, 10) = 0, and S slots</a:t>
            </a:r>
            <a:endParaRPr lang="en-US" sz="1400" dirty="0"/>
          </a:p>
          <a:p>
            <a:pPr lvl="1"/>
            <a:r>
              <a:rPr lang="en-US" sz="1600" dirty="0"/>
              <a:t>Antenna configuration: 2x2 and 2x4, ULA low​</a:t>
            </a:r>
          </a:p>
          <a:p>
            <a:pPr lvl="1"/>
            <a:r>
              <a:rPr lang="en-US" sz="1600" dirty="0"/>
              <a:t>Propagation condition: TDLA30-10​</a:t>
            </a:r>
          </a:p>
          <a:p>
            <a:pPr lvl="1"/>
            <a:r>
              <a:rPr lang="en-US" sz="1600" dirty="0"/>
              <a:t>Target BLER: 1%​ (BLER is calculated after all transmission​)</a:t>
            </a:r>
          </a:p>
          <a:p>
            <a:pPr lvl="1"/>
            <a:r>
              <a:rPr lang="en-GB" sz="1600" dirty="0"/>
              <a:t>BLER calculation method</a:t>
            </a:r>
          </a:p>
          <a:p>
            <a:pPr lvl="2"/>
            <a:r>
              <a:rPr lang="en-GB" sz="1400" dirty="0"/>
              <a:t>BLER = </a:t>
            </a:r>
            <a:r>
              <a:rPr lang="en-GB" sz="1400" dirty="0" err="1"/>
              <a:t>N</a:t>
            </a:r>
            <a:r>
              <a:rPr lang="en-GB" sz="1400" baseline="-25000" dirty="0" err="1"/>
              <a:t>packetFail</a:t>
            </a:r>
            <a:r>
              <a:rPr lang="en-GB" sz="1400" dirty="0"/>
              <a:t>/</a:t>
            </a:r>
            <a:r>
              <a:rPr lang="en-GB" sz="1400" dirty="0" err="1"/>
              <a:t>N</a:t>
            </a:r>
            <a:r>
              <a:rPr lang="en-GB" sz="1400" baseline="-25000" dirty="0" err="1"/>
              <a:t>packetTx</a:t>
            </a:r>
            <a:r>
              <a:rPr lang="en-GB" sz="1400" dirty="0"/>
              <a:t>, where </a:t>
            </a:r>
            <a:r>
              <a:rPr lang="en-GB" sz="1400" dirty="0" err="1"/>
              <a:t>N</a:t>
            </a:r>
            <a:r>
              <a:rPr lang="en-GB" sz="1400" baseline="-25000" dirty="0" err="1"/>
              <a:t>packetFail</a:t>
            </a:r>
            <a:r>
              <a:rPr lang="en-GB" sz="1400" baseline="-25000" dirty="0"/>
              <a:t> </a:t>
            </a:r>
            <a:r>
              <a:rPr lang="en-GB" sz="1400" dirty="0"/>
              <a:t>is the number of packets with CRC fail after all transmissions (initial and retransmissions), </a:t>
            </a:r>
            <a:r>
              <a:rPr lang="en-GB" sz="1400" dirty="0" err="1"/>
              <a:t>N</a:t>
            </a:r>
            <a:r>
              <a:rPr lang="en-GB" sz="1400" baseline="-25000" dirty="0" err="1"/>
              <a:t>packetTx</a:t>
            </a:r>
            <a:r>
              <a:rPr lang="en-GB" sz="1400" dirty="0"/>
              <a:t> is the total number of packets transmitted during the test.</a:t>
            </a:r>
            <a:endParaRPr lang="en-US" sz="1600" dirty="0"/>
          </a:p>
          <a:p>
            <a:pPr lvl="1"/>
            <a:r>
              <a:rPr lang="en-US" sz="1600" dirty="0"/>
              <a:t>Target Confidence level: 99%​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D2E88B-B218-4A90-BB66-7329016468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436609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E2C973-463F-4A0D-8B4A-BF81DA45CF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FR1 High reliability (2)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C233C7-137E-4323-B2C4-7760B9E0E5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/>
              <a:t>HARQ process number: 4 for FDD and TDD</a:t>
            </a:r>
          </a:p>
          <a:p>
            <a:r>
              <a:rPr lang="en-GB" sz="1800" dirty="0"/>
              <a:t>The number of slots between PDSCH and corresponding HARQ-ACK information for FDD</a:t>
            </a:r>
            <a:endParaRPr lang="en-US" sz="1800" dirty="0"/>
          </a:p>
          <a:p>
            <a:pPr lvl="1"/>
            <a:r>
              <a:rPr lang="en-GB" sz="1600" dirty="0"/>
              <a:t>Option 1: 4</a:t>
            </a:r>
            <a:endParaRPr lang="en-US" sz="1600" dirty="0"/>
          </a:p>
          <a:p>
            <a:pPr lvl="1"/>
            <a:r>
              <a:rPr lang="en-GB" sz="1600" dirty="0"/>
              <a:t>Option 2: 3 for initial transmission and 2 for repetition</a:t>
            </a:r>
          </a:p>
          <a:p>
            <a:pPr lvl="1"/>
            <a:r>
              <a:rPr lang="en-US" sz="1600" dirty="0"/>
              <a:t>Option 3: The number of slots between final repetition PDSCH and corresponding HARQ-ACK information for FDD: 2  </a:t>
            </a:r>
          </a:p>
          <a:p>
            <a:pPr lvl="1"/>
            <a:r>
              <a:rPr lang="en-US" sz="1600" dirty="0"/>
              <a:t>Option 4: The number of slots between initial transmission PDSCH and corresponding HARQ-ACK information for FDD: 3</a:t>
            </a:r>
          </a:p>
          <a:p>
            <a:r>
              <a:rPr lang="en-GB" sz="1800" dirty="0"/>
              <a:t>MCS 19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D2E88B-B218-4A90-BB66-7329016468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90422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ACEEFE-8573-45CC-949C-D11842CCBB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FR2 High reliability (1)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8403EE-3D7C-4D51-BD58-550932B56C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z="1800" dirty="0"/>
              <a:t>SCS/BW: 120 kHz / 100 MHz </a:t>
            </a:r>
            <a:endParaRPr lang="en-US" sz="1800" dirty="0"/>
          </a:p>
          <a:p>
            <a:r>
              <a:rPr lang="en-GB" sz="1800" dirty="0"/>
              <a:t>TDD pattern</a:t>
            </a:r>
            <a:r>
              <a:rPr lang="en-US" sz="1800" dirty="0"/>
              <a:t>: </a:t>
            </a:r>
            <a:r>
              <a:rPr lang="en-GB" sz="1800" dirty="0"/>
              <a:t>DDSU, S=11:3:0 </a:t>
            </a:r>
          </a:p>
          <a:p>
            <a:pPr lvl="0"/>
            <a:r>
              <a:rPr lang="en-GB" sz="1800" dirty="0"/>
              <a:t>PDSCH configuration</a:t>
            </a:r>
          </a:p>
          <a:p>
            <a:pPr lvl="1"/>
            <a:r>
              <a:rPr lang="en-GB" sz="1600" dirty="0"/>
              <a:t>Frequency domain resource allocation: Full bandwidth</a:t>
            </a:r>
            <a:endParaRPr lang="en-US" sz="1600" dirty="0"/>
          </a:p>
          <a:p>
            <a:pPr lvl="1"/>
            <a:r>
              <a:rPr lang="en-GB" sz="1600" dirty="0"/>
              <a:t>Mapping Type A, Start symbol 1, Length 13</a:t>
            </a:r>
          </a:p>
          <a:p>
            <a:pPr lvl="1"/>
            <a:r>
              <a:rPr lang="en-GB" sz="1600" dirty="0"/>
              <a:t>PDSCH aggregation factor: n2</a:t>
            </a:r>
          </a:p>
          <a:p>
            <a:pPr lvl="1"/>
            <a:r>
              <a:rPr lang="en-GB" sz="1600" dirty="0"/>
              <a:t>Scheduling</a:t>
            </a:r>
            <a:r>
              <a:rPr lang="en-US" sz="1600" dirty="0"/>
              <a:t>: </a:t>
            </a:r>
            <a:r>
              <a:rPr lang="en-GB" sz="1600" dirty="0"/>
              <a:t>No scheduling in D slot </a:t>
            </a:r>
            <a:r>
              <a:rPr lang="en-GB" sz="1600" dirty="0" err="1"/>
              <a:t>i</a:t>
            </a:r>
            <a:r>
              <a:rPr lang="en-GB" sz="1600" dirty="0"/>
              <a:t>, where mod(i,160) = 0 and mod(</a:t>
            </a:r>
            <a:r>
              <a:rPr lang="en-GB" sz="1600" dirty="0" err="1"/>
              <a:t>i</a:t>
            </a:r>
            <a:r>
              <a:rPr lang="en-GB" sz="1600" dirty="0"/>
              <a:t>, 160) = 1, and S slots</a:t>
            </a:r>
          </a:p>
          <a:p>
            <a:r>
              <a:rPr lang="en-GB" sz="2000" dirty="0"/>
              <a:t>MCS</a:t>
            </a:r>
          </a:p>
          <a:p>
            <a:pPr lvl="1"/>
            <a:r>
              <a:rPr lang="en-US" sz="1600" dirty="0"/>
              <a:t>Option 1: MCS19 from Table 3</a:t>
            </a:r>
          </a:p>
          <a:p>
            <a:pPr lvl="1"/>
            <a:r>
              <a:rPr lang="en-US" sz="1600" dirty="0"/>
              <a:t>Option 2: MCS16 from Table 3</a:t>
            </a:r>
          </a:p>
          <a:p>
            <a:pPr lvl="1"/>
            <a:r>
              <a:rPr lang="en-US" sz="1600" dirty="0"/>
              <a:t>Option 3: MCS13 from Table 3</a:t>
            </a:r>
          </a:p>
          <a:p>
            <a:pPr lvl="1"/>
            <a:r>
              <a:rPr lang="en-GB" sz="1600" dirty="0"/>
              <a:t>Higher or equal to -4 dB for final 2 Rx requirement definition (average ideal SNR alignment result + IM)</a:t>
            </a:r>
            <a:endParaRPr lang="en-US" sz="1600" dirty="0"/>
          </a:p>
          <a:p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B03BFA-3CA2-4DF9-8DCC-42E1BD33E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536544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810FC-904B-41CB-BCED-57D9BCBA00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FR2 High reliability (2)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2E761F-9266-48FB-955D-3D72A18831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z="1800" dirty="0"/>
              <a:t>DM-RS configuration: Type 1, Single-symbol DM-RS</a:t>
            </a:r>
            <a:r>
              <a:rPr lang="en-US" sz="1800" dirty="0"/>
              <a:t>, </a:t>
            </a:r>
            <a:r>
              <a:rPr lang="en-GB" sz="1800" dirty="0"/>
              <a:t>1 additional DM-RS</a:t>
            </a:r>
            <a:endParaRPr lang="en-US" sz="1800" dirty="0"/>
          </a:p>
          <a:p>
            <a:pPr lvl="0"/>
            <a:r>
              <a:rPr lang="en-GB" sz="1800" dirty="0"/>
              <a:t>PT-RS configuration: Frequency density 2, Time density 1, RE offset 2 </a:t>
            </a:r>
            <a:endParaRPr lang="en-US" sz="1800" dirty="0"/>
          </a:p>
          <a:p>
            <a:pPr lvl="0"/>
            <a:r>
              <a:rPr lang="en-GB" sz="1800" dirty="0"/>
              <a:t>Overhead for TBS determination: 6 </a:t>
            </a:r>
            <a:endParaRPr lang="en-US" sz="1800" dirty="0"/>
          </a:p>
          <a:p>
            <a:pPr lvl="0"/>
            <a:r>
              <a:rPr lang="en-GB" sz="1800" dirty="0"/>
              <a:t>HARQ process: 2 </a:t>
            </a:r>
            <a:endParaRPr lang="en-US" sz="1800" dirty="0"/>
          </a:p>
          <a:p>
            <a:pPr lvl="0"/>
            <a:r>
              <a:rPr lang="en-GB" sz="1800" dirty="0"/>
              <a:t>Maximum number of HARQ re-transmission: 4 </a:t>
            </a:r>
            <a:endParaRPr lang="en-US" sz="1800" dirty="0"/>
          </a:p>
          <a:p>
            <a:pPr lvl="0"/>
            <a:r>
              <a:rPr lang="en-GB" sz="1800" dirty="0"/>
              <a:t>Channel model: TDLA30-75 </a:t>
            </a:r>
            <a:endParaRPr lang="en-US" sz="1800" dirty="0"/>
          </a:p>
          <a:p>
            <a:pPr lvl="0"/>
            <a:r>
              <a:rPr lang="en-GB" sz="1800" dirty="0"/>
              <a:t>Antenna configuration: 2x2, ULA low </a:t>
            </a:r>
          </a:p>
          <a:p>
            <a:pPr lvl="0"/>
            <a:r>
              <a:rPr lang="en-GB" sz="1800" dirty="0"/>
              <a:t>Test metric: 1% BLER </a:t>
            </a:r>
            <a:endParaRPr lang="en-US" sz="1800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471986-E7BA-4885-8EB2-714F8FF4B6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014939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2CBB6-4D0B-4182-A84F-AE1598B51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FR2 PDSCH mapping Type B (1)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8DEC05-098F-4655-9D30-8A3B496396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z="1800" dirty="0"/>
              <a:t>Background (Agreed parameters from #96e)</a:t>
            </a:r>
            <a:endParaRPr lang="en-GB" sz="1800" dirty="0"/>
          </a:p>
          <a:p>
            <a:pPr lvl="1"/>
            <a:r>
              <a:rPr lang="en-GB" sz="1600" dirty="0"/>
              <a:t>SCS/CBW: 120 kHz/100 MHz</a:t>
            </a:r>
          </a:p>
          <a:p>
            <a:pPr lvl="1"/>
            <a:r>
              <a:rPr lang="en-GB" sz="1600" dirty="0"/>
              <a:t>TDD pattern: DDDSU with S = 10D:2G:2U</a:t>
            </a:r>
          </a:p>
          <a:p>
            <a:pPr lvl="1"/>
            <a:r>
              <a:rPr lang="en-GB" sz="1600" dirty="0"/>
              <a:t>PDSCH Configuration</a:t>
            </a:r>
          </a:p>
          <a:p>
            <a:pPr lvl="2"/>
            <a:r>
              <a:rPr lang="en-GB" sz="1400" dirty="0"/>
              <a:t>Scheduling: No PDSCH in slot 0 within 20 </a:t>
            </a:r>
            <a:r>
              <a:rPr lang="en-GB" sz="1400" dirty="0" err="1"/>
              <a:t>ms</a:t>
            </a:r>
            <a:endParaRPr lang="en-US" sz="1400" dirty="0"/>
          </a:p>
          <a:p>
            <a:pPr lvl="2"/>
            <a:r>
              <a:rPr lang="en-GB" sz="1400" dirty="0"/>
              <a:t>MCS: [MCS4] from table 1. </a:t>
            </a:r>
          </a:p>
          <a:p>
            <a:pPr lvl="2"/>
            <a:r>
              <a:rPr lang="en-GB" sz="1400" dirty="0"/>
              <a:t>Start symbol: 1</a:t>
            </a:r>
            <a:endParaRPr lang="en-US" sz="1400" dirty="0"/>
          </a:p>
          <a:p>
            <a:pPr lvl="2"/>
            <a:r>
              <a:rPr lang="en-GB" sz="1400" dirty="0"/>
              <a:t>Symbol length: 2</a:t>
            </a:r>
          </a:p>
          <a:p>
            <a:pPr lvl="1"/>
            <a:r>
              <a:rPr lang="en-GB" sz="1600" dirty="0"/>
              <a:t>Antenna configuration: 2x2, ULA low</a:t>
            </a:r>
          </a:p>
          <a:p>
            <a:pPr lvl="1"/>
            <a:r>
              <a:rPr lang="en-US" sz="1600" dirty="0"/>
              <a:t>Test metrics: 70% throughput</a:t>
            </a:r>
          </a:p>
          <a:p>
            <a:pPr lvl="1"/>
            <a:endParaRPr lang="en-GB" sz="1600" dirty="0">
              <a:highlight>
                <a:srgbClr val="FFFF00"/>
              </a:highlight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C7B5B1-FE31-4936-94FD-D763FBE229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226467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714A48-C9BC-4B20-8D58-1EDC78D3B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FR2 PDSCH mapping Type B (2)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94874B-D833-48D4-8855-7AB5AA207B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z="1800" dirty="0"/>
              <a:t>Symbol length: 2os</a:t>
            </a:r>
            <a:endParaRPr lang="en-US" sz="1800" dirty="0"/>
          </a:p>
          <a:p>
            <a:r>
              <a:rPr lang="en-GB" sz="1800" dirty="0"/>
              <a:t>DMRS configuration: Type 1, Single-symbol DM-RS</a:t>
            </a:r>
            <a:r>
              <a:rPr lang="en-US" sz="1800" dirty="0"/>
              <a:t>, 0 additional DM-RS</a:t>
            </a:r>
          </a:p>
          <a:p>
            <a:r>
              <a:rPr lang="en-GB" sz="1800" dirty="0"/>
              <a:t>PTRS configuration: Frequency density 2, Time density 1, RE offset 2 </a:t>
            </a:r>
            <a:endParaRPr lang="en-US" sz="1800" dirty="0"/>
          </a:p>
          <a:p>
            <a:r>
              <a:rPr lang="en-GB" sz="1800" dirty="0"/>
              <a:t>MCS: MCS4 from Table 1. </a:t>
            </a:r>
          </a:p>
          <a:p>
            <a:r>
              <a:rPr lang="en-GB" sz="1800" dirty="0"/>
              <a:t>Maximum number of HARQ re-transmission: 1</a:t>
            </a:r>
            <a:endParaRPr lang="en-US" sz="1800" dirty="0"/>
          </a:p>
          <a:p>
            <a:r>
              <a:rPr lang="en-GB" sz="1800" dirty="0"/>
              <a:t>Number of HARQ process</a:t>
            </a:r>
            <a:r>
              <a:rPr lang="en-US" sz="1800" dirty="0"/>
              <a:t>: </a:t>
            </a:r>
            <a:r>
              <a:rPr lang="en-GB" sz="1800" dirty="0"/>
              <a:t>4</a:t>
            </a:r>
            <a:endParaRPr lang="en-US" sz="1800" dirty="0"/>
          </a:p>
          <a:p>
            <a:r>
              <a:rPr lang="en-GB" sz="1800" dirty="0"/>
              <a:t>Overhead for TBS determination: 0</a:t>
            </a:r>
            <a:endParaRPr lang="en-US" sz="1600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277167-D4E5-490B-9108-BF356F445F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391363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4D5FA9-D395-4B56-A927-C5CC21A37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Pre-emption indication (1)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3A6EA9-0EBE-48E5-A5E5-A5C96FB636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sv-SE" sz="1800" dirty="0"/>
              <a:t>Background (Agreed parameters from #94e, 94e-bis, 95e and 96e)</a:t>
            </a:r>
          </a:p>
          <a:p>
            <a:pPr lvl="1"/>
            <a:r>
              <a:rPr lang="en-GB" sz="1600" dirty="0"/>
              <a:t>No URLLC PI performance requirements</a:t>
            </a:r>
            <a:endParaRPr lang="en-US" sz="1600" dirty="0"/>
          </a:p>
          <a:p>
            <a:pPr lvl="1"/>
            <a:r>
              <a:rPr lang="en-GB" sz="1600" dirty="0"/>
              <a:t>Time frequency set: 14x1</a:t>
            </a:r>
            <a:endParaRPr lang="en-US" sz="1600" dirty="0"/>
          </a:p>
          <a:p>
            <a:pPr lvl="1"/>
            <a:r>
              <a:rPr lang="en-GB" sz="1600" dirty="0"/>
              <a:t>Number of symbols to be pre-empted: 2</a:t>
            </a:r>
            <a:endParaRPr lang="en-US" sz="1600" dirty="0"/>
          </a:p>
          <a:p>
            <a:pPr lvl="1"/>
            <a:r>
              <a:rPr lang="en-GB" sz="1600" dirty="0"/>
              <a:t>Starting symbol to be pre-empted: 3</a:t>
            </a:r>
          </a:p>
          <a:p>
            <a:pPr lvl="1"/>
            <a:r>
              <a:rPr lang="en-US" sz="1600" dirty="0"/>
              <a:t>Pre-emption scheduling: </a:t>
            </a:r>
            <a:r>
              <a:rPr lang="en-GB" sz="1600" dirty="0"/>
              <a:t>Fixed scheduling</a:t>
            </a:r>
            <a:endParaRPr lang="en-US" sz="1600" dirty="0"/>
          </a:p>
          <a:p>
            <a:pPr lvl="1"/>
            <a:r>
              <a:rPr lang="en-GB" sz="1600" dirty="0"/>
              <a:t>Test applicability for </a:t>
            </a:r>
            <a:r>
              <a:rPr lang="en-GB" sz="1600" dirty="0" err="1"/>
              <a:t>eMBB</a:t>
            </a:r>
            <a:r>
              <a:rPr lang="en-GB" sz="1600" dirty="0"/>
              <a:t> UE PI requirements: optional with UE capability signalling</a:t>
            </a:r>
          </a:p>
          <a:p>
            <a:pPr lvl="1"/>
            <a:r>
              <a:rPr lang="en-GB" sz="1600" dirty="0"/>
              <a:t>Antenna Configuration: 2x2 and 2x4, ULA low </a:t>
            </a:r>
          </a:p>
          <a:p>
            <a:pPr lvl="1"/>
            <a:r>
              <a:rPr lang="en-GB" sz="1600" dirty="0"/>
              <a:t>The assumption of UE behaviours for buffer flushing and decoding</a:t>
            </a:r>
            <a:endParaRPr lang="en-US" sz="1600" dirty="0"/>
          </a:p>
          <a:p>
            <a:pPr lvl="2"/>
            <a:r>
              <a:rPr lang="en-GB" sz="1400" dirty="0"/>
              <a:t>If UE cannot decode the PDCSH correctly, UE feeds back NACK to </a:t>
            </a:r>
            <a:r>
              <a:rPr lang="en-GB" sz="1400" dirty="0" err="1"/>
              <a:t>gNB</a:t>
            </a:r>
            <a:r>
              <a:rPr lang="en-GB" sz="1400" dirty="0"/>
              <a:t>. Then UE flushes the buffer and waits for the next re-transmission for LLR combing to decode the PDSCH. </a:t>
            </a:r>
          </a:p>
          <a:p>
            <a:pPr lvl="1"/>
            <a:r>
              <a:rPr lang="en-GB" sz="1600" dirty="0"/>
              <a:t>URLLC interference modelling</a:t>
            </a:r>
          </a:p>
          <a:p>
            <a:pPr lvl="2"/>
            <a:r>
              <a:rPr lang="en-GB" sz="1400" dirty="0"/>
              <a:t>SNR: Same as for </a:t>
            </a:r>
            <a:r>
              <a:rPr lang="en-GB" sz="1400" dirty="0" err="1"/>
              <a:t>eMBB</a:t>
            </a:r>
            <a:r>
              <a:rPr lang="en-GB" sz="1400" dirty="0"/>
              <a:t> transmission</a:t>
            </a:r>
          </a:p>
          <a:p>
            <a:pPr lvl="2"/>
            <a:r>
              <a:rPr lang="en-GB" sz="1400" dirty="0"/>
              <a:t>Structure: Some random data</a:t>
            </a:r>
            <a:endParaRPr lang="en-US" sz="1400" dirty="0"/>
          </a:p>
          <a:p>
            <a:pPr lvl="1"/>
            <a:endParaRPr lang="en-GB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8E7756-8E18-472B-A74D-5A75030FE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245305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A83D0D-CE11-4630-B2F7-02C520F856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Pre-emption indication (2)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135A8-3FF9-40D2-A066-85AEB3F9EE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sv-SE" sz="1800" dirty="0"/>
              <a:t>Background (Agreed parameters from #94e, 94e-bis, 95e and 96e)</a:t>
            </a:r>
          </a:p>
          <a:p>
            <a:pPr lvl="1"/>
            <a:r>
              <a:rPr lang="en-US" sz="1600" dirty="0"/>
              <a:t>Use the following parameters for </a:t>
            </a:r>
            <a:r>
              <a:rPr lang="en-US" sz="1600" dirty="0" err="1"/>
              <a:t>eMBB</a:t>
            </a:r>
            <a:r>
              <a:rPr lang="en-US" sz="1600" dirty="0"/>
              <a:t> PDSCH configuration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07ADE5-FD8C-4BBD-8CE0-8AA3F01E3B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9</a:t>
            </a:fld>
            <a:endParaRPr lang="en-US" altLang="zh-CN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AB39200-51AA-4054-B027-506DBDFF55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2108789"/>
              </p:ext>
            </p:extLst>
          </p:nvPr>
        </p:nvGraphicFramePr>
        <p:xfrm>
          <a:off x="914400" y="1856109"/>
          <a:ext cx="7111320" cy="47015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val="3247159972"/>
                    </a:ext>
                  </a:extLst>
                </a:gridCol>
                <a:gridCol w="2463120">
                  <a:extLst>
                    <a:ext uri="{9D8B030D-6E8A-4147-A177-3AD203B41FA5}">
                      <a16:colId xmlns:a16="http://schemas.microsoft.com/office/drawing/2014/main" val="2047900891"/>
                    </a:ext>
                  </a:extLst>
                </a:gridCol>
                <a:gridCol w="2819400">
                  <a:extLst>
                    <a:ext uri="{9D8B030D-6E8A-4147-A177-3AD203B41FA5}">
                      <a16:colId xmlns:a16="http://schemas.microsoft.com/office/drawing/2014/main" val="2330491948"/>
                    </a:ext>
                  </a:extLst>
                </a:gridCol>
              </a:tblGrid>
              <a:tr h="126681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Parameter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Value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/>
                </a:tc>
                <a:extLst>
                  <a:ext uri="{0D108BD9-81ED-4DB2-BD59-A6C34878D82A}">
                    <a16:rowId xmlns:a16="http://schemas.microsoft.com/office/drawing/2014/main" val="4120944420"/>
                  </a:ext>
                </a:extLst>
              </a:tr>
              <a:tr h="126681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Duplex mode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FDD, TDD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617319129"/>
                  </a:ext>
                </a:extLst>
              </a:tr>
              <a:tr h="126681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Active DL BWP index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1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228316769"/>
                  </a:ext>
                </a:extLst>
              </a:tr>
              <a:tr h="126681">
                <a:tc rowSpan="1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PDSCH configuration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Mapping type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Type A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1279903303"/>
                  </a:ext>
                </a:extLst>
              </a:tr>
              <a:tr h="1266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k0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0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2737711822"/>
                  </a:ext>
                </a:extLst>
              </a:tr>
              <a:tr h="1266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Starting symbol (S) 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2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29773006"/>
                  </a:ext>
                </a:extLst>
              </a:tr>
              <a:tr h="1266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Length (L)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12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1151032741"/>
                  </a:ext>
                </a:extLst>
              </a:tr>
              <a:tr h="1266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PDSCH aggregation factor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1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923662600"/>
                  </a:ext>
                </a:extLst>
              </a:tr>
              <a:tr h="1266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PRB bundling type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Static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1271784102"/>
                  </a:ext>
                </a:extLst>
              </a:tr>
              <a:tr h="1266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PRB bundling size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2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4123428446"/>
                  </a:ext>
                </a:extLst>
              </a:tr>
              <a:tr h="1266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Resource allocation type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Type 0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1939033681"/>
                  </a:ext>
                </a:extLst>
              </a:tr>
              <a:tr h="1266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RBG size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Config2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230642447"/>
                  </a:ext>
                </a:extLst>
              </a:tr>
              <a:tr h="1266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VRB-to-PRB mapping type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Non-interleaved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1571715950"/>
                  </a:ext>
                </a:extLst>
              </a:tr>
              <a:tr h="2533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VRB-to-PRB mapping </a:t>
                      </a:r>
                      <a:r>
                        <a:rPr lang="en-GB" sz="1100" kern="100" dirty="0" err="1">
                          <a:effectLst/>
                        </a:rPr>
                        <a:t>interl</a:t>
                      </a:r>
                      <a:r>
                        <a:rPr lang="en-GB" sz="1100" kern="100" dirty="0">
                          <a:effectLst/>
                        </a:rPr>
                        <a:t> bundle size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N/A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2207309086"/>
                  </a:ext>
                </a:extLst>
              </a:tr>
              <a:tr h="126681">
                <a:tc row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PDSCH DMRS configuration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DMRS Type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Type 1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1476236274"/>
                  </a:ext>
                </a:extLst>
              </a:tr>
              <a:tr h="1266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Number of additional DMRS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1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1240801627"/>
                  </a:ext>
                </a:extLst>
              </a:tr>
              <a:tr h="2533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Maximum number of OFDM symbols for DL front loaded DMRS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1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708996646"/>
                  </a:ext>
                </a:extLst>
              </a:tr>
              <a:tr h="253363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Number of HARQ Processes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FDD: 4</a:t>
                      </a:r>
                      <a:r>
                        <a:rPr lang="en-US" sz="1200" kern="100" dirty="0">
                          <a:effectLst/>
                        </a:rPr>
                        <a:t>, </a:t>
                      </a:r>
                      <a:r>
                        <a:rPr lang="en-GB" sz="1100" kern="100" dirty="0">
                          <a:effectLst/>
                        </a:rPr>
                        <a:t>TDD: 8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2339058743"/>
                  </a:ext>
                </a:extLst>
              </a:tr>
              <a:tr h="253363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Maximum HARQ transmission</a:t>
                      </a:r>
                    </a:p>
                  </a:txBody>
                  <a:tcPr marL="63341" marR="63341" marT="0" marB="0"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3598535771"/>
                  </a:ext>
                </a:extLst>
              </a:tr>
              <a:tr h="253363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The number of slots between PDSCH and corresponding HARQ-ACK information and TDD pattern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FDD: 2</a:t>
                      </a:r>
                      <a:endParaRPr lang="en-US" sz="1200" kern="1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TDD: FR1.30-1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2012945756"/>
                  </a:ext>
                </a:extLst>
              </a:tr>
              <a:tr h="253363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CBW/SCS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FDD: 10/15</a:t>
                      </a:r>
                      <a:r>
                        <a:rPr lang="en-US" sz="1200" kern="100" dirty="0">
                          <a:effectLst/>
                        </a:rPr>
                        <a:t>, </a:t>
                      </a:r>
                      <a:r>
                        <a:rPr lang="en-GB" sz="1100" kern="100" dirty="0">
                          <a:effectLst/>
                        </a:rPr>
                        <a:t>TDD: 40/30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2159666540"/>
                  </a:ext>
                </a:extLst>
              </a:tr>
              <a:tr h="126681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RB allocation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Full bandwidth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3466266051"/>
                  </a:ext>
                </a:extLst>
              </a:tr>
              <a:tr h="126681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MIMO layer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Rank 1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985215931"/>
                  </a:ext>
                </a:extLst>
              </a:tr>
              <a:tr h="126681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Propagation condition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TDLA30-10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14392618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38222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schemas.microsoft.com/office/2006/metadata/properties"/>
    <ds:schemaRef ds:uri="http://schemas.microsoft.com/office/infopath/2007/PartnerControls"/>
    <ds:schemaRef ds:uri="66EEDB98-F073-460B-B9B0-9643F9FE785E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21640</TotalTime>
  <Words>1238</Words>
  <Application>Microsoft Office PowerPoint</Application>
  <PresentationFormat>On-screen Show (4:3)</PresentationFormat>
  <Paragraphs>184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Office Theme</vt:lpstr>
      <vt:lpstr>WF on URLLC UE performance requirements with higher BLER</vt:lpstr>
      <vt:lpstr>FR1 High reliability (1)</vt:lpstr>
      <vt:lpstr>FR1 High reliability (2)</vt:lpstr>
      <vt:lpstr>FR2 High reliability (1)</vt:lpstr>
      <vt:lpstr>FR2 High reliability (2)</vt:lpstr>
      <vt:lpstr>FR2 PDSCH mapping Type B (1)</vt:lpstr>
      <vt:lpstr>FR2 PDSCH mapping Type B (2)</vt:lpstr>
      <vt:lpstr>Pre-emption indication (1)</vt:lpstr>
      <vt:lpstr>Pre-emption indication (2)</vt:lpstr>
      <vt:lpstr>Pre-emption indication (3)</vt:lpstr>
      <vt:lpstr>Test applicability</vt:lpstr>
      <vt:lpstr>Requirements for Rel-16 URLCC feature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CTPClassification=CTP_PUBLIC:VisualMarkings=, CTPClassification=CTP_NT</cp:keywords>
  <cp:lastModifiedBy>Intel #97e</cp:lastModifiedBy>
  <cp:revision>1577</cp:revision>
  <dcterms:created xsi:type="dcterms:W3CDTF">2013-05-13T16:02:00Z</dcterms:created>
  <dcterms:modified xsi:type="dcterms:W3CDTF">2020-11-11T22:27:43Z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2b7ba4fd-3fc9-44f2-a22f-87649a8e6ab0</vt:lpwstr>
  </property>
  <property fmtid="{D5CDD505-2E9C-101B-9397-08002B2CF9AE}" pid="7" name="CTP_TimeStamp">
    <vt:lpwstr>2020-06-03 23:12:04Z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(3)nQUJpp2zhtaz+DExwsjfMwdzrtQICFjvWblIRbqGe9VTZXKSpVcdWB1bCFixArCXHnbjFHcO
JHbRI3w6GbnV0SRLlZIlsXbsQAbSrdK4veKobW+uBpP1aX6t1HO4XsCH162Orh4Io/m70kM3
E9YluDSgVX/ILd4asRNTwozhDorxYP0/6kiyza04zlpWlY4guhN7aiD/xMnf4qGxCEOLfvrO
RRHyr0X8rWTBcFH4Tv</vt:lpwstr>
  </property>
  <property fmtid="{D5CDD505-2E9C-101B-9397-08002B2CF9AE}" pid="13" name="_2015_ms_pID_7253431">
    <vt:lpwstr>ODlA73hdxBY+iADUL9wa8Wis/dpcFo16zPUex8bOVB8Hdsba+zuPE6
iSpXffo3L7p6OMPiKPi5D6+An8QZg0LtMuK3GQur5n8KkC7uahPgdVJRdHL4A/7KfrEIBhpN
ptmM/VVi6KG1E9EmeoM+2lSOjanJ76yC2HigKfN7Dav6gfQsCTCwvM4y6iFJrMKiz4KAhXou
2kjbQTJq1Xd59GAnPts0iNLd/iSE3G2Pihvw</vt:lpwstr>
  </property>
  <property fmtid="{D5CDD505-2E9C-101B-9397-08002B2CF9AE}" pid="14" name="_2015_ms_pID_7253432">
    <vt:lpwstr>vA==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1519970649</vt:lpwstr>
  </property>
  <property fmtid="{D5CDD505-2E9C-101B-9397-08002B2CF9AE}" pid="19" name="CTPClassification">
    <vt:lpwstr>CTP_NT</vt:lpwstr>
  </property>
  <property fmtid="{D5CDD505-2E9C-101B-9397-08002B2CF9AE}" pid="20" name="NSCPROP_SA">
    <vt:lpwstr>C:\Users\Administrator\Desktop\NR UE Ad-hoc Oct\R4-18xxxxx - WF on NR General and UE PDSCH Demod v1.pptx</vt:lpwstr>
  </property>
  <property fmtid="{D5CDD505-2E9C-101B-9397-08002B2CF9AE}" pid="21" name="_AdHocReviewCycleID">
    <vt:i4>-1884090725</vt:i4>
  </property>
  <property fmtid="{D5CDD505-2E9C-101B-9397-08002B2CF9AE}" pid="22" name="_EmailSubject">
    <vt:lpwstr>[Rel-16 UE Demod] WF on Normal NR CA requirements</vt:lpwstr>
  </property>
  <property fmtid="{D5CDD505-2E9C-101B-9397-08002B2CF9AE}" pid="23" name="_AuthorEmail">
    <vt:lpwstr>gnigam@qti.qualcomm.com</vt:lpwstr>
  </property>
  <property fmtid="{D5CDD505-2E9C-101B-9397-08002B2CF9AE}" pid="24" name="_AuthorEmailDisplayName">
    <vt:lpwstr>Gaurav Nigam</vt:lpwstr>
  </property>
</Properties>
</file>