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5"/>
  </p:notesMasterIdLst>
  <p:sldIdLst>
    <p:sldId id="256" r:id="rId5"/>
    <p:sldId id="270" r:id="rId6"/>
    <p:sldId id="282" r:id="rId7"/>
    <p:sldId id="283" r:id="rId8"/>
    <p:sldId id="273" r:id="rId9"/>
    <p:sldId id="280" r:id="rId10"/>
    <p:sldId id="274" r:id="rId11"/>
    <p:sldId id="281" r:id="rId12"/>
    <p:sldId id="277" r:id="rId13"/>
    <p:sldId id="27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81" d="100"/>
          <a:sy n="81" d="100"/>
        </p:scale>
        <p:origin x="58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11/13/2020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7"/>
            <a:ext cx="11887200" cy="2727374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br>
              <a:rPr lang="en-US" sz="4800" dirty="0"/>
            </a:br>
            <a:r>
              <a:rPr lang="en-US" sz="4800" dirty="0"/>
              <a:t>System simulation assumptions for deriving side conditions</a:t>
            </a:r>
            <a:br>
              <a:rPr lang="en-US" sz="4800" dirty="0"/>
            </a:br>
            <a:r>
              <a:rPr lang="en-US" sz="3600" dirty="0"/>
              <a:t>update of R4-2012289 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597" y="5024371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#97-e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November 2-13,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 Item: 7.7.3.3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R4-2017385 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3C5F38-FD70-4D1B-B5BD-D459266E6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0933"/>
          </a:xfrm>
        </p:spPr>
        <p:txBody>
          <a:bodyPr/>
          <a:lstStyle/>
          <a:p>
            <a:r>
              <a:rPr lang="en-GB" dirty="0"/>
              <a:t>Antenna model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C49D7D7-EE8E-4752-BEA7-A3A86D136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84" y="1216057"/>
            <a:ext cx="8959996" cy="532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506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632" y="197962"/>
            <a:ext cx="11758368" cy="904974"/>
          </a:xfrm>
        </p:spPr>
        <p:txBody>
          <a:bodyPr>
            <a:noAutofit/>
          </a:bodyPr>
          <a:lstStyle/>
          <a:p>
            <a:r>
              <a:rPr lang="en-US" b="1" dirty="0"/>
              <a:t>Back 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632" y="1300899"/>
            <a:ext cx="11758367" cy="5502574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The Side conditions for </a:t>
            </a:r>
            <a:r>
              <a:rPr lang="en-US" dirty="0" err="1"/>
              <a:t>gNB</a:t>
            </a:r>
            <a:r>
              <a:rPr lang="en-US" dirty="0"/>
              <a:t> accuracy requirements are under discussion [1]</a:t>
            </a:r>
          </a:p>
          <a:p>
            <a:pPr hangingPunct="0"/>
            <a:r>
              <a:rPr lang="en-US" dirty="0"/>
              <a:t>The system simulation assumption [2] was approved in RAN4#96-e.</a:t>
            </a:r>
          </a:p>
          <a:p>
            <a:pPr hangingPunct="0"/>
            <a:r>
              <a:rPr lang="en-US" dirty="0"/>
              <a:t>Several simulation results are available in RAN4#97-e [3] [4] [5].</a:t>
            </a:r>
          </a:p>
          <a:p>
            <a:pPr hangingPunct="0"/>
            <a:r>
              <a:rPr lang="en-US" dirty="0"/>
              <a:t>The results are not direct comparable, the update will solve this problem.</a:t>
            </a:r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r>
              <a:rPr lang="en-US" sz="2400" dirty="0"/>
              <a:t>[1] 	R4-2012048	Email discussion summary for [96e][217] NR_pos_RRM_Part_3</a:t>
            </a:r>
          </a:p>
          <a:p>
            <a:pPr marL="0" indent="0" hangingPunct="0">
              <a:buNone/>
            </a:pPr>
            <a:r>
              <a:rPr lang="en-US" sz="2400" dirty="0"/>
              <a:t>[2]	R4-2012289	WF on System simulation assumptions</a:t>
            </a:r>
          </a:p>
          <a:p>
            <a:pPr marL="0" indent="0" hangingPunct="0">
              <a:buNone/>
            </a:pPr>
            <a:r>
              <a:rPr lang="en-US" sz="2400" dirty="0"/>
              <a:t>[3]	R4-2015769	System and link level simulation results for </a:t>
            </a:r>
            <a:r>
              <a:rPr lang="en-US" sz="2400" dirty="0" err="1"/>
              <a:t>gNB</a:t>
            </a:r>
            <a:r>
              <a:rPr lang="en-US" sz="2400" dirty="0"/>
              <a:t> measurement</a:t>
            </a:r>
            <a:br>
              <a:rPr lang="en-US" sz="2400" dirty="0"/>
            </a:br>
            <a:r>
              <a:rPr lang="en-US" sz="2400" dirty="0"/>
              <a:t>			requirements; Huawei, </a:t>
            </a:r>
            <a:r>
              <a:rPr lang="en-US" sz="2400" dirty="0" err="1"/>
              <a:t>HiSilicon</a:t>
            </a:r>
            <a:endParaRPr lang="en-US" sz="2400" dirty="0"/>
          </a:p>
          <a:p>
            <a:pPr marL="0" indent="0" hangingPunct="0">
              <a:buNone/>
            </a:pPr>
            <a:r>
              <a:rPr lang="en-US" sz="2400" dirty="0"/>
              <a:t>[4]	R4-2016109	</a:t>
            </a:r>
            <a:r>
              <a:rPr lang="en-US" sz="2400" dirty="0" err="1"/>
              <a:t>gNB</a:t>
            </a:r>
            <a:r>
              <a:rPr lang="en-US" sz="2400" dirty="0"/>
              <a:t> Positioning UL SRS System Simulation Results; Ericsson</a:t>
            </a:r>
          </a:p>
          <a:p>
            <a:pPr marL="0" indent="0" hangingPunct="0">
              <a:buNone/>
            </a:pPr>
            <a:r>
              <a:rPr lang="en-US" sz="2400" dirty="0"/>
              <a:t>[5]	R4-2016158	System simulation results for SRS for NR positioning</a:t>
            </a:r>
            <a:r>
              <a:rPr lang="en-US" sz="2400"/>
              <a:t>; </a:t>
            </a:r>
            <a:br>
              <a:rPr lang="en-US" sz="2400"/>
            </a:br>
            <a:r>
              <a:rPr lang="en-US" sz="2400"/>
              <a:t>			Nokia, Nokia Shanghai Bell </a:t>
            </a:r>
            <a:endParaRPr lang="en-US" sz="2400" dirty="0"/>
          </a:p>
          <a:p>
            <a:pPr marL="0" indent="0" hangingPunct="0">
              <a:buNone/>
            </a:pPr>
            <a:endParaRPr lang="en-US" sz="2400" dirty="0"/>
          </a:p>
          <a:p>
            <a:pPr marL="0" indent="0" hangingPunc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C425B23-0069-4078-A3E5-C623A4DA8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3386"/>
            <a:ext cx="10515600" cy="4908683"/>
          </a:xfrm>
        </p:spPr>
        <p:txBody>
          <a:bodyPr>
            <a:normAutofit/>
          </a:bodyPr>
          <a:lstStyle/>
          <a:p>
            <a:r>
              <a:rPr lang="en-US" sz="2400" dirty="0"/>
              <a:t>Channel model: AWGN, </a:t>
            </a:r>
            <a:r>
              <a:rPr lang="en-US" sz="2400" dirty="0" err="1"/>
              <a:t>UMa</a:t>
            </a:r>
            <a:r>
              <a:rPr lang="en-US" sz="2400" dirty="0"/>
              <a:t>, </a:t>
            </a:r>
            <a:r>
              <a:rPr lang="en-US" sz="2400" dirty="0" err="1"/>
              <a:t>UMi</a:t>
            </a:r>
            <a:r>
              <a:rPr lang="en-US" sz="2400" dirty="0"/>
              <a:t> and </a:t>
            </a:r>
            <a:r>
              <a:rPr lang="en-US" sz="2400" dirty="0" err="1"/>
              <a:t>InH</a:t>
            </a:r>
            <a:r>
              <a:rPr lang="en-US" sz="2400" dirty="0"/>
              <a:t> (</a:t>
            </a:r>
            <a:r>
              <a:rPr lang="en-US" altLang="zh-CN" sz="2400" dirty="0"/>
              <a:t>Scenarios as defined in 38.855): </a:t>
            </a:r>
          </a:p>
          <a:p>
            <a:pPr lvl="1"/>
            <a:r>
              <a:rPr lang="en-US" sz="2000" dirty="0"/>
              <a:t>Scenario 1. Indoor Office for FR1 and FR2 (Open office) (ISD 20m)</a:t>
            </a:r>
          </a:p>
          <a:p>
            <a:pPr lvl="1"/>
            <a:r>
              <a:rPr lang="en-US" sz="2000" dirty="0"/>
              <a:t>Scenario 2. </a:t>
            </a:r>
            <a:r>
              <a:rPr lang="en-US" sz="2000" dirty="0" err="1"/>
              <a:t>UMi</a:t>
            </a:r>
            <a:r>
              <a:rPr lang="en-US" sz="2000" dirty="0"/>
              <a:t> street canyon for FR1 and FR2 (ISD 200m)</a:t>
            </a:r>
          </a:p>
          <a:p>
            <a:pPr lvl="1"/>
            <a:r>
              <a:rPr lang="en-US" sz="2000" dirty="0"/>
              <a:t>Scenario 3. </a:t>
            </a:r>
            <a:r>
              <a:rPr lang="en-US" sz="2000" dirty="0" err="1"/>
              <a:t>UMa</a:t>
            </a:r>
            <a:r>
              <a:rPr lang="en-US" sz="2000" dirty="0"/>
              <a:t> (ISD 500m) for FR1 only (Macro cell only deployment scenario)</a:t>
            </a:r>
          </a:p>
          <a:p>
            <a:r>
              <a:rPr lang="en-US" sz="2400" dirty="0"/>
              <a:t>Hexagonal grid, 3 sectors per site, 7 macro sites</a:t>
            </a:r>
          </a:p>
          <a:p>
            <a:pPr lvl="1"/>
            <a:r>
              <a:rPr lang="en-US" sz="2000" dirty="0"/>
              <a:t>Applicable for </a:t>
            </a:r>
            <a:r>
              <a:rPr lang="en-US" sz="2000" dirty="0" err="1"/>
              <a:t>UMa</a:t>
            </a:r>
            <a:r>
              <a:rPr lang="en-US" sz="2000" dirty="0"/>
              <a:t> and </a:t>
            </a:r>
            <a:r>
              <a:rPr lang="en-US" sz="2000" dirty="0" err="1"/>
              <a:t>UMi</a:t>
            </a:r>
            <a:r>
              <a:rPr lang="en-US" sz="2000" dirty="0"/>
              <a:t>, and the scenario of 19 macro sites can be simulated (optional).</a:t>
            </a:r>
          </a:p>
          <a:p>
            <a:r>
              <a:rPr lang="en-US" sz="2400" dirty="0"/>
              <a:t>1 and 5 UEs per cell. Equal amount of UEs per cell.</a:t>
            </a:r>
          </a:p>
          <a:p>
            <a:r>
              <a:rPr lang="en-US" sz="2400" dirty="0"/>
              <a:t>2 UE Tx antenna, 2 BS Rx antenna (uncorrelated with equal gain, no </a:t>
            </a:r>
            <a:r>
              <a:rPr lang="en-US" sz="2400" dirty="0" err="1"/>
              <a:t>rx</a:t>
            </a:r>
            <a:r>
              <a:rPr lang="en-US" sz="2400" dirty="0"/>
              <a:t> beamforming).</a:t>
            </a:r>
          </a:p>
          <a:p>
            <a:r>
              <a:rPr lang="en-US" sz="2400" dirty="0"/>
              <a:t>The BS with smallest path loss (PL) is the serving BS</a:t>
            </a:r>
          </a:p>
          <a:p>
            <a:r>
              <a:rPr lang="en-US" sz="2400" dirty="0"/>
              <a:t>Power control on and off.</a:t>
            </a:r>
          </a:p>
          <a:p>
            <a:r>
              <a:rPr lang="en-US" sz="2400" dirty="0"/>
              <a:t>Antenna model based on: TR 38.855 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191807A-0CC0-4D64-A266-6FBF7CB02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930"/>
            <a:ext cx="10515600" cy="109554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Frequency independent side conditions for </a:t>
            </a:r>
            <a:r>
              <a:rPr lang="en-US" b="1" dirty="0" err="1"/>
              <a:t>gNB</a:t>
            </a:r>
            <a:r>
              <a:rPr lang="en-US" b="1" dirty="0"/>
              <a:t> accuracy requirements (1)</a:t>
            </a:r>
          </a:p>
        </p:txBody>
      </p:sp>
    </p:spTree>
    <p:extLst>
      <p:ext uri="{BB962C8B-B14F-4D97-AF65-F5344CB8AC3E}">
        <p14:creationId xmlns:p14="http://schemas.microsoft.com/office/powerpoint/2010/main" val="3106956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E49FF0D-61AF-4D46-A43B-4C438E1B80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Only one configuration for the system simulation</a:t>
            </a:r>
            <a:endParaRPr lang="en-US" dirty="0"/>
          </a:p>
          <a:p>
            <a:r>
              <a:rPr lang="en-US" dirty="0"/>
              <a:t>SRS configurations:</a:t>
            </a:r>
            <a:endParaRPr lang="de-DE" dirty="0"/>
          </a:p>
          <a:p>
            <a:pPr lvl="1"/>
            <a:r>
              <a:rPr lang="x-none" dirty="0"/>
              <a:t>Symbol size =4</a:t>
            </a:r>
            <a:endParaRPr lang="de-DE" dirty="0"/>
          </a:p>
          <a:p>
            <a:pPr lvl="1"/>
            <a:r>
              <a:rPr lang="x-none" dirty="0"/>
              <a:t>Comb. Number =4</a:t>
            </a:r>
            <a:endParaRPr lang="de-DE" dirty="0"/>
          </a:p>
          <a:p>
            <a:pPr lvl="1"/>
            <a:r>
              <a:rPr lang="x-none" dirty="0"/>
              <a:t>Cyclic shift Max. Number =12</a:t>
            </a:r>
            <a:endParaRPr lang="de-DE" dirty="0"/>
          </a:p>
          <a:p>
            <a:pPr lvl="1"/>
            <a:r>
              <a:rPr lang="x-none" dirty="0"/>
              <a:t>Intra-cell, Offsets in Comb. and Cyclic shift keep orthogonal.</a:t>
            </a:r>
            <a:endParaRPr lang="de-DE" dirty="0"/>
          </a:p>
          <a:p>
            <a:pPr lvl="1"/>
            <a:r>
              <a:rPr lang="x-none" dirty="0"/>
              <a:t>Inter-cell, Offsets in Comb. and Cyclic shift is randomized.</a:t>
            </a:r>
            <a:endParaRPr lang="de-DE" dirty="0"/>
          </a:p>
          <a:p>
            <a:pPr lvl="1"/>
            <a:r>
              <a:rPr lang="en-US" dirty="0"/>
              <a:t>The specified SRS offset parameter, to reducing overlap of positioning SRS between cells shouldn't be applied.</a:t>
            </a:r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CFC8BA-CEA0-4301-ABB2-F837679AA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Frequency independent side conditions for </a:t>
            </a:r>
            <a:r>
              <a:rPr lang="en-US" sz="4000" b="1" dirty="0" err="1"/>
              <a:t>gNB</a:t>
            </a:r>
            <a:r>
              <a:rPr lang="en-US" sz="4000" b="1" dirty="0"/>
              <a:t> accuracy requirements (2)</a:t>
            </a:r>
          </a:p>
        </p:txBody>
      </p:sp>
    </p:spTree>
    <p:extLst>
      <p:ext uri="{BB962C8B-B14F-4D97-AF65-F5344CB8AC3E}">
        <p14:creationId xmlns:p14="http://schemas.microsoft.com/office/powerpoint/2010/main" val="2914040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10" y="195930"/>
            <a:ext cx="11328594" cy="75617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Side conditions for </a:t>
            </a:r>
            <a:r>
              <a:rPr lang="en-US" b="1" dirty="0" err="1"/>
              <a:t>gNB</a:t>
            </a:r>
            <a:r>
              <a:rPr lang="en-US" b="1" dirty="0"/>
              <a:t> accuracy requirements FR1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510" y="1357460"/>
            <a:ext cx="11328594" cy="5179714"/>
          </a:xfrm>
        </p:spPr>
        <p:txBody>
          <a:bodyPr>
            <a:normAutofit/>
          </a:bodyPr>
          <a:lstStyle/>
          <a:p>
            <a:r>
              <a:rPr lang="en-US" dirty="0"/>
              <a:t>FR1: 			4GHz carrier</a:t>
            </a:r>
          </a:p>
          <a:p>
            <a:r>
              <a:rPr lang="en-US" dirty="0"/>
              <a:t>Bandwidth: 		5 MHz, 10 MHz, 100MHz</a:t>
            </a:r>
          </a:p>
          <a:p>
            <a:r>
              <a:rPr lang="en-US" dirty="0"/>
              <a:t>SCS: 			30kHz</a:t>
            </a:r>
          </a:p>
          <a:p>
            <a:r>
              <a:rPr lang="en-US" dirty="0"/>
              <a:t>TA:				Perfect, serving BS receive all member UE SRSs at</a:t>
            </a:r>
            <a:br>
              <a:rPr lang="en-US" dirty="0"/>
            </a:br>
            <a:r>
              <a:rPr lang="en-US" dirty="0"/>
              <a:t>				the same time</a:t>
            </a:r>
          </a:p>
          <a:p>
            <a:r>
              <a:rPr lang="en-US" dirty="0"/>
              <a:t>UE TX power:		23 dBm (max for power control is on)</a:t>
            </a:r>
          </a:p>
          <a:p>
            <a:r>
              <a:rPr lang="en-US" dirty="0"/>
              <a:t>BS RX noise figure:	 5 dB</a:t>
            </a:r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45C95E5-F116-4642-955D-87A1B7544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651" y="1470581"/>
            <a:ext cx="10766195" cy="513760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3000" dirty="0"/>
              <a:t>FR2:	 			40GHz</a:t>
            </a:r>
          </a:p>
          <a:p>
            <a:pPr>
              <a:lnSpc>
                <a:spcPct val="110000"/>
              </a:lnSpc>
            </a:pPr>
            <a:r>
              <a:rPr lang="en-US" sz="3000" dirty="0"/>
              <a:t>Bandwidth:		200MHz, 400 MHz </a:t>
            </a:r>
            <a:r>
              <a:rPr lang="de-DE" sz="3000" dirty="0"/>
              <a:t>(</a:t>
            </a:r>
            <a:r>
              <a:rPr lang="en-US" sz="3000" dirty="0"/>
              <a:t>option</a:t>
            </a:r>
            <a:r>
              <a:rPr lang="de-DE" sz="3000" dirty="0"/>
              <a:t> 100 MHz)</a:t>
            </a:r>
            <a:endParaRPr lang="en-US" sz="3000" dirty="0"/>
          </a:p>
          <a:p>
            <a:pPr>
              <a:lnSpc>
                <a:spcPct val="110000"/>
              </a:lnSpc>
            </a:pPr>
            <a:r>
              <a:rPr lang="en-US" sz="3000" dirty="0"/>
              <a:t>SCS:				120kHz</a:t>
            </a:r>
          </a:p>
          <a:p>
            <a:pPr>
              <a:lnSpc>
                <a:spcPct val="110000"/>
              </a:lnSpc>
            </a:pPr>
            <a:r>
              <a:rPr lang="en-US" sz="3200" dirty="0"/>
              <a:t>TA:				Perfect, serving BS receive all member UE</a:t>
            </a:r>
            <a:br>
              <a:rPr lang="en-US" sz="3200" dirty="0"/>
            </a:br>
            <a:r>
              <a:rPr lang="en-US" sz="3200" dirty="0"/>
              <a:t>				SRSs at the same time</a:t>
            </a:r>
            <a:endParaRPr lang="en-US" sz="3000" dirty="0"/>
          </a:p>
          <a:p>
            <a:pPr>
              <a:lnSpc>
                <a:spcPct val="110000"/>
              </a:lnSpc>
            </a:pPr>
            <a:r>
              <a:rPr lang="en-US" sz="3000" dirty="0"/>
              <a:t>UE TX power: 		23dBm</a:t>
            </a:r>
          </a:p>
          <a:p>
            <a:pPr>
              <a:lnSpc>
                <a:spcPct val="110000"/>
              </a:lnSpc>
            </a:pPr>
            <a:r>
              <a:rPr lang="en-US" sz="3000" dirty="0"/>
              <a:t>BS RX noise figure: 	7 dB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010610B6-B1DA-417A-B643-1C5E85DD7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035" y="365126"/>
            <a:ext cx="11161336" cy="9074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dirty="0"/>
              <a:t>Side conditions for </a:t>
            </a:r>
            <a:r>
              <a:rPr lang="en-US" sz="4000" b="1" dirty="0" err="1"/>
              <a:t>gNB</a:t>
            </a:r>
            <a:r>
              <a:rPr lang="en-US" sz="4000" b="1" dirty="0"/>
              <a:t> accuracy requirements FR2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2463316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6CB700-FAEE-435E-A9A5-B4C8550D5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340" y="365125"/>
            <a:ext cx="11246178" cy="1325563"/>
          </a:xfrm>
        </p:spPr>
        <p:txBody>
          <a:bodyPr/>
          <a:lstStyle/>
          <a:p>
            <a:r>
              <a:rPr lang="en-US" b="1" dirty="0">
                <a:solidFill>
                  <a:prstClr val="black"/>
                </a:solidFill>
              </a:rPr>
              <a:t>Side conditions for </a:t>
            </a:r>
            <a:r>
              <a:rPr lang="en-US" b="1" dirty="0" err="1">
                <a:solidFill>
                  <a:prstClr val="black"/>
                </a:solidFill>
              </a:rPr>
              <a:t>gNB</a:t>
            </a:r>
            <a:r>
              <a:rPr lang="en-US" b="1" dirty="0">
                <a:solidFill>
                  <a:prstClr val="black"/>
                </a:solidFill>
              </a:rPr>
              <a:t> accuracy requirements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E618F2-2E83-42B4-9B32-F38B03266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en-US" dirty="0"/>
              <a:t>Output:</a:t>
            </a:r>
          </a:p>
          <a:p>
            <a:r>
              <a:rPr lang="en-US" dirty="0"/>
              <a:t>Serving cell and neighboring cell </a:t>
            </a:r>
            <a:r>
              <a:rPr lang="en-US" dirty="0" err="1"/>
              <a:t>Ês</a:t>
            </a:r>
            <a:r>
              <a:rPr lang="en-US" dirty="0"/>
              <a:t>/IoT [dB] CDF figures.</a:t>
            </a:r>
          </a:p>
          <a:p>
            <a:r>
              <a:rPr lang="en-US" dirty="0"/>
              <a:t>5% and mean Es/</a:t>
            </a:r>
            <a:r>
              <a:rPr lang="en-US" dirty="0" err="1"/>
              <a:t>Iot</a:t>
            </a:r>
            <a:r>
              <a:rPr lang="en-US" dirty="0"/>
              <a:t> seen by </a:t>
            </a:r>
            <a:r>
              <a:rPr lang="en-US"/>
              <a:t>the 4-th </a:t>
            </a:r>
            <a:r>
              <a:rPr lang="en-US" dirty="0"/>
              <a:t>strongest cells</a:t>
            </a:r>
            <a:endParaRPr lang="de-DE" dirty="0"/>
          </a:p>
          <a:p>
            <a:r>
              <a:rPr lang="en-US" dirty="0"/>
              <a:t>To cope with a differential view on the effects of inter- and intra cell interference three different cell occupancies shall be simulated:</a:t>
            </a:r>
          </a:p>
          <a:p>
            <a:pPr lvl="1"/>
            <a:r>
              <a:rPr lang="en-US" dirty="0"/>
              <a:t>1UE serving cell, full neighboring cells </a:t>
            </a:r>
          </a:p>
          <a:p>
            <a:pPr lvl="1"/>
            <a:r>
              <a:rPr lang="en-US" dirty="0"/>
              <a:t>5UE serving cell, empty neighboring cells </a:t>
            </a:r>
          </a:p>
          <a:p>
            <a:pPr lvl="1"/>
            <a:r>
              <a:rPr lang="en-US" dirty="0"/>
              <a:t>all cells 5UE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4764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7547FA-7C47-4FE0-82B8-637F2B1DB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518"/>
          </a:xfrm>
        </p:spPr>
        <p:txBody>
          <a:bodyPr/>
          <a:lstStyle/>
          <a:p>
            <a:r>
              <a:rPr lang="en-GB" dirty="0"/>
              <a:t>Change history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3C6940-E39B-409B-87F2-BE77992A69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4910"/>
            <a:ext cx="10515600" cy="525796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Basis is R4-2012289 - WF on System simulation assumptions</a:t>
            </a:r>
          </a:p>
          <a:p>
            <a:r>
              <a:rPr lang="en-US" dirty="0"/>
              <a:t>Channel model: </a:t>
            </a:r>
          </a:p>
          <a:p>
            <a:pPr lvl="1"/>
            <a:r>
              <a:rPr lang="en-US" dirty="0"/>
              <a:t>AWGN and TDL-B (with a medium delay spread) change to </a:t>
            </a:r>
          </a:p>
          <a:p>
            <a:pPr lvl="1"/>
            <a:r>
              <a:rPr lang="en-US" dirty="0"/>
              <a:t>AWGN and </a:t>
            </a:r>
            <a:r>
              <a:rPr lang="en-US" dirty="0" err="1"/>
              <a:t>UMa</a:t>
            </a:r>
            <a:r>
              <a:rPr lang="en-US" dirty="0"/>
              <a:t> for FR1 and </a:t>
            </a:r>
            <a:r>
              <a:rPr lang="en-US" dirty="0" err="1"/>
              <a:t>UMi</a:t>
            </a:r>
            <a:r>
              <a:rPr lang="en-US" dirty="0"/>
              <a:t> for FR2</a:t>
            </a:r>
          </a:p>
          <a:p>
            <a:r>
              <a:rPr lang="en-US" dirty="0"/>
              <a:t>Simplified power control</a:t>
            </a:r>
          </a:p>
          <a:p>
            <a:pPr lvl="1"/>
            <a:r>
              <a:rPr lang="en-US" dirty="0"/>
              <a:t>The power control extend the calculation time.</a:t>
            </a:r>
          </a:p>
          <a:p>
            <a:pPr lvl="1"/>
            <a:r>
              <a:rPr lang="en-US" dirty="0"/>
              <a:t>It seems difficult to use a simplified version (MIMO Systems are to complex).</a:t>
            </a:r>
          </a:p>
          <a:p>
            <a:pPr lvl="1"/>
            <a:r>
              <a:rPr lang="en-US" dirty="0"/>
              <a:t>Proposed to deliver results with and without power control.</a:t>
            </a:r>
          </a:p>
          <a:p>
            <a:r>
              <a:rPr lang="en-US" dirty="0"/>
              <a:t>Cell size </a:t>
            </a:r>
          </a:p>
          <a:p>
            <a:pPr lvl="1"/>
            <a:r>
              <a:rPr lang="en-US" dirty="0"/>
              <a:t>According to the channel model (TR 38.855)</a:t>
            </a:r>
          </a:p>
          <a:p>
            <a:r>
              <a:rPr lang="en-US" dirty="0"/>
              <a:t>Number of UEs per cell</a:t>
            </a:r>
          </a:p>
          <a:p>
            <a:pPr lvl="1"/>
            <a:r>
              <a:rPr lang="en-US" dirty="0"/>
              <a:t>One UE as ideal solution and 5 UEs to show the degradation.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4177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579D6E-EC26-4797-8508-0EA9641DB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6176"/>
          </a:xfrm>
        </p:spPr>
        <p:txBody>
          <a:bodyPr/>
          <a:lstStyle/>
          <a:p>
            <a:r>
              <a:rPr lang="en-GB" dirty="0"/>
              <a:t>Antenna Parameter 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F6404F79-4F62-4ED4-8526-F8BC58D84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15099"/>
              </p:ext>
            </p:extLst>
          </p:nvPr>
        </p:nvGraphicFramePr>
        <p:xfrm>
          <a:off x="838199" y="1447616"/>
          <a:ext cx="8550900" cy="5067457"/>
        </p:xfrm>
        <a:graphic>
          <a:graphicData uri="http://schemas.openxmlformats.org/drawingml/2006/table">
            <a:tbl>
              <a:tblPr/>
              <a:tblGrid>
                <a:gridCol w="753704">
                  <a:extLst>
                    <a:ext uri="{9D8B030D-6E8A-4147-A177-3AD203B41FA5}">
                      <a16:colId xmlns:a16="http://schemas.microsoft.com/office/drawing/2014/main" val="2194452211"/>
                    </a:ext>
                  </a:extLst>
                </a:gridCol>
                <a:gridCol w="2394836">
                  <a:extLst>
                    <a:ext uri="{9D8B030D-6E8A-4147-A177-3AD203B41FA5}">
                      <a16:colId xmlns:a16="http://schemas.microsoft.com/office/drawing/2014/main" val="1593302883"/>
                    </a:ext>
                  </a:extLst>
                </a:gridCol>
                <a:gridCol w="559200">
                  <a:extLst>
                    <a:ext uri="{9D8B030D-6E8A-4147-A177-3AD203B41FA5}">
                      <a16:colId xmlns:a16="http://schemas.microsoft.com/office/drawing/2014/main" val="3249662708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228303085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346331312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3062256523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1414573446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992047467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229680394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396064780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1340200393"/>
                    </a:ext>
                  </a:extLst>
                </a:gridCol>
              </a:tblGrid>
              <a:tr h="2660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Appication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2097562"/>
                  </a:ext>
                </a:extLst>
              </a:tr>
              <a:tr h="34417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Envirement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Scenarion 1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Scenarion 3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8152413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Donor or Service Antenna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Rx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435963"/>
                  </a:ext>
                </a:extLst>
              </a:tr>
              <a:tr h="266097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Radiation Element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Front to Back Ratio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672557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 lobe suppression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2821390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Half Power Beam Width Horizontal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33382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Half Power Beam Width Vertical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201034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Dirctivity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9,2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923125"/>
                  </a:ext>
                </a:extLst>
              </a:tr>
              <a:tr h="42703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Model Parameter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(M, N, P, Mg, Ng)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8, 8, 2, 1, 1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1, 2, 2, 1, 1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4,8,2,2,2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2,4,2,1,2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713228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ports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040774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Vertical radiating element spacing dV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32862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Horizontal radiating element spacing dH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557705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Down tilt angle electical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424725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Dow tild angele mechanical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27862"/>
                  </a:ext>
                </a:extLst>
              </a:tr>
              <a:tr h="2660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Parameter per Port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Directivity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dBi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3139623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losses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79288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Gain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15184"/>
                  </a:ext>
                </a:extLst>
              </a:tr>
              <a:tr h="2826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Note: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 = number of antenna panels in elevation, Ng – number of antenna panels in azimuth, M = number of antenna elements/subarrays in elevation, N= number of antenna elements/subarrays in azimuth, P = number of polarizations.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1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0703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541AD9B-2DF6-451F-8E92-14B6A84D4C5E}">
  <ds:schemaRefs>
    <ds:schemaRef ds:uri="http://purl.org/dc/terms/"/>
    <ds:schemaRef ds:uri="9b239327-9e80-40e4-b1b7-4394fed77a33"/>
    <ds:schemaRef ds:uri="http://purl.org/dc/dcmitype/"/>
    <ds:schemaRef ds:uri="2f282d3b-eb4a-4b09-b61f-b9593442e286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0A4D91E-23AF-4207-BAC1-BF85C4C98E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46799B-5154-4410-AEC9-79B990813B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1112</Words>
  <Application>Microsoft Office PowerPoint</Application>
  <PresentationFormat>Breitbild</PresentationFormat>
  <Paragraphs>245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WF on  System simulation assumptions for deriving side conditions update of R4-2012289 </vt:lpstr>
      <vt:lpstr>Back round</vt:lpstr>
      <vt:lpstr>Frequency independent side conditions for gNB accuracy requirements (1)</vt:lpstr>
      <vt:lpstr>Frequency independent side conditions for gNB accuracy requirements (2)</vt:lpstr>
      <vt:lpstr>Side conditions for gNB accuracy requirements FR1</vt:lpstr>
      <vt:lpstr>Side conditions for gNB accuracy requirements FR2</vt:lpstr>
      <vt:lpstr>Side conditions for gNB accuracy requirements</vt:lpstr>
      <vt:lpstr>Change history</vt:lpstr>
      <vt:lpstr>Antenna Parameter </vt:lpstr>
      <vt:lpstr>Antenna model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2020-11-13T15:33:07Z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(3)lbd4u3o1TZty9yaS4PoCMVlDMCnY3Wpiw3XJJWxCNportaEHsnLFMzZHJRvZnzWASpy+rYP9
BBNw3DNXhaChCoOHPogOAsf9ul/ajbBsvElEZnbSg7MUeu63pt1Sa9AinXAHOq57vLTLdPvj
zTxz1yOP3EQqKpIsZsbls7/gfjyutFIU157DXOXel410a9Ttr3FvwTeuWLIoSQYPY4UENRqm
Tgawt4Q65zPO0rrFwU</vt:lpwstr>
  </property>
  <property fmtid="{D5CDD505-2E9C-101B-9397-08002B2CF9AE}" pid="10" name="_2015_ms_pID_7253431">
    <vt:lpwstr>tjD59swHRq4qm2s651DHLTymsTxxHmnBFafbM1ojElum7VfAdnZNJf
DyW60902AoJFE4KqAPboKX2AO+5u6oC9ZQ9MRISDgaATcFW57LhstiNijpqzrRlPj9aQK1H5
zYN6EOYq6xaEkz9t7LbFsxo00HGvjDXxsYg5Zxz2v9yFTPH68QYm8esNLcPNjzrjT+3awiM4
9UZ70u5p3qvFCXEvE4wGTPSorwVo14KmN2Du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  <property fmtid="{D5CDD505-2E9C-101B-9397-08002B2CF9AE}" pid="14" name="_2015_ms_pID_7253432">
    <vt:lpwstr>PQ==</vt:lpwstr>
  </property>
</Properties>
</file>