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257" r:id="rId3"/>
    <p:sldId id="258" r:id="rId4"/>
    <p:sldId id="267" r:id="rId5"/>
    <p:sldId id="262" r:id="rId6"/>
    <p:sldId id="264"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3" autoAdjust="0"/>
    <p:restoredTop sz="94660"/>
  </p:normalViewPr>
  <p:slideViewPr>
    <p:cSldViewPr snapToGrid="0">
      <p:cViewPr varScale="1">
        <p:scale>
          <a:sx n="122" d="100"/>
          <a:sy n="122" d="100"/>
        </p:scale>
        <p:origin x="56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C00185-E94A-45FB-BC8F-7F4DD699A8F3}" type="datetimeFigureOut">
              <a:rPr lang="en-US" smtClean="0"/>
              <a:t>11/12/20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8E749-83D5-42A9-A870-8AC6D6748646}" type="slidenum">
              <a:rPr lang="en-US" smtClean="0"/>
              <a:t>‹#›</a:t>
            </a:fld>
            <a:endParaRPr lang="en-US"/>
          </a:p>
        </p:txBody>
      </p:sp>
    </p:spTree>
    <p:extLst>
      <p:ext uri="{BB962C8B-B14F-4D97-AF65-F5344CB8AC3E}">
        <p14:creationId xmlns:p14="http://schemas.microsoft.com/office/powerpoint/2010/main" val="291371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6</a:t>
            </a:fld>
            <a:endParaRPr lang="en-US"/>
          </a:p>
        </p:txBody>
      </p:sp>
    </p:spTree>
    <p:extLst>
      <p:ext uri="{BB962C8B-B14F-4D97-AF65-F5344CB8AC3E}">
        <p14:creationId xmlns:p14="http://schemas.microsoft.com/office/powerpoint/2010/main" val="2436338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967061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281474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294303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860379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E1497F-B839-4405-8393-54063B8ED4F9}"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94166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3E1497F-B839-4405-8393-54063B8ED4F9}"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84933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E1497F-B839-4405-8393-54063B8ED4F9}" type="datetimeFigureOut">
              <a:rPr lang="en-US" smtClean="0"/>
              <a:t>11/12/20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669168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E1497F-B839-4405-8393-54063B8ED4F9}" type="datetimeFigureOut">
              <a:rPr lang="en-US" smtClean="0"/>
              <a:t>11/12/20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4531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E1497F-B839-4405-8393-54063B8ED4F9}" type="datetimeFigureOut">
              <a:rPr lang="en-US" smtClean="0"/>
              <a:t>11/12/20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86515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67744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568882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E1497F-B839-4405-8393-54063B8ED4F9}" type="datetimeFigureOut">
              <a:rPr lang="en-US" smtClean="0"/>
              <a:t>11/12/20</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34F27-9515-4628-AF27-7F7605C79B3E}" type="slidenum">
              <a:rPr lang="en-US" smtClean="0"/>
              <a:t>‹#›</a:t>
            </a:fld>
            <a:endParaRPr lang="en-US"/>
          </a:p>
        </p:txBody>
      </p:sp>
    </p:spTree>
    <p:extLst>
      <p:ext uri="{BB962C8B-B14F-4D97-AF65-F5344CB8AC3E}">
        <p14:creationId xmlns:p14="http://schemas.microsoft.com/office/powerpoint/2010/main" val="247616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5B92D-C1D6-4F4D-9A35-742196D2A729}"/>
              </a:ext>
            </a:extLst>
          </p:cNvPr>
          <p:cNvSpPr>
            <a:spLocks noGrp="1"/>
          </p:cNvSpPr>
          <p:nvPr>
            <p:ph type="ctrTitle"/>
          </p:nvPr>
        </p:nvSpPr>
        <p:spPr/>
        <p:txBody>
          <a:bodyPr>
            <a:normAutofit/>
          </a:bodyPr>
          <a:lstStyle/>
          <a:p>
            <a:r>
              <a:rPr lang="en-US" dirty="0"/>
              <a:t>WF on NR Mobility Enhancements RRM</a:t>
            </a:r>
          </a:p>
        </p:txBody>
      </p:sp>
      <p:sp>
        <p:nvSpPr>
          <p:cNvPr id="3" name="Subtitle 2">
            <a:extLst>
              <a:ext uri="{FF2B5EF4-FFF2-40B4-BE49-F238E27FC236}">
                <a16:creationId xmlns:a16="http://schemas.microsoft.com/office/drawing/2014/main" id="{463153C7-90FD-45A9-BF64-956302D51DDC}"/>
              </a:ext>
            </a:extLst>
          </p:cNvPr>
          <p:cNvSpPr>
            <a:spLocks noGrp="1"/>
          </p:cNvSpPr>
          <p:nvPr>
            <p:ph type="subTitle" idx="1"/>
          </p:nvPr>
        </p:nvSpPr>
        <p:spPr/>
        <p:txBody>
          <a:bodyPr/>
          <a:lstStyle/>
          <a:p>
            <a:r>
              <a:rPr lang="en-US" dirty="0"/>
              <a:t>Apple</a:t>
            </a:r>
          </a:p>
        </p:txBody>
      </p:sp>
      <p:sp>
        <p:nvSpPr>
          <p:cNvPr id="4" name="Rectangle 1">
            <a:extLst>
              <a:ext uri="{FF2B5EF4-FFF2-40B4-BE49-F238E27FC236}">
                <a16:creationId xmlns:a16="http://schemas.microsoft.com/office/drawing/2014/main" id="{E8AB76A7-E345-489E-86E5-9C632EA7AE8C}"/>
              </a:ext>
            </a:extLst>
          </p:cNvPr>
          <p:cNvSpPr>
            <a:spLocks noChangeArrowheads="1"/>
          </p:cNvSpPr>
          <p:nvPr/>
        </p:nvSpPr>
        <p:spPr bwMode="auto">
          <a:xfrm>
            <a:off x="466724" y="516873"/>
            <a:ext cx="11325225" cy="830997"/>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en-US" altLang="zh-CN" b="1" dirty="0"/>
              <a:t>3GPP TSG-RAN WG4 Meeting #97-e                             	            		 							  R4-2017093</a:t>
            </a:r>
          </a:p>
          <a:p>
            <a:r>
              <a:rPr lang="en-GB" b="1" dirty="0"/>
              <a:t>Electronic Meeting, 2</a:t>
            </a:r>
            <a:r>
              <a:rPr lang="en-GB" b="1" baseline="30000" dirty="0"/>
              <a:t>nd</a:t>
            </a:r>
            <a:r>
              <a:rPr lang="en-GB" b="1" dirty="0"/>
              <a:t> – 13</a:t>
            </a:r>
            <a:r>
              <a:rPr lang="en-GB" b="1" baseline="30000" dirty="0"/>
              <a:t>th</a:t>
            </a:r>
            <a:r>
              <a:rPr lang="en-GB" b="1" dirty="0"/>
              <a:t> November 2020</a:t>
            </a:r>
            <a:endParaRPr lang="en-US" dirty="0"/>
          </a:p>
          <a:p>
            <a:endParaRPr lang="zh-CN" altLang="zh-CN" sz="1350" dirty="0"/>
          </a:p>
        </p:txBody>
      </p:sp>
      <p:sp>
        <p:nvSpPr>
          <p:cNvPr id="5" name="TextBox 4">
            <a:extLst>
              <a:ext uri="{FF2B5EF4-FFF2-40B4-BE49-F238E27FC236}">
                <a16:creationId xmlns:a16="http://schemas.microsoft.com/office/drawing/2014/main" id="{6B093587-1C64-3C45-B77B-4719B41C017D}"/>
              </a:ext>
            </a:extLst>
          </p:cNvPr>
          <p:cNvSpPr txBox="1"/>
          <p:nvPr/>
        </p:nvSpPr>
        <p:spPr>
          <a:xfrm>
            <a:off x="11361683" y="704193"/>
            <a:ext cx="184731" cy="369332"/>
          </a:xfrm>
          <a:prstGeom prst="rect">
            <a:avLst/>
          </a:prstGeom>
          <a:noFill/>
        </p:spPr>
        <p:txBody>
          <a:bodyPr wrap="none" rtlCol="0">
            <a:spAutoFit/>
          </a:bodyPr>
          <a:lstStyle/>
          <a:p>
            <a:endParaRPr lang="x-none" dirty="0"/>
          </a:p>
        </p:txBody>
      </p:sp>
    </p:spTree>
    <p:extLst>
      <p:ext uri="{BB962C8B-B14F-4D97-AF65-F5344CB8AC3E}">
        <p14:creationId xmlns:p14="http://schemas.microsoft.com/office/powerpoint/2010/main" val="2587994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21931-69F5-4145-BB6C-BC47DA8AB04B}"/>
              </a:ext>
            </a:extLst>
          </p:cNvPr>
          <p:cNvSpPr>
            <a:spLocks noGrp="1"/>
          </p:cNvSpPr>
          <p:nvPr>
            <p:ph type="title"/>
          </p:nvPr>
        </p:nvSpPr>
        <p:spPr/>
        <p:txBody>
          <a:bodyPr/>
          <a:lstStyle/>
          <a:p>
            <a:r>
              <a:rPr lang="en-US" b="1" dirty="0"/>
              <a:t>Background</a:t>
            </a:r>
          </a:p>
        </p:txBody>
      </p:sp>
      <p:sp>
        <p:nvSpPr>
          <p:cNvPr id="3" name="Content Placeholder 2">
            <a:extLst>
              <a:ext uri="{FF2B5EF4-FFF2-40B4-BE49-F238E27FC236}">
                <a16:creationId xmlns:a16="http://schemas.microsoft.com/office/drawing/2014/main" id="{49233B71-5988-48BD-8395-9F771CC12C0F}"/>
              </a:ext>
            </a:extLst>
          </p:cNvPr>
          <p:cNvSpPr>
            <a:spLocks noGrp="1"/>
          </p:cNvSpPr>
          <p:nvPr>
            <p:ph idx="1"/>
          </p:nvPr>
        </p:nvSpPr>
        <p:spPr>
          <a:xfrm>
            <a:off x="838200" y="1825625"/>
            <a:ext cx="10890380" cy="4351338"/>
          </a:xfrm>
        </p:spPr>
        <p:txBody>
          <a:bodyPr/>
          <a:lstStyle/>
          <a:p>
            <a:r>
              <a:rPr lang="en-US" dirty="0"/>
              <a:t>Agreements in this way forward are based on email discussion in R4-2017277 Email discussion summary for [97e][207] </a:t>
            </a:r>
            <a:r>
              <a:rPr lang="en-US" dirty="0" err="1"/>
              <a:t>NR_Mob_enh_RRM</a:t>
            </a:r>
            <a:endParaRPr lang="en-US" dirty="0"/>
          </a:p>
          <a:p>
            <a:endParaRPr lang="en-US" dirty="0"/>
          </a:p>
          <a:p>
            <a:r>
              <a:rPr lang="en-US" dirty="0"/>
              <a:t>Agreements in the last RAN4#96-e meeting can be found in:</a:t>
            </a:r>
          </a:p>
          <a:p>
            <a:pPr lvl="1"/>
            <a:r>
              <a:rPr lang="en-US" dirty="0"/>
              <a:t>R4-2012209 Email discussion summary for [96e][209] </a:t>
            </a:r>
            <a:r>
              <a:rPr lang="en-US" dirty="0" err="1"/>
              <a:t>NR_Mob_enh_RRM</a:t>
            </a:r>
            <a:endParaRPr lang="en-US" dirty="0"/>
          </a:p>
          <a:p>
            <a:pPr lvl="1"/>
            <a:r>
              <a:rPr lang="en-US" dirty="0"/>
              <a:t>R4-2012270 WF on MR Mobility Enhancements </a:t>
            </a:r>
          </a:p>
          <a:p>
            <a:pPr lvl="1"/>
            <a:endParaRPr lang="en-US" dirty="0"/>
          </a:p>
        </p:txBody>
      </p:sp>
    </p:spTree>
    <p:extLst>
      <p:ext uri="{BB962C8B-B14F-4D97-AF65-F5344CB8AC3E}">
        <p14:creationId xmlns:p14="http://schemas.microsoft.com/office/powerpoint/2010/main" val="284092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core requirement maintenance</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u="sng" dirty="0"/>
              <a:t>Issue 1-1: demodulation performance degradation for async intra-frequency DAPS handover and async intra-band inter-frequency DAPS handover</a:t>
            </a:r>
            <a:endParaRPr lang="x-none" dirty="0"/>
          </a:p>
          <a:p>
            <a:pPr hangingPunct="0"/>
            <a:r>
              <a:rPr lang="en-US" dirty="0"/>
              <a:t>A</a:t>
            </a:r>
            <a:r>
              <a:rPr lang="x-none" dirty="0"/>
              <a:t>greement: </a:t>
            </a:r>
            <a:r>
              <a:rPr lang="en-US" dirty="0"/>
              <a:t>For asynchronous DAPS handover, if the receive time difference exceeds the cyclic prefix length of that SCS, interruptions may occur depending on UE implementation. The duration and frequency of occurrence of such interruptions is not specified.</a:t>
            </a:r>
            <a:endParaRPr lang="x-none" dirty="0"/>
          </a:p>
          <a:p>
            <a:pPr lvl="1"/>
            <a:endParaRPr lang="en-GB" dirty="0"/>
          </a:p>
        </p:txBody>
      </p:sp>
    </p:spTree>
    <p:extLst>
      <p:ext uri="{BB962C8B-B14F-4D97-AF65-F5344CB8AC3E}">
        <p14:creationId xmlns:p14="http://schemas.microsoft.com/office/powerpoint/2010/main" val="1577554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1154432" cy="1325563"/>
          </a:xfrm>
        </p:spPr>
        <p:txBody>
          <a:bodyPr>
            <a:normAutofit/>
          </a:bodyPr>
          <a:lstStyle/>
          <a:p>
            <a:r>
              <a:rPr lang="en-US" sz="4000" b="1" dirty="0"/>
              <a:t>Agreement for core requirement maintenance (Cont.)</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pPr hangingPunct="0"/>
            <a:r>
              <a:rPr lang="en-GB" u="sng" dirty="0"/>
              <a:t>Issue 1-4: </a:t>
            </a:r>
            <a:r>
              <a:rPr lang="en-GB" u="sng" dirty="0" err="1"/>
              <a:t>Tprocessing</a:t>
            </a:r>
            <a:r>
              <a:rPr lang="en-GB" u="sng" dirty="0"/>
              <a:t> in conditional </a:t>
            </a:r>
            <a:r>
              <a:rPr lang="en-GB" u="sng" dirty="0" err="1"/>
              <a:t>PSCell</a:t>
            </a:r>
            <a:r>
              <a:rPr lang="en-GB" u="sng" dirty="0"/>
              <a:t> change</a:t>
            </a:r>
            <a:endParaRPr lang="x-none" dirty="0"/>
          </a:p>
          <a:p>
            <a:pPr hangingPunct="0"/>
            <a:r>
              <a:rPr lang="en-GB" dirty="0"/>
              <a:t>Agreement:</a:t>
            </a:r>
            <a:r>
              <a:rPr lang="x-none" dirty="0"/>
              <a:t> </a:t>
            </a:r>
            <a:r>
              <a:rPr lang="en-US" dirty="0"/>
              <a:t>RAN4 is to specify </a:t>
            </a:r>
            <a:r>
              <a:rPr lang="en-US" dirty="0" err="1"/>
              <a:t>Tprocessing</a:t>
            </a:r>
            <a:r>
              <a:rPr lang="en-US" dirty="0"/>
              <a:t> as follows: </a:t>
            </a:r>
            <a:r>
              <a:rPr lang="en-US" dirty="0" err="1"/>
              <a:t>Tprocessing</a:t>
            </a:r>
            <a:r>
              <a:rPr lang="en-US" dirty="0"/>
              <a:t> = 20 </a:t>
            </a:r>
            <a:r>
              <a:rPr lang="en-US" dirty="0" err="1"/>
              <a:t>ms</a:t>
            </a:r>
            <a:r>
              <a:rPr lang="en-US" dirty="0"/>
              <a:t> when source and target cells are in the same FR, and </a:t>
            </a:r>
            <a:r>
              <a:rPr lang="en-US" dirty="0" err="1"/>
              <a:t>Tprocessing</a:t>
            </a:r>
            <a:r>
              <a:rPr lang="en-US" dirty="0"/>
              <a:t> = 40 </a:t>
            </a:r>
            <a:r>
              <a:rPr lang="en-US" dirty="0" err="1"/>
              <a:t>ms</a:t>
            </a:r>
            <a:r>
              <a:rPr lang="en-US" dirty="0"/>
              <a:t> when source and target cells are in different </a:t>
            </a:r>
            <a:r>
              <a:rPr lang="en-US" dirty="0" err="1"/>
              <a:t>FRs.</a:t>
            </a:r>
            <a:endParaRPr lang="x-none" dirty="0"/>
          </a:p>
          <a:p>
            <a:pPr lvl="1"/>
            <a:endParaRPr lang="en-GB" dirty="0"/>
          </a:p>
        </p:txBody>
      </p:sp>
    </p:spTree>
    <p:extLst>
      <p:ext uri="{BB962C8B-B14F-4D97-AF65-F5344CB8AC3E}">
        <p14:creationId xmlns:p14="http://schemas.microsoft.com/office/powerpoint/2010/main" val="2854567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4" y="1589"/>
            <a:ext cx="11314339" cy="1325563"/>
          </a:xfrm>
        </p:spPr>
        <p:txBody>
          <a:bodyPr>
            <a:normAutofit/>
          </a:bodyPr>
          <a:lstStyle/>
          <a:p>
            <a:r>
              <a:rPr lang="en-US" sz="4000" b="1" dirty="0"/>
              <a:t>Agreement for core requirement maintenance (Cont.)</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fontScale="85000" lnSpcReduction="20000"/>
          </a:bodyPr>
          <a:lstStyle/>
          <a:p>
            <a:r>
              <a:rPr lang="en-GB" u="sng" dirty="0"/>
              <a:t>Issue 1-3: further clarification on DL-to-UL and UL-to-DL switching time</a:t>
            </a:r>
            <a:endParaRPr lang="en-US" dirty="0"/>
          </a:p>
          <a:p>
            <a:pPr lvl="1"/>
            <a:r>
              <a:rPr lang="en-GB" dirty="0"/>
              <a:t>Option 1: clarify that 13us switching time is allowed between source cell and target cell:</a:t>
            </a:r>
          </a:p>
          <a:p>
            <a:pPr lvl="2"/>
            <a:r>
              <a:rPr lang="en-GB" dirty="0"/>
              <a:t>Note 2:	For DAPS handover on a TDD band, a UE is not expected to transmit in the uplink to source or target cell earlier than N</a:t>
            </a:r>
            <a:r>
              <a:rPr lang="en-GB" baseline="-25000" dirty="0"/>
              <a:t>RX-TX</a:t>
            </a:r>
            <a:r>
              <a:rPr lang="en-GB" dirty="0"/>
              <a:t> after the end of the last received downlink symbol from source or target cell in the same TDD band where N</a:t>
            </a:r>
            <a:r>
              <a:rPr lang="en-GB" baseline="-25000" dirty="0"/>
              <a:t>RX-TX</a:t>
            </a:r>
            <a:r>
              <a:rPr lang="en-GB" dirty="0"/>
              <a:t>=25600Tc. </a:t>
            </a:r>
          </a:p>
          <a:p>
            <a:pPr lvl="2"/>
            <a:r>
              <a:rPr lang="en-GB" dirty="0"/>
              <a:t>Note 3:	For DAPS handover on a TDD band, a UE is not expected to receive in the downlink from source or target cell earlier than N</a:t>
            </a:r>
            <a:r>
              <a:rPr lang="en-GB" baseline="-25000" dirty="0"/>
              <a:t>TX-RX</a:t>
            </a:r>
            <a:r>
              <a:rPr lang="en-GB" dirty="0"/>
              <a:t> after the end of the last transmitted uplink symbol toward source or target cell in the same TDD band where N</a:t>
            </a:r>
            <a:r>
              <a:rPr lang="en-GB" baseline="-25000" dirty="0"/>
              <a:t>TX-RX</a:t>
            </a:r>
            <a:r>
              <a:rPr lang="en-GB" dirty="0"/>
              <a:t>=25600Tc.</a:t>
            </a:r>
          </a:p>
          <a:p>
            <a:pPr lvl="1"/>
            <a:r>
              <a:rPr lang="en-GB" dirty="0"/>
              <a:t>Option 2: </a:t>
            </a:r>
            <a:r>
              <a:rPr lang="en-US" dirty="0"/>
              <a:t>Retain the existing specification that DL-to-UL and UL-to-DL switching time applies within the same cell</a:t>
            </a:r>
          </a:p>
          <a:p>
            <a:pPr lvl="2"/>
            <a:r>
              <a:rPr lang="en-US" dirty="0"/>
              <a:t>Note 2:      For DAPS handover on a TDD band, a UE is not expected to transmit in the uplink earlier than N</a:t>
            </a:r>
            <a:r>
              <a:rPr lang="en-US" baseline="-25000" dirty="0"/>
              <a:t>RX-TX </a:t>
            </a:r>
            <a:r>
              <a:rPr lang="en-US" dirty="0"/>
              <a:t>after the end of the last received downlink symbol in the same cell where N</a:t>
            </a:r>
            <a:r>
              <a:rPr lang="en-US" baseline="-25000" dirty="0"/>
              <a:t>RX-TX</a:t>
            </a:r>
            <a:r>
              <a:rPr lang="en-US" dirty="0"/>
              <a:t>=25600Tc.  </a:t>
            </a:r>
          </a:p>
          <a:p>
            <a:pPr lvl="2"/>
            <a:r>
              <a:rPr lang="en-US" dirty="0"/>
              <a:t>Note 3:  For DAPS handover on a TDD band, a UE is not expected to receive in the downlink earlier than N</a:t>
            </a:r>
            <a:r>
              <a:rPr lang="en-US" baseline="-25000" dirty="0"/>
              <a:t>TX-RX</a:t>
            </a:r>
            <a:r>
              <a:rPr lang="en-US" dirty="0"/>
              <a:t> after the end of the last transmitted uplink symbol in the same cell where N</a:t>
            </a:r>
            <a:r>
              <a:rPr lang="en-US" baseline="-25000" dirty="0"/>
              <a:t>TX-RX</a:t>
            </a:r>
            <a:r>
              <a:rPr lang="en-US" dirty="0"/>
              <a:t>=25600Tc.</a:t>
            </a:r>
          </a:p>
          <a:p>
            <a:pPr lvl="1"/>
            <a:r>
              <a:rPr lang="en-US" dirty="0"/>
              <a:t>Option 3: </a:t>
            </a:r>
            <a:r>
              <a:rPr lang="en-GB" altLang="zh-CN" dirty="0"/>
              <a:t>clarify that 10us switching time is allowed between source cell and target cell</a:t>
            </a:r>
            <a:endParaRPr lang="en-US" sz="6400" dirty="0"/>
          </a:p>
          <a:p>
            <a:pPr lvl="2"/>
            <a:r>
              <a:rPr lang="en-GB" altLang="zh-CN" dirty="0"/>
              <a:t>Note 2:	For DAPS handover on a TDD band, a UE is not expected to transmit in the uplink to source or target cell earlier than N</a:t>
            </a:r>
            <a:r>
              <a:rPr lang="en-GB" altLang="zh-CN" baseline="-25000" dirty="0"/>
              <a:t>RX-TX</a:t>
            </a:r>
            <a:r>
              <a:rPr lang="en-GB" altLang="zh-CN" dirty="0"/>
              <a:t> after the end of the last received downlink symbol from source or target cell in the same TDD band where N</a:t>
            </a:r>
            <a:r>
              <a:rPr lang="en-GB" altLang="zh-CN" baseline="-25000" dirty="0"/>
              <a:t>RX-TX</a:t>
            </a:r>
            <a:r>
              <a:rPr lang="en-GB" altLang="zh-CN" dirty="0"/>
              <a:t>=19712Tc. </a:t>
            </a:r>
          </a:p>
          <a:p>
            <a:pPr lvl="2"/>
            <a:r>
              <a:rPr lang="en-GB" altLang="zh-CN" dirty="0"/>
              <a:t>Note 3:	For DAPS handover on a TDD band, a UE is not expected to receive in the downlink from source or target cell earlier than N</a:t>
            </a:r>
            <a:r>
              <a:rPr lang="en-GB" altLang="zh-CN" baseline="-25000" dirty="0"/>
              <a:t>TX-RX</a:t>
            </a:r>
            <a:r>
              <a:rPr lang="en-GB" altLang="zh-CN" dirty="0"/>
              <a:t> after the end of the last transmitted uplink symbol toward source or target cell in the same TDD band where N</a:t>
            </a:r>
            <a:r>
              <a:rPr lang="en-GB" altLang="zh-CN" baseline="-25000" dirty="0"/>
              <a:t>TX-RX</a:t>
            </a:r>
            <a:r>
              <a:rPr lang="en-GB" altLang="zh-CN" dirty="0"/>
              <a:t>=19712Tc.</a:t>
            </a:r>
          </a:p>
          <a:p>
            <a:pPr lvl="1"/>
            <a:r>
              <a:rPr lang="en-US" altLang="zh-CN" dirty="0"/>
              <a:t>Other options</a:t>
            </a:r>
          </a:p>
          <a:p>
            <a:pPr marL="914400" lvl="2" indent="0">
              <a:buNone/>
            </a:pPr>
            <a:endParaRPr lang="en-US" sz="2100" dirty="0"/>
          </a:p>
          <a:p>
            <a:pPr lvl="1"/>
            <a:endParaRPr lang="en-GB" dirty="0"/>
          </a:p>
          <a:p>
            <a:pPr lvl="2"/>
            <a:endParaRPr lang="en-GB" dirty="0"/>
          </a:p>
          <a:p>
            <a:pPr lvl="2"/>
            <a:endParaRPr lang="en-GB" dirty="0"/>
          </a:p>
          <a:p>
            <a:pPr lvl="1"/>
            <a:endParaRPr lang="en-GB" dirty="0"/>
          </a:p>
        </p:txBody>
      </p:sp>
    </p:spTree>
    <p:extLst>
      <p:ext uri="{BB962C8B-B14F-4D97-AF65-F5344CB8AC3E}">
        <p14:creationId xmlns:p14="http://schemas.microsoft.com/office/powerpoint/2010/main" val="98904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DAPS HO test applicability</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fontScale="92500" lnSpcReduction="10000"/>
          </a:bodyPr>
          <a:lstStyle/>
          <a:p>
            <a:pPr lvl="0"/>
            <a:r>
              <a:rPr lang="en-US" dirty="0"/>
              <a:t>RAN4 to further split test applicability for DAPS handover to cover intra-frequency, intra-band inter-frequency and inter-band inter-frequency respectively</a:t>
            </a:r>
            <a:endParaRPr lang="x-none" dirty="0"/>
          </a:p>
          <a:p>
            <a:pPr lvl="1" hangingPunct="0"/>
            <a:r>
              <a:rPr lang="en-US" dirty="0"/>
              <a:t>To verify intra-frequency DAPS handover requirements </a:t>
            </a:r>
            <a:endParaRPr lang="x-none" dirty="0"/>
          </a:p>
          <a:p>
            <a:pPr lvl="2" hangingPunct="0"/>
            <a:r>
              <a:rPr lang="en-US" dirty="0"/>
              <a:t>The UE capable of intra-frequency asynchronous DAPS handover on any band needs to be tested only in asynchronous scenario.</a:t>
            </a:r>
            <a:endParaRPr lang="x-none" dirty="0"/>
          </a:p>
          <a:p>
            <a:pPr lvl="2" hangingPunct="0"/>
            <a:r>
              <a:rPr lang="en-US" dirty="0"/>
              <a:t>The UE not capable of intra-frequency asynchronous DAPS handover on any band but capable of synchronous DAPS handover on some band needs to be tested only in synchronous scenario.</a:t>
            </a:r>
            <a:endParaRPr lang="x-none" dirty="0"/>
          </a:p>
          <a:p>
            <a:pPr lvl="1" hangingPunct="0"/>
            <a:r>
              <a:rPr lang="en-US" dirty="0"/>
              <a:t>To verify intra-band inter-frequency DAPS handover requirements </a:t>
            </a:r>
            <a:endParaRPr lang="x-none" dirty="0"/>
          </a:p>
          <a:p>
            <a:pPr lvl="2" hangingPunct="0"/>
            <a:r>
              <a:rPr lang="en-US" dirty="0"/>
              <a:t>The UE capable of intra-band inter-frequency asynchronous DAPS handover on any band needs to be tested only in asynchronous scenario.</a:t>
            </a:r>
            <a:endParaRPr lang="x-none" dirty="0"/>
          </a:p>
          <a:p>
            <a:pPr lvl="2" hangingPunct="0"/>
            <a:r>
              <a:rPr lang="en-US" dirty="0"/>
              <a:t>The UE not capable of intra-band inter-frequency asynchronous DAPS handover on any band but capable of intra-band inter-frequency synchronous DAPS handover on some band needs to be tested only in synchronous scenario.</a:t>
            </a:r>
            <a:endParaRPr lang="x-none" dirty="0"/>
          </a:p>
          <a:p>
            <a:pPr lvl="1" hangingPunct="0"/>
            <a:r>
              <a:rPr lang="en-US" dirty="0"/>
              <a:t>To verify inter-band inter-frequency DAPS handover requirements </a:t>
            </a:r>
            <a:endParaRPr lang="x-none" dirty="0"/>
          </a:p>
          <a:p>
            <a:pPr lvl="2" hangingPunct="0"/>
            <a:r>
              <a:rPr lang="en-US" dirty="0"/>
              <a:t>The UE capable of inter-band inter-frequency asynchronous DAPS handover on any band combination needs to be tested only in asynchronous scenario.</a:t>
            </a:r>
            <a:endParaRPr lang="x-none" dirty="0"/>
          </a:p>
          <a:p>
            <a:pPr lvl="2"/>
            <a:r>
              <a:rPr lang="en-GB" dirty="0"/>
              <a:t>The UE not capable of inter-band inter-frequency asynchronous DAPS handover on any band combination but capable of inter-band inter-frequency synchronous DAPS handover on some band combination needs to be tested only in synchronous scenario.</a:t>
            </a:r>
            <a:endParaRPr lang="en-US" dirty="0"/>
          </a:p>
          <a:p>
            <a:pPr hangingPunct="0"/>
            <a:endParaRPr lang="en-US" dirty="0"/>
          </a:p>
          <a:p>
            <a:pPr hangingPunct="0"/>
            <a:endParaRPr lang="en-US" dirty="0"/>
          </a:p>
        </p:txBody>
      </p:sp>
    </p:spTree>
    <p:extLst>
      <p:ext uri="{BB962C8B-B14F-4D97-AF65-F5344CB8AC3E}">
        <p14:creationId xmlns:p14="http://schemas.microsoft.com/office/powerpoint/2010/main" val="36898383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867</TotalTime>
  <Words>798</Words>
  <Application>Microsoft Macintosh PowerPoint</Application>
  <PresentationFormat>Widescreen</PresentationFormat>
  <Paragraphs>43</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NR Mobility Enhancements RRM</vt:lpstr>
      <vt:lpstr>Background</vt:lpstr>
      <vt:lpstr>Agreement for core requirement maintenance</vt:lpstr>
      <vt:lpstr>Agreement for core requirement maintenance (Cont.)</vt:lpstr>
      <vt:lpstr>Agreement for core requirement maintenance (Cont.)</vt:lpstr>
      <vt:lpstr>Agreement for DAPS HO test applicability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Intel_RAN4#94e</dc:creator>
  <cp:keywords>CTPClassification=CTP_NT</cp:keywords>
  <cp:lastModifiedBy>Qiming Li</cp:lastModifiedBy>
  <cp:revision>102</cp:revision>
  <dcterms:created xsi:type="dcterms:W3CDTF">2020-03-02T17:24:24Z</dcterms:created>
  <dcterms:modified xsi:type="dcterms:W3CDTF">2020-11-12T00:38:46Z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b84be9ea-fd03-4b04-8acc-bea1c31dcb4d</vt:lpwstr>
  </property>
  <property fmtid="{D5CDD505-2E9C-101B-9397-08002B2CF9AE}" pid="3" name="CTP_TimeStamp">
    <vt:lpwstr>2020-08-25 13:35:32Z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(2)EuEmWVq8gCkzCTT+ZT/33kvWxVckJU3fFjAkYIm1X8msX4cpIQdUdpCjl2Wt1hrb15oEMvD/
1Q5fNWFzydsfWCtaJIQ+pkKVzrEoqS2DhL3Y/RyTdHcUC7JxUcjKdkkPJI7BtxBfPL4fmn6o
Mf5XpzHGbZMfBewCldWZqhiNar+7EB2Y6BKemwqTrHuv8nJwjKvUYwYgzML7NmhHqcF55jnK
fovsAbZAUCkHeKoMGN</vt:lpwstr>
  </property>
  <property fmtid="{D5CDD505-2E9C-101B-9397-08002B2CF9AE}" pid="9" name="_2015_ms_pID_7253431">
    <vt:lpwstr>LtTHj1iwxdgJE/mWZI60F+yPWYrjueLDTmyvMwspZkmtzmgQV2Paim
PFNJ4LwmhVp79Lqy555bEdH8u5S7mEXTSRZTDFt57uGNZGNbgT7YHfxwAJ9K+NKf53Jg3MFX
kMt2dpHxlCps/uS+s3mbIlNwIzY6jOF4A101yT0bXY1gAqJWyuJ/CHm0f5doXvdmJccWvHu2
PwguEWoZW1jDYP17</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1604629054</vt:lpwstr>
  </property>
</Properties>
</file>