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3" r:id="rId6"/>
    <p:sldId id="276" r:id="rId7"/>
    <p:sldId id="275" r:id="rId8"/>
    <p:sldId id="271" r:id="rId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FD7F44-E34D-4646-ABDF-CE824EA20915}" v="2" dt="2020-11-11T23:38:59.1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Bergljung" userId="b6ed368b-e657-4ae7-b07c-b1d9abf42404" providerId="ADAL" clId="{DC0EC14E-4F47-482B-891B-002BBE4DCDF6}"/>
    <pc:docChg chg="modSld">
      <pc:chgData name="Christian Bergljung" userId="b6ed368b-e657-4ae7-b07c-b1d9abf42404" providerId="ADAL" clId="{DC0EC14E-4F47-482B-891B-002BBE4DCDF6}" dt="2020-11-11T23:45:39.290" v="1" actId="1076"/>
      <pc:docMkLst>
        <pc:docMk/>
      </pc:docMkLst>
      <pc:sldChg chg="modSp">
        <pc:chgData name="Christian Bergljung" userId="b6ed368b-e657-4ae7-b07c-b1d9abf42404" providerId="ADAL" clId="{DC0EC14E-4F47-482B-891B-002BBE4DCDF6}" dt="2020-11-11T23:45:39.290" v="1" actId="1076"/>
        <pc:sldMkLst>
          <pc:docMk/>
          <pc:sldMk cId="4069257383" sldId="271"/>
        </pc:sldMkLst>
        <pc:spChg chg="mod">
          <ac:chgData name="Christian Bergljung" userId="b6ed368b-e657-4ae7-b07c-b1d9abf42404" providerId="ADAL" clId="{DC0EC14E-4F47-482B-891B-002BBE4DCDF6}" dt="2020-11-11T23:45:39.290" v="1" actId="1076"/>
          <ac:spMkLst>
            <pc:docMk/>
            <pc:sldMk cId="4069257383" sldId="271"/>
            <ac:spMk id="3" creationId="{E963C43E-92DE-4FB6-87E2-D428B2B94948}"/>
          </ac:spMkLst>
        </pc:spChg>
      </pc:sldChg>
    </pc:docChg>
  </pc:docChgLst>
  <pc:docChgLst>
    <pc:chgData name="Christian Bergljung" userId="b6ed368b-e657-4ae7-b07c-b1d9abf42404" providerId="ADAL" clId="{EBE0FFF9-0F84-466D-9B8E-A5E84B371252}"/>
    <pc:docChg chg="custSel modSld">
      <pc:chgData name="Christian Bergljung" userId="b6ed368b-e657-4ae7-b07c-b1d9abf42404" providerId="ADAL" clId="{EBE0FFF9-0F84-466D-9B8E-A5E84B371252}" dt="2020-11-11T23:43:48.618" v="36" actId="20577"/>
      <pc:docMkLst>
        <pc:docMk/>
      </pc:docMkLst>
      <pc:sldChg chg="modSp">
        <pc:chgData name="Christian Bergljung" userId="b6ed368b-e657-4ae7-b07c-b1d9abf42404" providerId="ADAL" clId="{EBE0FFF9-0F84-466D-9B8E-A5E84B371252}" dt="2020-11-11T23:43:48.618" v="36" actId="20577"/>
        <pc:sldMkLst>
          <pc:docMk/>
          <pc:sldMk cId="511560481" sldId="256"/>
        </pc:sldMkLst>
        <pc:spChg chg="mod">
          <ac:chgData name="Christian Bergljung" userId="b6ed368b-e657-4ae7-b07c-b1d9abf42404" providerId="ADAL" clId="{EBE0FFF9-0F84-466D-9B8E-A5E84B371252}" dt="2020-11-11T23:37:52.500" v="20" actId="20577"/>
          <ac:spMkLst>
            <pc:docMk/>
            <pc:sldMk cId="511560481" sldId="256"/>
            <ac:spMk id="3" creationId="{4AF10163-ACED-4352-A0EE-1FC4814A609F}"/>
          </ac:spMkLst>
        </pc:spChg>
        <pc:spChg chg="mod">
          <ac:chgData name="Christian Bergljung" userId="b6ed368b-e657-4ae7-b07c-b1d9abf42404" providerId="ADAL" clId="{EBE0FFF9-0F84-466D-9B8E-A5E84B371252}" dt="2020-11-11T23:43:48.618" v="36" actId="20577"/>
          <ac:spMkLst>
            <pc:docMk/>
            <pc:sldMk cId="511560481" sldId="256"/>
            <ac:spMk id="5" creationId="{0BFFC1CF-8E57-4E46-B7EF-EE9B1CE67843}"/>
          </ac:spMkLst>
        </pc:spChg>
      </pc:sldChg>
      <pc:sldChg chg="modSp">
        <pc:chgData name="Christian Bergljung" userId="b6ed368b-e657-4ae7-b07c-b1d9abf42404" providerId="ADAL" clId="{EBE0FFF9-0F84-466D-9B8E-A5E84B371252}" dt="2020-11-11T23:38:59.194" v="34" actId="207"/>
        <pc:sldMkLst>
          <pc:docMk/>
          <pc:sldMk cId="4069257383" sldId="271"/>
        </pc:sldMkLst>
        <pc:spChg chg="mod">
          <ac:chgData name="Christian Bergljung" userId="b6ed368b-e657-4ae7-b07c-b1d9abf42404" providerId="ADAL" clId="{EBE0FFF9-0F84-466D-9B8E-A5E84B371252}" dt="2020-11-11T23:38:59.194" v="34" actId="207"/>
          <ac:spMkLst>
            <pc:docMk/>
            <pc:sldMk cId="4069257383" sldId="271"/>
            <ac:spMk id="3" creationId="{E963C43E-92DE-4FB6-87E2-D428B2B94948}"/>
          </ac:spMkLst>
        </pc:spChg>
      </pc:sldChg>
      <pc:sldChg chg="modSp">
        <pc:chgData name="Christian Bergljung" userId="b6ed368b-e657-4ae7-b07c-b1d9abf42404" providerId="ADAL" clId="{EBE0FFF9-0F84-466D-9B8E-A5E84B371252}" dt="2020-11-11T23:38:39.415" v="32" actId="12"/>
        <pc:sldMkLst>
          <pc:docMk/>
          <pc:sldMk cId="2109664508" sldId="275"/>
        </pc:sldMkLst>
        <pc:spChg chg="mod">
          <ac:chgData name="Christian Bergljung" userId="b6ed368b-e657-4ae7-b07c-b1d9abf42404" providerId="ADAL" clId="{EBE0FFF9-0F84-466D-9B8E-A5E84B371252}" dt="2020-11-11T23:38:39.415" v="32" actId="12"/>
          <ac:spMkLst>
            <pc:docMk/>
            <pc:sldMk cId="2109664508" sldId="275"/>
            <ac:spMk id="3" creationId="{79DF0305-92ED-4F58-95CD-7756FA2B88D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F6311-7616-4FAD-ACF3-E0007466C0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56FA9D36-BB42-47D2-8807-DC0F74355E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943E125-CEF1-4443-9C50-0C40CD8779E2}"/>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FBDFF5A8-B0E1-4F86-B8B0-26F9A83C0E7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74729BFC-5A7F-4423-9FB9-9CE7F4214E61}"/>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038750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7C8E6-1EBA-44F8-801F-044ED46B2D8B}"/>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03556A16-B701-4F64-9F1A-35584493B5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E29BBB4-5F27-4930-AC0A-D98611AE2F7A}"/>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0CBD1B76-2031-4B70-B6F0-B4FEAA43777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3F1F32B-2B6F-420E-A124-EE95895A7247}"/>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01332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07368C-BE19-4290-8C42-A800115BAB0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42B3055F-F83E-4813-B615-281997ADAB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89551BA-A363-47C5-8AE2-CE36729B3858}"/>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235676B5-EE1D-4398-A2DE-C5BEEA340A3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C6DF269-EB67-40F7-8235-AE53DCE39C87}"/>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16521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29E39-3DA9-4E4A-A800-643BF62E998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6B0B9BAA-BB8A-40FF-86CF-1E4EEA18D4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FC3A04E6-E4CC-4049-9025-56BB148AC002}"/>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20FBBBB4-15B8-4D2B-BB63-33B54DC2A6D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1DF9461-9508-47DD-8665-6941D3DAB8A9}"/>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3220174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40D9B-DA98-405C-B966-3A931D3E18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2E6D4B00-4A49-4281-A4F8-DD47F9C1CD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F1B8EC-A490-41E5-BAF6-B0E78F2A8203}"/>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876C9DDE-EE4C-4A82-9174-2B63468CF12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A55D66B-FB54-4520-AA00-1456C3F9C9A9}"/>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53015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2DF2B-99AE-4A86-80FE-8A2C1C448494}"/>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D143DE3A-BBBE-4CFF-94CB-DE5D2EBBA8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5D56C576-BDC3-4A3A-9BBB-1D8E12BCCE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906DD4AB-AB06-4744-AD56-19CA681A8101}"/>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6" name="Footer Placeholder 5">
            <a:extLst>
              <a:ext uri="{FF2B5EF4-FFF2-40B4-BE49-F238E27FC236}">
                <a16:creationId xmlns:a16="http://schemas.microsoft.com/office/drawing/2014/main" id="{40EF700C-FC54-4B71-9F45-E1E291DEC36B}"/>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997B828-5570-43E7-9B94-CB8FCF30D9E5}"/>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4249146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E23C4-43A0-48B3-AB62-AB4D4BF5A832}"/>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05F5022-821C-473D-A697-DC7ECE8FFC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14708B-F73E-4C7A-B2F6-7B8B3A44FB6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58D91809-F4E4-4543-B10C-D1C9A26FEF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9546CA-3562-449F-9954-6E1B9C346CB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233AC9F8-E9CD-42B2-9012-7ADAE53295FF}"/>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8" name="Footer Placeholder 7">
            <a:extLst>
              <a:ext uri="{FF2B5EF4-FFF2-40B4-BE49-F238E27FC236}">
                <a16:creationId xmlns:a16="http://schemas.microsoft.com/office/drawing/2014/main" id="{22EF4312-CF6B-43DA-99D8-4E55AF3B7777}"/>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F0ABE5DD-6732-431E-B0DD-E2D8C100A1B1}"/>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964692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A1F5B-BE7B-4E4D-AE62-AF9BDAC7E19D}"/>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C9FE8D18-C7EC-4DAC-9D3D-D129B3C7AE70}"/>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4" name="Footer Placeholder 3">
            <a:extLst>
              <a:ext uri="{FF2B5EF4-FFF2-40B4-BE49-F238E27FC236}">
                <a16:creationId xmlns:a16="http://schemas.microsoft.com/office/drawing/2014/main" id="{9B274F28-5EFF-43A5-9169-C5D248AEF1A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0BFF5298-40C3-476B-B8C7-B8BA7ED77B89}"/>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2930616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8BDF1-FC12-4525-9399-D4B1FE53ADB7}"/>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3" name="Footer Placeholder 2">
            <a:extLst>
              <a:ext uri="{FF2B5EF4-FFF2-40B4-BE49-F238E27FC236}">
                <a16:creationId xmlns:a16="http://schemas.microsoft.com/office/drawing/2014/main" id="{4A204352-E865-4E6F-A038-DBC2C41E396C}"/>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2AB923BF-C5E6-4861-BEBD-9ABB27459D70}"/>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1356256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AC57-DE77-4711-A3DE-C1A82B8BC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CECB9AFE-A989-4D75-AA3D-9C11E627CB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D1CD7312-CD91-4286-96C5-27A969CB78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9F8450-AFA6-4893-A0DF-A96087C52C8F}"/>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6" name="Footer Placeholder 5">
            <a:extLst>
              <a:ext uri="{FF2B5EF4-FFF2-40B4-BE49-F238E27FC236}">
                <a16:creationId xmlns:a16="http://schemas.microsoft.com/office/drawing/2014/main" id="{7EBFD446-B9A0-4B9A-94B0-2308989C9D0C}"/>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F36BC837-80AD-4ECE-A152-50F9BFEA8AE2}"/>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119098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FFA21-19A3-4E20-A882-5BFF7AF99E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722ADE62-A486-44B2-AFDB-E7BB2FE64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8859D8B6-7265-4D7C-877B-8326205734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C907E7-46BC-42E1-A00B-64321216A047}"/>
              </a:ext>
            </a:extLst>
          </p:cNvPr>
          <p:cNvSpPr>
            <a:spLocks noGrp="1"/>
          </p:cNvSpPr>
          <p:nvPr>
            <p:ph type="dt" sz="half" idx="10"/>
          </p:nvPr>
        </p:nvSpPr>
        <p:spPr/>
        <p:txBody>
          <a:bodyPr/>
          <a:lstStyle/>
          <a:p>
            <a:fld id="{C567A256-C3EE-4780-8DB2-A91A81F276D8}" type="datetimeFigureOut">
              <a:rPr lang="sv-SE" smtClean="0"/>
              <a:t>2020-11-12</a:t>
            </a:fld>
            <a:endParaRPr lang="sv-SE"/>
          </a:p>
        </p:txBody>
      </p:sp>
      <p:sp>
        <p:nvSpPr>
          <p:cNvPr id="6" name="Footer Placeholder 5">
            <a:extLst>
              <a:ext uri="{FF2B5EF4-FFF2-40B4-BE49-F238E27FC236}">
                <a16:creationId xmlns:a16="http://schemas.microsoft.com/office/drawing/2014/main" id="{2DA01B1A-1A87-456F-A2A2-7313F0E4334C}"/>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06D8EB96-9014-4139-A076-30996CD77A47}"/>
              </a:ext>
            </a:extLst>
          </p:cNvPr>
          <p:cNvSpPr>
            <a:spLocks noGrp="1"/>
          </p:cNvSpPr>
          <p:nvPr>
            <p:ph type="sldNum" sz="quarter" idx="12"/>
          </p:nvPr>
        </p:nvSpPr>
        <p:spPr/>
        <p:txBody>
          <a:bodyPr/>
          <a:lstStyle/>
          <a:p>
            <a:fld id="{0A3DBC5C-CB2A-455C-A882-29BB6E6AD92F}" type="slidenum">
              <a:rPr lang="sv-SE" smtClean="0"/>
              <a:t>‹#›</a:t>
            </a:fld>
            <a:endParaRPr lang="sv-SE"/>
          </a:p>
        </p:txBody>
      </p:sp>
    </p:spTree>
    <p:extLst>
      <p:ext uri="{BB962C8B-B14F-4D97-AF65-F5344CB8AC3E}">
        <p14:creationId xmlns:p14="http://schemas.microsoft.com/office/powerpoint/2010/main" val="4294952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8D6D6C-5B96-4569-B2DA-CA73B28603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08AD048F-AB2B-4506-8FA6-0A1547F48D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1B8991ED-A1B7-46FE-AFAD-ADAFB542C8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67A256-C3EE-4780-8DB2-A91A81F276D8}" type="datetimeFigureOut">
              <a:rPr lang="sv-SE" smtClean="0"/>
              <a:t>2020-11-12</a:t>
            </a:fld>
            <a:endParaRPr lang="sv-SE"/>
          </a:p>
        </p:txBody>
      </p:sp>
      <p:sp>
        <p:nvSpPr>
          <p:cNvPr id="5" name="Footer Placeholder 4">
            <a:extLst>
              <a:ext uri="{FF2B5EF4-FFF2-40B4-BE49-F238E27FC236}">
                <a16:creationId xmlns:a16="http://schemas.microsoft.com/office/drawing/2014/main" id="{082A2346-E46C-41BE-BBF5-3F605BCD96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0C8FBFD3-2A14-49D6-8AEB-8EEE477A8C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3DBC5C-CB2A-455C-A882-29BB6E6AD92F}" type="slidenum">
              <a:rPr lang="sv-SE" smtClean="0"/>
              <a:t>‹#›</a:t>
            </a:fld>
            <a:endParaRPr lang="sv-SE"/>
          </a:p>
        </p:txBody>
      </p:sp>
    </p:spTree>
    <p:extLst>
      <p:ext uri="{BB962C8B-B14F-4D97-AF65-F5344CB8AC3E}">
        <p14:creationId xmlns:p14="http://schemas.microsoft.com/office/powerpoint/2010/main" val="1222793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2E831-8541-47AB-B672-1F58CBFED989}"/>
              </a:ext>
            </a:extLst>
          </p:cNvPr>
          <p:cNvSpPr>
            <a:spLocks noGrp="1"/>
          </p:cNvSpPr>
          <p:nvPr>
            <p:ph type="ctrTitle"/>
          </p:nvPr>
        </p:nvSpPr>
        <p:spPr>
          <a:xfrm>
            <a:off x="1524000" y="1954958"/>
            <a:ext cx="9144000" cy="2387600"/>
          </a:xfrm>
        </p:spPr>
        <p:txBody>
          <a:bodyPr>
            <a:normAutofit/>
          </a:bodyPr>
          <a:lstStyle/>
          <a:p>
            <a:r>
              <a:rPr lang="en-US" dirty="0"/>
              <a:t>WF on NR SCC UL power drop behavior in FR2</a:t>
            </a:r>
            <a:endParaRPr lang="sv-SE" dirty="0"/>
          </a:p>
        </p:txBody>
      </p:sp>
      <p:sp>
        <p:nvSpPr>
          <p:cNvPr id="3" name="Subtitle 2">
            <a:extLst>
              <a:ext uri="{FF2B5EF4-FFF2-40B4-BE49-F238E27FC236}">
                <a16:creationId xmlns:a16="http://schemas.microsoft.com/office/drawing/2014/main" id="{4AF10163-ACED-4352-A0EE-1FC4814A609F}"/>
              </a:ext>
            </a:extLst>
          </p:cNvPr>
          <p:cNvSpPr>
            <a:spLocks noGrp="1"/>
          </p:cNvSpPr>
          <p:nvPr>
            <p:ph type="subTitle" idx="1"/>
          </p:nvPr>
        </p:nvSpPr>
        <p:spPr>
          <a:xfrm>
            <a:off x="1524000" y="4679910"/>
            <a:ext cx="9144000" cy="1655762"/>
          </a:xfrm>
        </p:spPr>
        <p:txBody>
          <a:bodyPr/>
          <a:lstStyle/>
          <a:p>
            <a:r>
              <a:rPr lang="sv-SE" dirty="0"/>
              <a:t>Ericsson</a:t>
            </a:r>
          </a:p>
        </p:txBody>
      </p:sp>
      <p:sp>
        <p:nvSpPr>
          <p:cNvPr id="4" name="Rectangle 3">
            <a:extLst>
              <a:ext uri="{FF2B5EF4-FFF2-40B4-BE49-F238E27FC236}">
                <a16:creationId xmlns:a16="http://schemas.microsoft.com/office/drawing/2014/main" id="{B851F547-9E99-45C5-BB46-078A9EAD30F9}"/>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17 – 28 August 2020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BFFC1CF-8E57-4E46-B7EF-EE9B1CE67843}"/>
              </a:ext>
            </a:extLst>
          </p:cNvPr>
          <p:cNvSpPr txBox="1"/>
          <p:nvPr/>
        </p:nvSpPr>
        <p:spPr>
          <a:xfrm>
            <a:off x="9485625" y="522328"/>
            <a:ext cx="1454244" cy="369332"/>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R4-2016994</a:t>
            </a:r>
          </a:p>
        </p:txBody>
      </p:sp>
      <p:sp>
        <p:nvSpPr>
          <p:cNvPr id="6" name="Rectangle 5">
            <a:extLst>
              <a:ext uri="{FF2B5EF4-FFF2-40B4-BE49-F238E27FC236}">
                <a16:creationId xmlns:a16="http://schemas.microsoft.com/office/drawing/2014/main" id="{338909AE-B89B-4951-BAF9-7E26F66CDEFB}"/>
              </a:ext>
            </a:extLst>
          </p:cNvPr>
          <p:cNvSpPr/>
          <p:nvPr/>
        </p:nvSpPr>
        <p:spPr>
          <a:xfrm>
            <a:off x="590363" y="1560856"/>
            <a:ext cx="6096000" cy="646331"/>
          </a:xfrm>
          <a:prstGeom prst="rect">
            <a:avLst/>
          </a:prstGeom>
        </p:spPr>
        <p:txBody>
          <a:bodyPr>
            <a:spAutoFit/>
          </a:bodyPr>
          <a:lstStyle/>
          <a:p>
            <a:pPr>
              <a:spcAft>
                <a:spcPts val="0"/>
              </a:spcAft>
            </a:pPr>
            <a:r>
              <a:rPr lang="sv-SE" dirty="0">
                <a:latin typeface="Arial" panose="020B0604020202020204" pitchFamily="34" charset="0"/>
                <a:ea typeface="Times New Roman" panose="02020603050405020304" pitchFamily="18" charset="0"/>
                <a:cs typeface="Times New Roman" panose="02020603050405020304" pitchFamily="18" charset="0"/>
              </a:rPr>
              <a:t>Agenda item:     4.2.2</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dirty="0">
                <a:latin typeface="Arial" panose="020B0604020202020204" pitchFamily="34" charset="0"/>
                <a:ea typeface="Times New Roman" panose="02020603050405020304" pitchFamily="18" charset="0"/>
                <a:cs typeface="Times New Roman" panose="02020603050405020304" pitchFamily="18" charset="0"/>
              </a:rPr>
              <a:t>Document for:    Approval</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156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29684-18E2-40FB-B73A-0BA5B6A9BC18}"/>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EA33E61A-CC44-4529-A152-0D637EF54003}"/>
              </a:ext>
            </a:extLst>
          </p:cNvPr>
          <p:cNvSpPr>
            <a:spLocks noGrp="1"/>
          </p:cNvSpPr>
          <p:nvPr>
            <p:ph idx="1"/>
          </p:nvPr>
        </p:nvSpPr>
        <p:spPr/>
        <p:txBody>
          <a:bodyPr>
            <a:normAutofit fontScale="92500" lnSpcReduction="10000"/>
          </a:bodyPr>
          <a:lstStyle/>
          <a:p>
            <a:r>
              <a:rPr lang="sv-SE" dirty="0"/>
              <a:t>The 1st round of discussions on the present topic at RAN4#96-e concluded</a:t>
            </a:r>
            <a:endParaRPr lang="en-US" dirty="0"/>
          </a:p>
          <a:p>
            <a:pPr lvl="1"/>
            <a:r>
              <a:rPr lang="en-US" altLang="ja-JP" dirty="0"/>
              <a:t>“There is a conflicting situation that the minimum requirement were derived based on the assumption of equal PSD as the worst case condition while the actual UE behavior is allowed to scale down the power of SCC during the maximum output power condition.”</a:t>
            </a:r>
            <a:endParaRPr lang="sv-SE" dirty="0"/>
          </a:p>
          <a:p>
            <a:r>
              <a:rPr lang="sv-SE" dirty="0"/>
              <a:t>According to the WF [1] agreed at RAN4#96-e</a:t>
            </a:r>
          </a:p>
          <a:p>
            <a:pPr marL="457200" lvl="1" indent="0">
              <a:buNone/>
            </a:pPr>
            <a:r>
              <a:rPr lang="en-US" altLang="ja-JP" dirty="0"/>
              <a:t>- Companies are encouraged to bring views regarding conditions which should be suggested to RAN5 to measure each CA test case.</a:t>
            </a:r>
          </a:p>
          <a:p>
            <a:pPr marL="457200" lvl="1" indent="0">
              <a:buNone/>
            </a:pPr>
            <a:r>
              <a:rPr lang="en-US" dirty="0"/>
              <a:t>Option 1: Equal PSD between CCs.</a:t>
            </a:r>
          </a:p>
          <a:p>
            <a:pPr marL="457200" lvl="1" indent="0">
              <a:buNone/>
            </a:pPr>
            <a:r>
              <a:rPr lang="en-US" dirty="0"/>
              <a:t>Option 2: Measure the UE as is even SCC output may be scaled down under CA mode.</a:t>
            </a:r>
          </a:p>
          <a:p>
            <a:pPr marL="457200" lvl="1" indent="0">
              <a:buNone/>
            </a:pPr>
            <a:r>
              <a:rPr lang="en-US" dirty="0"/>
              <a:t>Other options are not precluded.</a:t>
            </a:r>
          </a:p>
          <a:p>
            <a:pPr marL="457200" lvl="1" indent="0">
              <a:buNone/>
            </a:pPr>
            <a:endParaRPr lang="en-US" dirty="0"/>
          </a:p>
          <a:p>
            <a:pPr lvl="1">
              <a:buFontTx/>
              <a:buChar char="-"/>
            </a:pPr>
            <a:r>
              <a:rPr lang="en-US" dirty="0"/>
              <a:t>Study of the methodologies to reproduce the conditions above is RAN5 work.   </a:t>
            </a:r>
          </a:p>
          <a:p>
            <a:endParaRPr lang="sv-SE" dirty="0"/>
          </a:p>
        </p:txBody>
      </p:sp>
    </p:spTree>
    <p:extLst>
      <p:ext uri="{BB962C8B-B14F-4D97-AF65-F5344CB8AC3E}">
        <p14:creationId xmlns:p14="http://schemas.microsoft.com/office/powerpoint/2010/main" val="3805064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BADDD-FE97-4D6D-99CB-B3210F1C59DF}"/>
              </a:ext>
            </a:extLst>
          </p:cNvPr>
          <p:cNvSpPr>
            <a:spLocks noGrp="1"/>
          </p:cNvSpPr>
          <p:nvPr>
            <p:ph type="title"/>
          </p:nvPr>
        </p:nvSpPr>
        <p:spPr/>
        <p:txBody>
          <a:bodyPr/>
          <a:lstStyle/>
          <a:p>
            <a:r>
              <a:rPr lang="sv-SE" dirty="0"/>
              <a:t>RAN4 understanding</a:t>
            </a:r>
          </a:p>
        </p:txBody>
      </p:sp>
      <p:sp>
        <p:nvSpPr>
          <p:cNvPr id="3" name="Content Placeholder 2">
            <a:extLst>
              <a:ext uri="{FF2B5EF4-FFF2-40B4-BE49-F238E27FC236}">
                <a16:creationId xmlns:a16="http://schemas.microsoft.com/office/drawing/2014/main" id="{ABA3BAB0-E26F-4E81-AE79-4379882C94E1}"/>
              </a:ext>
            </a:extLst>
          </p:cNvPr>
          <p:cNvSpPr>
            <a:spLocks noGrp="1"/>
          </p:cNvSpPr>
          <p:nvPr>
            <p:ph idx="1"/>
          </p:nvPr>
        </p:nvSpPr>
        <p:spPr/>
        <p:txBody>
          <a:bodyPr/>
          <a:lstStyle/>
          <a:p>
            <a:r>
              <a:rPr lang="sv-SE" dirty="0"/>
              <a:t>The UE prioritizes power on the Pcell and reduces the power on the Scell(s) for transmissions of a given priority when the UE is power limited (38.213)</a:t>
            </a:r>
          </a:p>
          <a:p>
            <a:r>
              <a:rPr lang="sv-SE" dirty="0"/>
              <a:t>The RAN4 requirements on P</a:t>
            </a:r>
            <a:r>
              <a:rPr lang="sv-SE" baseline="-25000" dirty="0"/>
              <a:t>CMAX</a:t>
            </a:r>
            <a:r>
              <a:rPr lang="sv-SE" dirty="0"/>
              <a:t> for CA do not mandate the UE transmit with equal PSD across CCs at maximum output power</a:t>
            </a:r>
          </a:p>
          <a:p>
            <a:r>
              <a:rPr lang="en-US" dirty="0"/>
              <a:t>Equal PSD was assumed for the development of MPR requirements, but the MPR thus specified for the total CA power is applicable to all transmit conditions (priorities)</a:t>
            </a:r>
          </a:p>
        </p:txBody>
      </p:sp>
    </p:spTree>
    <p:extLst>
      <p:ext uri="{BB962C8B-B14F-4D97-AF65-F5344CB8AC3E}">
        <p14:creationId xmlns:p14="http://schemas.microsoft.com/office/powerpoint/2010/main" val="957970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20CF1-F015-433E-9FDB-D9C2542B4BFD}"/>
              </a:ext>
            </a:extLst>
          </p:cNvPr>
          <p:cNvSpPr>
            <a:spLocks noGrp="1"/>
          </p:cNvSpPr>
          <p:nvPr>
            <p:ph type="title"/>
          </p:nvPr>
        </p:nvSpPr>
        <p:spPr/>
        <p:txBody>
          <a:bodyPr/>
          <a:lstStyle/>
          <a:p>
            <a:r>
              <a:rPr lang="sv-SE" dirty="0"/>
              <a:t>Way forward</a:t>
            </a:r>
          </a:p>
        </p:txBody>
      </p:sp>
      <p:sp>
        <p:nvSpPr>
          <p:cNvPr id="3" name="Content Placeholder 2">
            <a:extLst>
              <a:ext uri="{FF2B5EF4-FFF2-40B4-BE49-F238E27FC236}">
                <a16:creationId xmlns:a16="http://schemas.microsoft.com/office/drawing/2014/main" id="{79DF0305-92ED-4F58-95CD-7756FA2B88D4}"/>
              </a:ext>
            </a:extLst>
          </p:cNvPr>
          <p:cNvSpPr>
            <a:spLocks noGrp="1"/>
          </p:cNvSpPr>
          <p:nvPr>
            <p:ph idx="1"/>
          </p:nvPr>
        </p:nvSpPr>
        <p:spPr/>
        <p:txBody>
          <a:bodyPr>
            <a:normAutofit/>
          </a:bodyPr>
          <a:lstStyle/>
          <a:p>
            <a:r>
              <a:rPr lang="sv-SE" dirty="0"/>
              <a:t>Changes to 38.101-2, if any, capturing the RAN4 understanding are FFS</a:t>
            </a:r>
          </a:p>
          <a:p>
            <a:r>
              <a:rPr lang="en-US" altLang="ja-JP" dirty="0"/>
              <a:t>Companies are encouraged to bring views regarding conditions which should be suggested to RAN5 to measure each CA test case (carried over from [1])</a:t>
            </a:r>
            <a:endParaRPr lang="sv-SE" dirty="0"/>
          </a:p>
          <a:p>
            <a:r>
              <a:rPr lang="sv-SE" dirty="0"/>
              <a:t>Then send LS to RAN5</a:t>
            </a:r>
          </a:p>
        </p:txBody>
      </p:sp>
    </p:spTree>
    <p:extLst>
      <p:ext uri="{BB962C8B-B14F-4D97-AF65-F5344CB8AC3E}">
        <p14:creationId xmlns:p14="http://schemas.microsoft.com/office/powerpoint/2010/main" val="2109664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E1C18-30E5-4937-BE8B-09AF8CEF5EAC}"/>
              </a:ext>
            </a:extLst>
          </p:cNvPr>
          <p:cNvSpPr>
            <a:spLocks noGrp="1"/>
          </p:cNvSpPr>
          <p:nvPr>
            <p:ph type="title"/>
          </p:nvPr>
        </p:nvSpPr>
        <p:spPr/>
        <p:txBody>
          <a:bodyPr/>
          <a:lstStyle/>
          <a:p>
            <a:r>
              <a:rPr lang="sv-SE" dirty="0"/>
              <a:t>References </a:t>
            </a:r>
          </a:p>
        </p:txBody>
      </p:sp>
      <p:sp>
        <p:nvSpPr>
          <p:cNvPr id="3" name="Content Placeholder 2">
            <a:extLst>
              <a:ext uri="{FF2B5EF4-FFF2-40B4-BE49-F238E27FC236}">
                <a16:creationId xmlns:a16="http://schemas.microsoft.com/office/drawing/2014/main" id="{E963C43E-92DE-4FB6-87E2-D428B2B94948}"/>
              </a:ext>
            </a:extLst>
          </p:cNvPr>
          <p:cNvSpPr>
            <a:spLocks noGrp="1"/>
          </p:cNvSpPr>
          <p:nvPr>
            <p:ph idx="1"/>
          </p:nvPr>
        </p:nvSpPr>
        <p:spPr>
          <a:xfrm>
            <a:off x="838200" y="1426130"/>
            <a:ext cx="10515600" cy="4351338"/>
          </a:xfrm>
        </p:spPr>
        <p:txBody>
          <a:bodyPr>
            <a:normAutofit fontScale="92500" lnSpcReduction="10000"/>
          </a:bodyPr>
          <a:lstStyle/>
          <a:p>
            <a:pPr marL="0" indent="0">
              <a:buNone/>
            </a:pPr>
            <a:endParaRPr lang="sv-SE" dirty="0"/>
          </a:p>
          <a:p>
            <a:pPr marL="514350" indent="-514350">
              <a:buFont typeface="+mj-lt"/>
              <a:buAutoNum type="arabicPeriod"/>
            </a:pPr>
            <a:r>
              <a:rPr lang="sv-SE" dirty="0"/>
              <a:t>R4-2011695, ”</a:t>
            </a:r>
            <a:r>
              <a:rPr lang="en-US" dirty="0"/>
              <a:t> WF on NR SCC UL power drop behavior in FR2</a:t>
            </a:r>
            <a:r>
              <a:rPr lang="sv-SE" dirty="0"/>
              <a:t>”, Anritsu</a:t>
            </a:r>
          </a:p>
          <a:p>
            <a:pPr marL="514350" indent="-514350">
              <a:buFont typeface="+mj-lt"/>
              <a:buAutoNum type="arabicPeriod"/>
            </a:pPr>
            <a:r>
              <a:rPr lang="sv-SE" dirty="0"/>
              <a:t>R4-2014711, ”</a:t>
            </a:r>
            <a:r>
              <a:rPr lang="en-US" dirty="0"/>
              <a:t>PCC SCC prioritization issue solution” Qualcomm Inc.</a:t>
            </a:r>
          </a:p>
          <a:p>
            <a:pPr marL="514350" indent="-514350">
              <a:buFont typeface="+mj-lt"/>
              <a:buAutoNum type="arabicPeriod"/>
            </a:pPr>
            <a:r>
              <a:rPr lang="sv-SE" dirty="0"/>
              <a:t>R4-2015334, ”</a:t>
            </a:r>
            <a:r>
              <a:rPr lang="en-US" dirty="0"/>
              <a:t>Discussion on FR2 equal PSD in CA and draft LS”, OPPO</a:t>
            </a:r>
          </a:p>
          <a:p>
            <a:pPr marL="514350" indent="-514350">
              <a:buFont typeface="+mj-lt"/>
              <a:buAutoNum type="arabicPeriod"/>
            </a:pPr>
            <a:r>
              <a:rPr lang="en-US" dirty="0"/>
              <a:t>R4-2015335, “CR on FR2 equal PSD in UL CA”, OPPO</a:t>
            </a:r>
          </a:p>
          <a:p>
            <a:pPr marL="514350" indent="-514350">
              <a:buFont typeface="+mj-lt"/>
              <a:buAutoNum type="arabicPeriod"/>
            </a:pPr>
            <a:r>
              <a:rPr lang="en-US" dirty="0"/>
              <a:t>R4-2015336, “CR on FR2 equal PSD in UL CA”, OPPO</a:t>
            </a:r>
          </a:p>
          <a:p>
            <a:pPr marL="514350" indent="-514350">
              <a:buFont typeface="+mj-lt"/>
              <a:buAutoNum type="arabicPeriod"/>
            </a:pPr>
            <a:r>
              <a:rPr lang="en-US" dirty="0"/>
              <a:t>R4-2015978, “Modification of FR2 MOP verification with account of the 38.213 scaling rule”, Ericsson</a:t>
            </a:r>
          </a:p>
          <a:p>
            <a:pPr marL="514350" indent="-514350">
              <a:buFont typeface="+mj-lt"/>
              <a:buAutoNum type="arabicPeriod"/>
            </a:pPr>
            <a:r>
              <a:rPr lang="en-US" dirty="0"/>
              <a:t>R5-2015979, “Correction to </a:t>
            </a:r>
            <a:r>
              <a:rPr lang="en-US" dirty="0" err="1"/>
              <a:t>Pcmax</a:t>
            </a:r>
            <a:r>
              <a:rPr lang="en-US" dirty="0"/>
              <a:t>: account of power prioritization rules for secondary cells”, Ericsson</a:t>
            </a:r>
            <a:endParaRPr lang="sv-SE" dirty="0"/>
          </a:p>
        </p:txBody>
      </p:sp>
    </p:spTree>
    <p:extLst>
      <p:ext uri="{BB962C8B-B14F-4D97-AF65-F5344CB8AC3E}">
        <p14:creationId xmlns:p14="http://schemas.microsoft.com/office/powerpoint/2010/main" val="40692573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D35A7A-CB9B-4E03-9535-722BFBC3E4F0}">
  <ds:schemaRefs>
    <ds:schemaRef ds:uri="http://schemas.microsoft.com/sharepoint/v3/contenttype/forms"/>
  </ds:schemaRefs>
</ds:datastoreItem>
</file>

<file path=customXml/itemProps2.xml><?xml version="1.0" encoding="utf-8"?>
<ds:datastoreItem xmlns:ds="http://schemas.openxmlformats.org/officeDocument/2006/customXml" ds:itemID="{0CEB0937-60BA-4D5B-A9DD-4EA5A89C6D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3AFDF32-8C34-4382-BF7D-C8A205B28A7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3203</TotalTime>
  <Words>406</Words>
  <Application>Microsoft Office PowerPoint</Application>
  <PresentationFormat>Widescreen</PresentationFormat>
  <Paragraphs>34</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NR SCC UL power drop behavior in FR2</vt:lpstr>
      <vt:lpstr>Background</vt:lpstr>
      <vt:lpstr>RAN4 understanding</vt:lpstr>
      <vt:lpstr>Way forward</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EN-DC FDD-TDD PC2</dc:title>
  <dc:creator>Ericsson</dc:creator>
  <cp:lastModifiedBy>Ericsson2</cp:lastModifiedBy>
  <cp:revision>45</cp:revision>
  <dcterms:created xsi:type="dcterms:W3CDTF">2020-06-29T13:06:59Z</dcterms:created>
  <dcterms:modified xsi:type="dcterms:W3CDTF">2020-11-11T23:45:41Z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