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6" r:id="rId5"/>
    <p:sldId id="258" r:id="rId6"/>
    <p:sldId id="267" r:id="rId7"/>
    <p:sldId id="268"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3" d="100"/>
          <a:sy n="83" d="100"/>
        </p:scale>
        <p:origin x="56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55215-C359-4FF0-A4CB-4C63A49B69A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9EC6DEA-8443-436E-B9E3-C933CE4507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D6507BA-130B-4EF9-AB4E-AAF509E131EC}"/>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5" name="Footer Placeholder 4">
            <a:extLst>
              <a:ext uri="{FF2B5EF4-FFF2-40B4-BE49-F238E27FC236}">
                <a16:creationId xmlns:a16="http://schemas.microsoft.com/office/drawing/2014/main" id="{65F1C888-DEF6-4F73-AB70-C69A4B381E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327EA5-998B-4809-8CB9-402FEEA2EF0D}"/>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3590346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D4AFB-1C6A-411B-B83E-3C0E6E4B940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59030B1-0868-4A70-8012-FAFD3317AE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B3C2B7-18CF-4E8B-B6FD-63E65602207C}"/>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5" name="Footer Placeholder 4">
            <a:extLst>
              <a:ext uri="{FF2B5EF4-FFF2-40B4-BE49-F238E27FC236}">
                <a16:creationId xmlns:a16="http://schemas.microsoft.com/office/drawing/2014/main" id="{ACD43F1D-8EB0-450C-A971-37B303F60D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F8F2D2-ABBA-4AB9-B368-D5DB9696BD30}"/>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2165599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0749DEB-F82C-4B0B-8C89-DD7CB6E28EA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1BCFDF0-D110-418A-BD7C-B5A3F544EF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9AA083-54BA-47D1-94DB-05526D3A097B}"/>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5" name="Footer Placeholder 4">
            <a:extLst>
              <a:ext uri="{FF2B5EF4-FFF2-40B4-BE49-F238E27FC236}">
                <a16:creationId xmlns:a16="http://schemas.microsoft.com/office/drawing/2014/main" id="{D73AA391-8732-4413-B2D7-64B5F7B267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E77F95-0D08-436A-8FE9-AD03E1AE7988}"/>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782929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9DB15-6CAC-47FF-B0B1-021CB59D94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C04512-04F5-420E-A81F-9747462122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29250B-C256-49A0-8DBE-E18FCDF2692A}"/>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5" name="Footer Placeholder 4">
            <a:extLst>
              <a:ext uri="{FF2B5EF4-FFF2-40B4-BE49-F238E27FC236}">
                <a16:creationId xmlns:a16="http://schemas.microsoft.com/office/drawing/2014/main" id="{9698FB75-9080-4D07-9272-19907E1BCD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26D063-5E7B-4CF3-9DFD-5CAC06B363DC}"/>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915887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B1005-F6F5-4C15-907E-1C4C6E40E0B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551969A-C90C-49C8-BE17-4FF1A9BE5C9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2910A3-6B80-43D2-8FC1-5F7B6AC16475}"/>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5" name="Footer Placeholder 4">
            <a:extLst>
              <a:ext uri="{FF2B5EF4-FFF2-40B4-BE49-F238E27FC236}">
                <a16:creationId xmlns:a16="http://schemas.microsoft.com/office/drawing/2014/main" id="{96052947-33C0-4F14-A9DB-FCCD37B3AC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78D4AD-3E02-4FCF-A694-96220ED3C114}"/>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32682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526F5-64EF-4C03-885E-A36EDEFA9F4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CFF1D2-005F-4F71-B4EA-DB1B2B5DB9C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5740B1-DEAE-490F-8A67-2CF544D11E0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26D96B3-65DA-4E9E-B470-078046ED3FB9}"/>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6" name="Footer Placeholder 5">
            <a:extLst>
              <a:ext uri="{FF2B5EF4-FFF2-40B4-BE49-F238E27FC236}">
                <a16:creationId xmlns:a16="http://schemas.microsoft.com/office/drawing/2014/main" id="{6D873A32-E0F8-492E-B3B0-C453A65F96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79884A-BBBB-41E0-ADDB-778CF5D40577}"/>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626196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F025B-658F-4E8C-B4DA-0DE1D36BB6E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29830D4-005C-48E0-BC7F-5A28B81C58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9FADEEF-381F-4ABA-BE6C-C729B9CB54B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8D1A752-E91C-4B8F-BCCC-C060E4C4E6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A13312-97DB-4FB0-B962-DF24E9E641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164F5A-E44B-4EA3-AAC0-07B75002AC7C}"/>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8" name="Footer Placeholder 7">
            <a:extLst>
              <a:ext uri="{FF2B5EF4-FFF2-40B4-BE49-F238E27FC236}">
                <a16:creationId xmlns:a16="http://schemas.microsoft.com/office/drawing/2014/main" id="{986C958E-094B-4608-9929-3D700F09CE3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0392F92-578F-45B7-ABB4-5BE5A39F7A4B}"/>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112898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D6D97-A3D1-4133-B804-86B0AAC3550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41A1AAA-223A-4B84-A791-72A7419319C5}"/>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4" name="Footer Placeholder 3">
            <a:extLst>
              <a:ext uri="{FF2B5EF4-FFF2-40B4-BE49-F238E27FC236}">
                <a16:creationId xmlns:a16="http://schemas.microsoft.com/office/drawing/2014/main" id="{5657B0FE-3FE0-4672-9A09-65D934A9CC2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866793F-1FDD-4E46-9F18-CAA088206000}"/>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683809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EC9811-6269-4359-9E6B-B819299FADBF}"/>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3" name="Footer Placeholder 2">
            <a:extLst>
              <a:ext uri="{FF2B5EF4-FFF2-40B4-BE49-F238E27FC236}">
                <a16:creationId xmlns:a16="http://schemas.microsoft.com/office/drawing/2014/main" id="{0DAC056A-7C52-49FE-8883-62612AF3236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910CBB-2F44-4831-A7BE-AB6BC1250693}"/>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625072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39F19-464B-4C25-A777-A74BDADE67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86A29A0-9589-41BE-A533-D935875220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BC0D10-500A-4E86-838A-0FE884C411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9C630D8-133A-47F7-AACE-5F73A62DD3BC}"/>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6" name="Footer Placeholder 5">
            <a:extLst>
              <a:ext uri="{FF2B5EF4-FFF2-40B4-BE49-F238E27FC236}">
                <a16:creationId xmlns:a16="http://schemas.microsoft.com/office/drawing/2014/main" id="{4623EC10-3510-4C8D-8BE1-0CA03A914D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D74294-48AF-4D49-A4BA-FEFDEFFE51FD}"/>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4158055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40929-4265-47EA-836B-FBA924B5F0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A02D140-CC97-4330-9B16-07B7A0F427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5933FCC-91A4-4EAF-B30B-D8DCCFDB29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0D427C-341F-4E6E-8E22-B1BDB510FC9B}"/>
              </a:ext>
            </a:extLst>
          </p:cNvPr>
          <p:cNvSpPr>
            <a:spLocks noGrp="1"/>
          </p:cNvSpPr>
          <p:nvPr>
            <p:ph type="dt" sz="half" idx="10"/>
          </p:nvPr>
        </p:nvSpPr>
        <p:spPr/>
        <p:txBody>
          <a:bodyPr/>
          <a:lstStyle/>
          <a:p>
            <a:fld id="{620D98B9-CAE2-4511-AF9B-604A3AD72F2C}" type="datetimeFigureOut">
              <a:rPr lang="en-US" smtClean="0"/>
              <a:t>11/11/2020</a:t>
            </a:fld>
            <a:endParaRPr lang="en-US"/>
          </a:p>
        </p:txBody>
      </p:sp>
      <p:sp>
        <p:nvSpPr>
          <p:cNvPr id="6" name="Footer Placeholder 5">
            <a:extLst>
              <a:ext uri="{FF2B5EF4-FFF2-40B4-BE49-F238E27FC236}">
                <a16:creationId xmlns:a16="http://schemas.microsoft.com/office/drawing/2014/main" id="{B09F6B32-12AD-45E2-9C68-174A185A1D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B0177B-557F-4822-8E28-13C40212B968}"/>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36293869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3F2970D-60A8-49DE-A104-2651C8A669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0B01A3D-47C9-47A4-ADBC-AA60A86E52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C8BF2C-B2CE-4F0B-9A06-BDC845E089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0D98B9-CAE2-4511-AF9B-604A3AD72F2C}" type="datetimeFigureOut">
              <a:rPr lang="en-US" smtClean="0"/>
              <a:t>11/11/2020</a:t>
            </a:fld>
            <a:endParaRPr lang="en-US"/>
          </a:p>
        </p:txBody>
      </p:sp>
      <p:sp>
        <p:nvSpPr>
          <p:cNvPr id="5" name="Footer Placeholder 4">
            <a:extLst>
              <a:ext uri="{FF2B5EF4-FFF2-40B4-BE49-F238E27FC236}">
                <a16:creationId xmlns:a16="http://schemas.microsoft.com/office/drawing/2014/main" id="{C34AE450-232D-4C8C-9AB7-8D3AB6CA7B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757C3E9-8D04-40A8-A677-4397F259BCB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82184C-9D9A-430A-9B47-A570149938E1}" type="slidenum">
              <a:rPr lang="en-US" smtClean="0"/>
              <a:t>‹#›</a:t>
            </a:fld>
            <a:endParaRPr lang="en-US"/>
          </a:p>
        </p:txBody>
      </p:sp>
    </p:spTree>
    <p:extLst>
      <p:ext uri="{BB962C8B-B14F-4D97-AF65-F5344CB8AC3E}">
        <p14:creationId xmlns:p14="http://schemas.microsoft.com/office/powerpoint/2010/main" val="24064333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9B33A-32AB-4572-84B0-C8D1114FA1F6}"/>
              </a:ext>
            </a:extLst>
          </p:cNvPr>
          <p:cNvSpPr>
            <a:spLocks noGrp="1"/>
          </p:cNvSpPr>
          <p:nvPr>
            <p:ph type="ctrTitle"/>
          </p:nvPr>
        </p:nvSpPr>
        <p:spPr/>
        <p:txBody>
          <a:bodyPr>
            <a:normAutofit fontScale="90000"/>
          </a:bodyPr>
          <a:lstStyle/>
          <a:p>
            <a:r>
              <a:rPr lang="en-US" dirty="0"/>
              <a:t>MSD test point specification methodology for LTE CA REL-17</a:t>
            </a:r>
          </a:p>
        </p:txBody>
      </p:sp>
      <p:sp>
        <p:nvSpPr>
          <p:cNvPr id="3" name="Subtitle 2">
            <a:extLst>
              <a:ext uri="{FF2B5EF4-FFF2-40B4-BE49-F238E27FC236}">
                <a16:creationId xmlns:a16="http://schemas.microsoft.com/office/drawing/2014/main" id="{2BD004A1-CA3D-489B-B246-EDF08774E090}"/>
              </a:ext>
            </a:extLst>
          </p:cNvPr>
          <p:cNvSpPr>
            <a:spLocks noGrp="1"/>
          </p:cNvSpPr>
          <p:nvPr>
            <p:ph type="subTitle" idx="1"/>
          </p:nvPr>
        </p:nvSpPr>
        <p:spPr/>
        <p:txBody>
          <a:bodyPr/>
          <a:lstStyle/>
          <a:p>
            <a:r>
              <a:rPr lang="en-US" dirty="0"/>
              <a:t>Skyworks, Nokia, Huawei, …</a:t>
            </a:r>
          </a:p>
        </p:txBody>
      </p:sp>
      <p:sp>
        <p:nvSpPr>
          <p:cNvPr id="5" name="Rectangle 4">
            <a:extLst>
              <a:ext uri="{FF2B5EF4-FFF2-40B4-BE49-F238E27FC236}">
                <a16:creationId xmlns:a16="http://schemas.microsoft.com/office/drawing/2014/main" id="{E161CF52-BCB0-46FA-83B4-586928212850}"/>
              </a:ext>
            </a:extLst>
          </p:cNvPr>
          <p:cNvSpPr/>
          <p:nvPr/>
        </p:nvSpPr>
        <p:spPr>
          <a:xfrm>
            <a:off x="478302" y="383828"/>
            <a:ext cx="11136923" cy="677108"/>
          </a:xfrm>
          <a:prstGeom prst="rect">
            <a:avLst/>
          </a:prstGeom>
        </p:spPr>
        <p:txBody>
          <a:bodyPr wrap="square">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WG4 Meeting #97-e</a:t>
            </a:r>
            <a:r>
              <a:rPr lang="en-GB" sz="2000" b="1" i="1" dirty="0">
                <a:latin typeface="Arial" panose="020B0604020202020204" pitchFamily="34" charset="0"/>
                <a:ea typeface="Times New Roman" panose="02020603050405020304" pitchFamily="18" charset="0"/>
                <a:cs typeface="Times New Roman" panose="02020603050405020304" pitchFamily="18" charset="0"/>
              </a:rPr>
              <a:t>					</a:t>
            </a:r>
            <a:r>
              <a:rPr lang="en-GB" sz="2000" b="1" dirty="0">
                <a:latin typeface="Arial" panose="020B0604020202020204" pitchFamily="34" charset="0"/>
                <a:ea typeface="Times New Roman" panose="02020603050405020304" pitchFamily="18" charset="0"/>
                <a:cs typeface="Times New Roman" panose="02020603050405020304" pitchFamily="18" charset="0"/>
              </a:rPr>
              <a:t>R4-2016940</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US" b="1" dirty="0">
                <a:latin typeface="Arial" panose="020B0604020202020204" pitchFamily="34" charset="0"/>
                <a:ea typeface="Times New Roman" panose="02020603050405020304" pitchFamily="18" charset="0"/>
                <a:cs typeface="Times New Roman" panose="02020603050405020304" pitchFamily="18" charset="0"/>
              </a:rPr>
              <a:t>Electronic Meeting, 2-13 Nov., 2020</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9801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7C763-3235-4D12-8E06-D800791CED8B}"/>
              </a:ext>
            </a:extLst>
          </p:cNvPr>
          <p:cNvSpPr>
            <a:spLocks noGrp="1"/>
          </p:cNvSpPr>
          <p:nvPr>
            <p:ph type="title"/>
          </p:nvPr>
        </p:nvSpPr>
        <p:spPr>
          <a:xfrm>
            <a:off x="284670" y="118951"/>
            <a:ext cx="11637034" cy="748245"/>
          </a:xfrm>
        </p:spPr>
        <p:txBody>
          <a:bodyPr>
            <a:normAutofit/>
          </a:bodyPr>
          <a:lstStyle/>
          <a:p>
            <a:pPr algn="ctr"/>
            <a:r>
              <a:rPr lang="en-US" sz="3200" b="1" dirty="0"/>
              <a:t>Background: Current LTE-CA Way of Working (1/3)</a:t>
            </a:r>
          </a:p>
        </p:txBody>
      </p:sp>
      <p:sp>
        <p:nvSpPr>
          <p:cNvPr id="3" name="Content Placeholder 2">
            <a:extLst>
              <a:ext uri="{FF2B5EF4-FFF2-40B4-BE49-F238E27FC236}">
                <a16:creationId xmlns:a16="http://schemas.microsoft.com/office/drawing/2014/main" id="{C3BA63D7-BEBC-49D1-829F-28ADC70DEA70}"/>
              </a:ext>
            </a:extLst>
          </p:cNvPr>
          <p:cNvSpPr>
            <a:spLocks noGrp="1"/>
          </p:cNvSpPr>
          <p:nvPr>
            <p:ph idx="1"/>
          </p:nvPr>
        </p:nvSpPr>
        <p:spPr>
          <a:xfrm>
            <a:off x="838200" y="1207698"/>
            <a:ext cx="10721196" cy="4969265"/>
          </a:xfrm>
        </p:spPr>
        <p:txBody>
          <a:bodyPr>
            <a:normAutofit lnSpcReduction="10000"/>
          </a:bodyPr>
          <a:lstStyle/>
          <a:p>
            <a:r>
              <a:rPr lang="en-US" sz="2400" dirty="0"/>
              <a:t>The current Way of Working (WoW) for LTE-CA REFSENS MSD Test Points (TP) is that, contrary to NR/EN-DC, LTE-CA higher order combinations cannot be exempted from specifying MSD TP even if constituent lower order (</a:t>
            </a:r>
            <a:r>
              <a:rPr lang="en-US" sz="2400" dirty="0" err="1"/>
              <a:t>eg.</a:t>
            </a:r>
            <a:r>
              <a:rPr lang="en-US" sz="2400" dirty="0"/>
              <a:t> 2DL or 3DL CAs) MSD test points have been previously agreed.</a:t>
            </a:r>
          </a:p>
          <a:p>
            <a:pPr marL="0" indent="0">
              <a:buNone/>
            </a:pPr>
            <a:endParaRPr lang="en-US" sz="2400" dirty="0"/>
          </a:p>
          <a:p>
            <a:r>
              <a:rPr lang="en-US" sz="2400" dirty="0"/>
              <a:t>This results in specifying multiple redundant MSD TP. </a:t>
            </a:r>
          </a:p>
          <a:p>
            <a:pPr marL="0" indent="0">
              <a:buNone/>
            </a:pPr>
            <a:endParaRPr lang="en-US" sz="2400" dirty="0"/>
          </a:p>
          <a:p>
            <a:r>
              <a:rPr lang="en-US" sz="2400" dirty="0"/>
              <a:t>For example REL-16.7.0 Table 7.3.1A-0bC “Reference sensitivity for carrier aggregation QPSK PREFSENS, CA (exceptions for three bands due to close proximity of UL to DL channel)” contains 88 MSD TP, out of which 82 are TP for Band 3 MSD due to close proximity of Band 1.</a:t>
            </a:r>
          </a:p>
          <a:p>
            <a:pPr marL="0" indent="0">
              <a:buNone/>
            </a:pPr>
            <a:endParaRPr lang="en-US" sz="2400" dirty="0"/>
          </a:p>
          <a:p>
            <a:r>
              <a:rPr lang="en-US" sz="2400" dirty="0"/>
              <a:t>Adopting NR WoW could  not only reduce significantly the complexity of MSD tables, it may also result in significant conformance test time/cost reduction.</a:t>
            </a:r>
          </a:p>
          <a:p>
            <a:endParaRPr lang="en-US" sz="2400" dirty="0"/>
          </a:p>
        </p:txBody>
      </p:sp>
    </p:spTree>
    <p:extLst>
      <p:ext uri="{BB962C8B-B14F-4D97-AF65-F5344CB8AC3E}">
        <p14:creationId xmlns:p14="http://schemas.microsoft.com/office/powerpoint/2010/main" val="2725629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1ABE1-71BD-4B21-8A5A-7D99512E03AB}"/>
              </a:ext>
            </a:extLst>
          </p:cNvPr>
          <p:cNvSpPr>
            <a:spLocks noGrp="1"/>
          </p:cNvSpPr>
          <p:nvPr>
            <p:ph type="title"/>
          </p:nvPr>
        </p:nvSpPr>
        <p:spPr>
          <a:xfrm>
            <a:off x="379563" y="192596"/>
            <a:ext cx="11697418" cy="799441"/>
          </a:xfrm>
        </p:spPr>
        <p:txBody>
          <a:bodyPr>
            <a:noAutofit/>
          </a:bodyPr>
          <a:lstStyle/>
          <a:p>
            <a:r>
              <a:rPr lang="en-US" sz="3200" b="1" dirty="0"/>
              <a:t>Background: Adopting NR WoW for new REL-17 LTE-CA Combos (2/3)</a:t>
            </a:r>
          </a:p>
        </p:txBody>
      </p:sp>
      <p:sp>
        <p:nvSpPr>
          <p:cNvPr id="3" name="Content Placeholder 2">
            <a:extLst>
              <a:ext uri="{FF2B5EF4-FFF2-40B4-BE49-F238E27FC236}">
                <a16:creationId xmlns:a16="http://schemas.microsoft.com/office/drawing/2014/main" id="{10671036-1431-417E-ADDB-63DE62F742F5}"/>
              </a:ext>
            </a:extLst>
          </p:cNvPr>
          <p:cNvSpPr>
            <a:spLocks noGrp="1"/>
          </p:cNvSpPr>
          <p:nvPr>
            <p:ph idx="1"/>
          </p:nvPr>
        </p:nvSpPr>
        <p:spPr>
          <a:xfrm>
            <a:off x="838200" y="1061049"/>
            <a:ext cx="10515600" cy="5357004"/>
          </a:xfrm>
        </p:spPr>
        <p:txBody>
          <a:bodyPr>
            <a:normAutofit lnSpcReduction="10000"/>
          </a:bodyPr>
          <a:lstStyle/>
          <a:p>
            <a:pPr marL="0" indent="0">
              <a:buNone/>
            </a:pPr>
            <a:r>
              <a:rPr lang="en-US" dirty="0"/>
              <a:t>To prevent further expansion of the LTE MSD CA tables in future Releases, it has been proposed to adopt the NR / EN-DC MSD TP specification methodology for new Release 17 LTE-CA combinations [1]:</a:t>
            </a:r>
          </a:p>
          <a:p>
            <a:pPr lvl="2" hangingPunct="0"/>
            <a:r>
              <a:rPr lang="en-GB" dirty="0"/>
              <a:t>2DL/1UL MSD test points cover cases of REFSENS: </a:t>
            </a:r>
            <a:endParaRPr lang="en-US" dirty="0"/>
          </a:p>
          <a:p>
            <a:pPr lvl="3" hangingPunct="0"/>
            <a:r>
              <a:rPr lang="en-GB" dirty="0"/>
              <a:t>Exceptions due to harmonic issue,</a:t>
            </a:r>
            <a:endParaRPr lang="en-US" dirty="0"/>
          </a:p>
          <a:p>
            <a:pPr lvl="3" hangingPunct="0"/>
            <a:r>
              <a:rPr lang="en-GB" dirty="0"/>
              <a:t>Exceptions due to for two bands due to close proximity of UL to DL channel,</a:t>
            </a:r>
            <a:endParaRPr lang="en-US" dirty="0"/>
          </a:p>
          <a:p>
            <a:pPr lvl="3" hangingPunct="0"/>
            <a:r>
              <a:rPr lang="en-GB" dirty="0"/>
              <a:t>Exceptions due to cross band isolation issues of TDD and FDD bands,</a:t>
            </a:r>
            <a:endParaRPr lang="en-US" dirty="0"/>
          </a:p>
          <a:p>
            <a:pPr lvl="3" hangingPunct="0"/>
            <a:r>
              <a:rPr lang="en-GB" dirty="0"/>
              <a:t>CA with SDL band,</a:t>
            </a:r>
            <a:endParaRPr lang="en-US" dirty="0"/>
          </a:p>
          <a:p>
            <a:pPr lvl="2" hangingPunct="0"/>
            <a:r>
              <a:rPr lang="en-GB" dirty="0"/>
              <a:t>2DL/2UL MSD test points cover cases of REFSENS:</a:t>
            </a:r>
            <a:endParaRPr lang="en-US" dirty="0"/>
          </a:p>
          <a:p>
            <a:pPr lvl="3" hangingPunct="0"/>
            <a:r>
              <a:rPr lang="en-GB" dirty="0"/>
              <a:t>Exceptions for intermodulation interference due to dual uplink operation, </a:t>
            </a:r>
            <a:endParaRPr lang="en-US" dirty="0"/>
          </a:p>
          <a:p>
            <a:pPr lvl="3" hangingPunct="0"/>
            <a:r>
              <a:rPr lang="en-GB" dirty="0"/>
              <a:t>Exceptions for intra-band CA,</a:t>
            </a:r>
            <a:endParaRPr lang="en-US" dirty="0"/>
          </a:p>
          <a:p>
            <a:pPr lvl="2" hangingPunct="0"/>
            <a:r>
              <a:rPr lang="en-GB" dirty="0"/>
              <a:t>3DL/2UL MSD test points cover cases of REFSENS:</a:t>
            </a:r>
            <a:endParaRPr lang="en-US" dirty="0"/>
          </a:p>
          <a:p>
            <a:pPr lvl="3" hangingPunct="0"/>
            <a:r>
              <a:rPr lang="en-GB" dirty="0"/>
              <a:t>Exceptions for intermodulation interference into third band due to dual uplink operation,</a:t>
            </a:r>
            <a:endParaRPr lang="en-US" dirty="0"/>
          </a:p>
          <a:p>
            <a:pPr lvl="3" hangingPunct="0"/>
            <a:r>
              <a:rPr lang="en-GB" dirty="0"/>
              <a:t>No additional MSD test point is needed for higher-order combinations.</a:t>
            </a:r>
          </a:p>
          <a:p>
            <a:pPr hangingPunct="0"/>
            <a:r>
              <a:rPr lang="en-GB" dirty="0"/>
              <a:t>1</a:t>
            </a:r>
            <a:r>
              <a:rPr lang="en-GB" baseline="30000" dirty="0"/>
              <a:t>St</a:t>
            </a:r>
            <a:r>
              <a:rPr lang="en-GB" dirty="0"/>
              <a:t> round comments indicate consensus could be reached as all companies which commented are in favour of this approach.</a:t>
            </a:r>
            <a:endParaRPr lang="en-US" dirty="0"/>
          </a:p>
          <a:p>
            <a:endParaRPr lang="en-US" dirty="0"/>
          </a:p>
        </p:txBody>
      </p:sp>
    </p:spTree>
    <p:extLst>
      <p:ext uri="{BB962C8B-B14F-4D97-AF65-F5344CB8AC3E}">
        <p14:creationId xmlns:p14="http://schemas.microsoft.com/office/powerpoint/2010/main" val="1537955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1ABE1-71BD-4B21-8A5A-7D99512E03AB}"/>
              </a:ext>
            </a:extLst>
          </p:cNvPr>
          <p:cNvSpPr>
            <a:spLocks noGrp="1"/>
          </p:cNvSpPr>
          <p:nvPr>
            <p:ph type="title"/>
          </p:nvPr>
        </p:nvSpPr>
        <p:spPr>
          <a:xfrm>
            <a:off x="379563" y="192596"/>
            <a:ext cx="11697418" cy="799441"/>
          </a:xfrm>
        </p:spPr>
        <p:txBody>
          <a:bodyPr>
            <a:noAutofit/>
          </a:bodyPr>
          <a:lstStyle/>
          <a:p>
            <a:pPr algn="ctr"/>
            <a:r>
              <a:rPr lang="en-US" sz="3200" b="1" dirty="0"/>
              <a:t>Background: Handling of Legacy LTE-CA MSD TP (3/3)</a:t>
            </a:r>
          </a:p>
        </p:txBody>
      </p:sp>
      <p:sp>
        <p:nvSpPr>
          <p:cNvPr id="3" name="Content Placeholder 2">
            <a:extLst>
              <a:ext uri="{FF2B5EF4-FFF2-40B4-BE49-F238E27FC236}">
                <a16:creationId xmlns:a16="http://schemas.microsoft.com/office/drawing/2014/main" id="{10671036-1431-417E-ADDB-63DE62F742F5}"/>
              </a:ext>
            </a:extLst>
          </p:cNvPr>
          <p:cNvSpPr>
            <a:spLocks noGrp="1"/>
          </p:cNvSpPr>
          <p:nvPr>
            <p:ph idx="1"/>
          </p:nvPr>
        </p:nvSpPr>
        <p:spPr>
          <a:xfrm>
            <a:off x="838200" y="1061049"/>
            <a:ext cx="10515600" cy="5357004"/>
          </a:xfrm>
        </p:spPr>
        <p:txBody>
          <a:bodyPr>
            <a:normAutofit/>
          </a:bodyPr>
          <a:lstStyle/>
          <a:p>
            <a:pPr marL="0" indent="0">
              <a:buNone/>
            </a:pPr>
            <a:r>
              <a:rPr lang="en-US" dirty="0"/>
              <a:t>In principle, the concept could be ported to legacy MSD tables [1] .</a:t>
            </a:r>
          </a:p>
          <a:p>
            <a:pPr marL="0" indent="0">
              <a:buNone/>
            </a:pPr>
            <a:endParaRPr lang="en-US" dirty="0"/>
          </a:p>
          <a:p>
            <a:pPr marL="0" indent="0">
              <a:buNone/>
            </a:pPr>
            <a:r>
              <a:rPr lang="en-US" dirty="0"/>
              <a:t>1</a:t>
            </a:r>
            <a:r>
              <a:rPr lang="en-US" baseline="30000" dirty="0"/>
              <a:t>st</a:t>
            </a:r>
            <a:r>
              <a:rPr lang="en-US" dirty="0"/>
              <a:t> round comments indicate two different views on this aspect:</a:t>
            </a:r>
          </a:p>
          <a:p>
            <a:pPr lvl="1" hangingPunct="0"/>
            <a:r>
              <a:rPr lang="en-GB" dirty="0"/>
              <a:t>5 companies </a:t>
            </a:r>
            <a:r>
              <a:rPr lang="en-GB" u="sng" dirty="0"/>
              <a:t>are not</a:t>
            </a:r>
            <a:r>
              <a:rPr lang="en-GB" dirty="0"/>
              <a:t> in favour of applying the NR methodology to legacy MSD test points due to 1) huge work involved, 2) huge impact on RAN5, and 3) possible confusion across the industry for early LTE release devices.</a:t>
            </a:r>
          </a:p>
          <a:p>
            <a:pPr lvl="1" hangingPunct="0"/>
            <a:r>
              <a:rPr lang="en-GB" dirty="0"/>
              <a:t>1 company is in favour of applying the concept to legacy combos, arguing that two separate sets of tables may result in more complicated technical specifications.</a:t>
            </a:r>
          </a:p>
          <a:p>
            <a:pPr lvl="1" hangingPunct="0"/>
            <a:endParaRPr lang="en-GB" dirty="0"/>
          </a:p>
          <a:p>
            <a:pPr marL="0" indent="0" hangingPunct="0">
              <a:buNone/>
            </a:pPr>
            <a:r>
              <a:rPr lang="en-GB" dirty="0"/>
              <a:t>One company suggested that it would be preferable to prepare an LS to inform RAN5 about RAN4 change of methodology and that RAN5 </a:t>
            </a:r>
            <a:r>
              <a:rPr lang="en-US" dirty="0"/>
              <a:t>may choose the suitable test method to simplify the test procedure</a:t>
            </a:r>
            <a:r>
              <a:rPr lang="en-GB" dirty="0"/>
              <a:t>.</a:t>
            </a:r>
          </a:p>
          <a:p>
            <a:pPr lvl="1" hangingPunct="0"/>
            <a:endParaRPr lang="en-US" dirty="0"/>
          </a:p>
          <a:p>
            <a:endParaRPr lang="en-US" dirty="0"/>
          </a:p>
        </p:txBody>
      </p:sp>
    </p:spTree>
    <p:extLst>
      <p:ext uri="{BB962C8B-B14F-4D97-AF65-F5344CB8AC3E}">
        <p14:creationId xmlns:p14="http://schemas.microsoft.com/office/powerpoint/2010/main" val="34687461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2A249-D4D0-4C95-A74C-2BFD33873A21}"/>
              </a:ext>
            </a:extLst>
          </p:cNvPr>
          <p:cNvSpPr>
            <a:spLocks noGrp="1"/>
          </p:cNvSpPr>
          <p:nvPr>
            <p:ph type="title"/>
          </p:nvPr>
        </p:nvSpPr>
        <p:spPr>
          <a:xfrm>
            <a:off x="-248686" y="175258"/>
            <a:ext cx="12723876" cy="428591"/>
          </a:xfrm>
        </p:spPr>
        <p:txBody>
          <a:bodyPr>
            <a:noAutofit/>
          </a:bodyPr>
          <a:lstStyle/>
          <a:p>
            <a:pPr algn="ctr"/>
            <a:r>
              <a:rPr lang="en-US" sz="3200" b="1" dirty="0"/>
              <a:t>Proposed Way Forward for REL-17 Technical Specifications (1/2)</a:t>
            </a:r>
          </a:p>
        </p:txBody>
      </p:sp>
      <p:sp>
        <p:nvSpPr>
          <p:cNvPr id="3" name="Content Placeholder 2">
            <a:extLst>
              <a:ext uri="{FF2B5EF4-FFF2-40B4-BE49-F238E27FC236}">
                <a16:creationId xmlns:a16="http://schemas.microsoft.com/office/drawing/2014/main" id="{C36D3781-E88F-4C30-BE5D-8590FF8D1662}"/>
              </a:ext>
            </a:extLst>
          </p:cNvPr>
          <p:cNvSpPr>
            <a:spLocks noGrp="1"/>
          </p:cNvSpPr>
          <p:nvPr>
            <p:ph idx="1"/>
          </p:nvPr>
        </p:nvSpPr>
        <p:spPr>
          <a:xfrm>
            <a:off x="319177" y="760869"/>
            <a:ext cx="11576649" cy="5952226"/>
          </a:xfrm>
        </p:spPr>
        <p:txBody>
          <a:bodyPr>
            <a:normAutofit fontScale="77500" lnSpcReduction="20000"/>
          </a:bodyPr>
          <a:lstStyle/>
          <a:p>
            <a:r>
              <a:rPr lang="en-US" dirty="0"/>
              <a:t>Proposal 1: For new REL-17 combinations,</a:t>
            </a:r>
          </a:p>
          <a:p>
            <a:pPr lvl="1">
              <a:buFont typeface="Calibri" panose="020F0502020204030204" pitchFamily="34" charset="0"/>
              <a:buChar char="–"/>
            </a:pPr>
            <a:r>
              <a:rPr lang="en-US" dirty="0"/>
              <a:t>Adopt NR/EN-DC MSD test point specification methodology for new LTE CA combinations:</a:t>
            </a:r>
          </a:p>
          <a:p>
            <a:pPr lvl="2" hangingPunct="0"/>
            <a:r>
              <a:rPr lang="en-GB" dirty="0"/>
              <a:t>2DL/1UL MSD test points cover cases of REFSENS: </a:t>
            </a:r>
            <a:endParaRPr lang="en-US" dirty="0"/>
          </a:p>
          <a:p>
            <a:pPr lvl="3" hangingPunct="0"/>
            <a:r>
              <a:rPr lang="en-GB" dirty="0"/>
              <a:t>Exceptions due to harmonic issue,</a:t>
            </a:r>
            <a:endParaRPr lang="en-US" dirty="0"/>
          </a:p>
          <a:p>
            <a:pPr lvl="3" hangingPunct="0"/>
            <a:r>
              <a:rPr lang="en-GB" dirty="0"/>
              <a:t>Exceptions due to for two bands due to close proximity of UL to DL channel,</a:t>
            </a:r>
            <a:endParaRPr lang="en-US" dirty="0"/>
          </a:p>
          <a:p>
            <a:pPr lvl="3" hangingPunct="0"/>
            <a:r>
              <a:rPr lang="en-GB" dirty="0"/>
              <a:t>Exceptions due to cross band isolation issues of TDD and FDD bands,</a:t>
            </a:r>
            <a:endParaRPr lang="en-US" dirty="0"/>
          </a:p>
          <a:p>
            <a:pPr lvl="3" hangingPunct="0"/>
            <a:r>
              <a:rPr lang="en-GB" dirty="0"/>
              <a:t>CA with SDL band,</a:t>
            </a:r>
            <a:endParaRPr lang="en-US" dirty="0"/>
          </a:p>
          <a:p>
            <a:pPr lvl="2" hangingPunct="0"/>
            <a:r>
              <a:rPr lang="en-GB" dirty="0"/>
              <a:t>2DL/2UL MSD test points cover cases of REFSENS:</a:t>
            </a:r>
            <a:endParaRPr lang="en-US" dirty="0"/>
          </a:p>
          <a:p>
            <a:pPr lvl="3" hangingPunct="0"/>
            <a:r>
              <a:rPr lang="en-GB" dirty="0"/>
              <a:t>Exceptions for intermodulation interference due to dual uplink operation, </a:t>
            </a:r>
            <a:endParaRPr lang="en-US" dirty="0"/>
          </a:p>
          <a:p>
            <a:pPr lvl="3" hangingPunct="0"/>
            <a:r>
              <a:rPr lang="en-GB" dirty="0"/>
              <a:t>Exceptions for intra-band CA,</a:t>
            </a:r>
            <a:endParaRPr lang="en-US" dirty="0"/>
          </a:p>
          <a:p>
            <a:pPr lvl="2" hangingPunct="0"/>
            <a:r>
              <a:rPr lang="en-GB" dirty="0"/>
              <a:t>3DL/2UL MSD test points cover cases of REFSENS:</a:t>
            </a:r>
            <a:endParaRPr lang="en-US" dirty="0"/>
          </a:p>
          <a:p>
            <a:pPr lvl="3" hangingPunct="0"/>
            <a:r>
              <a:rPr lang="en-GB" dirty="0"/>
              <a:t>Exceptions for intermodulation interference into third band due to dual uplink operation,</a:t>
            </a:r>
            <a:endParaRPr lang="en-US" dirty="0"/>
          </a:p>
          <a:p>
            <a:pPr lvl="3" hangingPunct="0"/>
            <a:r>
              <a:rPr lang="en-GB" dirty="0"/>
              <a:t>No additional MSD test point is needed for higher-order combinations.</a:t>
            </a:r>
          </a:p>
          <a:p>
            <a:pPr marL="457200" lvl="1" indent="0" hangingPunct="0">
              <a:buNone/>
            </a:pPr>
            <a:endParaRPr lang="en-US" dirty="0"/>
          </a:p>
          <a:p>
            <a:pPr hangingPunct="0"/>
            <a:r>
              <a:rPr lang="en-US" dirty="0"/>
              <a:t>Proposal 2: Skyworks to work in collaboration with Basket WI Rapporteurs and to bring </a:t>
            </a:r>
            <a:r>
              <a:rPr lang="en-US" dirty="0" err="1"/>
              <a:t>bigCR</a:t>
            </a:r>
            <a:r>
              <a:rPr lang="en-US" dirty="0"/>
              <a:t> at December 2020 plenary to ensure this methodology is implemented in first Release-17 TS 36.101.</a:t>
            </a:r>
          </a:p>
          <a:p>
            <a:pPr lvl="1" hangingPunct="0">
              <a:buFont typeface="Calibri" panose="020F0502020204030204" pitchFamily="34" charset="0"/>
              <a:buChar char="–"/>
            </a:pPr>
            <a:endParaRPr lang="en-US" dirty="0"/>
          </a:p>
          <a:p>
            <a:r>
              <a:rPr lang="en-US" dirty="0"/>
              <a:t>Proposal 3: As a first step, priority is to streamline REL-17 specifications to prevent further un-necessary MSD table expansion. Therefore, for legacy combinations, do not change MSD TP tables.</a:t>
            </a:r>
          </a:p>
          <a:p>
            <a:endParaRPr lang="en-US" dirty="0"/>
          </a:p>
          <a:p>
            <a:r>
              <a:rPr lang="en-US" dirty="0"/>
              <a:t>Proposal 4: Once </a:t>
            </a:r>
            <a:r>
              <a:rPr lang="en-US" dirty="0" err="1"/>
              <a:t>bigCR</a:t>
            </a:r>
            <a:r>
              <a:rPr lang="en-US" dirty="0"/>
              <a:t> is effective, inform RAN5 via an LS about RAN4 change of methodology for new LTE-CA REL-17 combinations and suggest conformance test case reduction opportunity for legacy MSD TP. </a:t>
            </a:r>
          </a:p>
        </p:txBody>
      </p:sp>
    </p:spTree>
    <p:extLst>
      <p:ext uri="{BB962C8B-B14F-4D97-AF65-F5344CB8AC3E}">
        <p14:creationId xmlns:p14="http://schemas.microsoft.com/office/powerpoint/2010/main" val="654440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2A249-D4D0-4C95-A74C-2BFD33873A21}"/>
              </a:ext>
            </a:extLst>
          </p:cNvPr>
          <p:cNvSpPr>
            <a:spLocks noGrp="1"/>
          </p:cNvSpPr>
          <p:nvPr>
            <p:ph type="title"/>
          </p:nvPr>
        </p:nvSpPr>
        <p:spPr>
          <a:xfrm>
            <a:off x="181155" y="175258"/>
            <a:ext cx="11792310" cy="428591"/>
          </a:xfrm>
        </p:spPr>
        <p:txBody>
          <a:bodyPr>
            <a:noAutofit/>
          </a:bodyPr>
          <a:lstStyle/>
          <a:p>
            <a:pPr algn="ctr"/>
            <a:r>
              <a:rPr lang="en-US" sz="3200" b="1" dirty="0"/>
              <a:t>Proposed Way Forward for REL-17 LTE Basket Work Item (2/2)</a:t>
            </a:r>
          </a:p>
        </p:txBody>
      </p:sp>
      <p:sp>
        <p:nvSpPr>
          <p:cNvPr id="3" name="Content Placeholder 2">
            <a:extLst>
              <a:ext uri="{FF2B5EF4-FFF2-40B4-BE49-F238E27FC236}">
                <a16:creationId xmlns:a16="http://schemas.microsoft.com/office/drawing/2014/main" id="{C36D3781-E88F-4C30-BE5D-8590FF8D1662}"/>
              </a:ext>
            </a:extLst>
          </p:cNvPr>
          <p:cNvSpPr>
            <a:spLocks noGrp="1"/>
          </p:cNvSpPr>
          <p:nvPr>
            <p:ph idx="1"/>
          </p:nvPr>
        </p:nvSpPr>
        <p:spPr>
          <a:xfrm>
            <a:off x="319177" y="760869"/>
            <a:ext cx="11576649" cy="5952226"/>
          </a:xfrm>
        </p:spPr>
        <p:txBody>
          <a:bodyPr>
            <a:normAutofit/>
          </a:bodyPr>
          <a:lstStyle/>
          <a:p>
            <a:r>
              <a:rPr lang="en-US" sz="2400" dirty="0"/>
              <a:t>Proposal 5: Rapporteurs to ensure simplifications resulting from new methodology are effective in the Basket WI process:</a:t>
            </a:r>
            <a:endParaRPr lang="en-US" sz="2000" dirty="0"/>
          </a:p>
          <a:p>
            <a:pPr lvl="1"/>
            <a:r>
              <a:rPr lang="en-US" sz="2000" dirty="0"/>
              <a:t>Higher-order LTE CA Text Proposals can not be agreed if lower order fall back specifications are missing,</a:t>
            </a:r>
          </a:p>
          <a:p>
            <a:pPr lvl="1"/>
            <a:r>
              <a:rPr lang="en-US" sz="2000" dirty="0"/>
              <a:t>Higher-order MSD test points are no longer needed if constituent lower-order </a:t>
            </a:r>
            <a:r>
              <a:rPr lang="en-US" sz="2000" dirty="0" err="1"/>
              <a:t>fall-back</a:t>
            </a:r>
            <a:r>
              <a:rPr lang="en-US" sz="2000" dirty="0"/>
              <a:t> MSD are agreed and specified. For example, it is expected that for most combinations with &gt;3 bands, MSD test points are not needed, and considerable simplification is expected for &gt;2 band combinations.</a:t>
            </a:r>
          </a:p>
          <a:p>
            <a:pPr lvl="1"/>
            <a:r>
              <a:rPr lang="en-US" sz="2000" dirty="0"/>
              <a:t>Corresponding TRs must follow Proposal 1, i.e.:</a:t>
            </a:r>
          </a:p>
          <a:p>
            <a:pPr lvl="2" hangingPunct="0"/>
            <a:r>
              <a:rPr lang="en-GB" dirty="0"/>
              <a:t>2DL/1UL MSD test points cover cases of REFSENS: </a:t>
            </a:r>
            <a:endParaRPr lang="en-US" dirty="0"/>
          </a:p>
          <a:p>
            <a:pPr lvl="3" hangingPunct="0"/>
            <a:r>
              <a:rPr lang="en-GB" dirty="0"/>
              <a:t>Exceptions due to harmonic issue,</a:t>
            </a:r>
            <a:endParaRPr lang="en-US" dirty="0"/>
          </a:p>
          <a:p>
            <a:pPr lvl="3" hangingPunct="0"/>
            <a:r>
              <a:rPr lang="en-GB" dirty="0"/>
              <a:t>Exceptions due to for two bands due to close proximity of UL to DL channel,</a:t>
            </a:r>
            <a:endParaRPr lang="en-US" dirty="0"/>
          </a:p>
          <a:p>
            <a:pPr lvl="3" hangingPunct="0"/>
            <a:r>
              <a:rPr lang="en-GB" dirty="0"/>
              <a:t>Exceptions due to cross band isolation issues of TDD and FDD bands,</a:t>
            </a:r>
            <a:endParaRPr lang="en-US" dirty="0"/>
          </a:p>
          <a:p>
            <a:pPr lvl="3" hangingPunct="0"/>
            <a:r>
              <a:rPr lang="en-GB" dirty="0"/>
              <a:t>CA with SDL band,</a:t>
            </a:r>
            <a:endParaRPr lang="en-US" dirty="0"/>
          </a:p>
          <a:p>
            <a:pPr lvl="2" hangingPunct="0"/>
            <a:r>
              <a:rPr lang="en-GB" dirty="0"/>
              <a:t>2DL/2UL MSD test points cover cases of REFSENS:</a:t>
            </a:r>
            <a:endParaRPr lang="en-US" dirty="0"/>
          </a:p>
          <a:p>
            <a:pPr lvl="3" hangingPunct="0"/>
            <a:r>
              <a:rPr lang="en-GB" dirty="0"/>
              <a:t>Exceptions for intermodulation interference due to dual uplink operation, </a:t>
            </a:r>
            <a:endParaRPr lang="en-US" dirty="0"/>
          </a:p>
          <a:p>
            <a:pPr lvl="3" hangingPunct="0"/>
            <a:r>
              <a:rPr lang="en-GB" dirty="0"/>
              <a:t>Exceptions for intra-band CA,</a:t>
            </a:r>
            <a:endParaRPr lang="en-US" dirty="0"/>
          </a:p>
          <a:p>
            <a:pPr lvl="2" hangingPunct="0"/>
            <a:r>
              <a:rPr lang="en-GB" dirty="0"/>
              <a:t>3DL/2UL MSD test points cover cases of REFSENS:</a:t>
            </a:r>
            <a:endParaRPr lang="en-US" dirty="0"/>
          </a:p>
          <a:p>
            <a:pPr lvl="3" hangingPunct="0"/>
            <a:r>
              <a:rPr lang="en-GB" dirty="0"/>
              <a:t>Exceptions for intermodulation interference into third band due to dual uplink operation,</a:t>
            </a:r>
            <a:endParaRPr lang="en-US" dirty="0"/>
          </a:p>
          <a:p>
            <a:pPr lvl="3" hangingPunct="0"/>
            <a:r>
              <a:rPr lang="en-GB" dirty="0"/>
              <a:t>No additional MSD test point is needed for higher-order combinations</a:t>
            </a:r>
            <a:endParaRPr lang="en-US" sz="2000" dirty="0"/>
          </a:p>
          <a:p>
            <a:pPr lvl="1"/>
            <a:endParaRPr lang="en-US" sz="2000" dirty="0"/>
          </a:p>
          <a:p>
            <a:pPr lvl="1"/>
            <a:endParaRPr lang="en-US" sz="2000" dirty="0"/>
          </a:p>
          <a:p>
            <a:pPr lvl="1"/>
            <a:endParaRPr lang="en-US" sz="2000" dirty="0"/>
          </a:p>
          <a:p>
            <a:pPr marL="457200" lvl="1" indent="0">
              <a:buNone/>
            </a:pPr>
            <a:endParaRPr lang="en-US" sz="2000" dirty="0"/>
          </a:p>
          <a:p>
            <a:pPr lvl="1"/>
            <a:endParaRPr lang="en-US" sz="2000" dirty="0"/>
          </a:p>
          <a:p>
            <a:pPr lvl="1"/>
            <a:endParaRPr lang="en-US" sz="2000" dirty="0"/>
          </a:p>
          <a:p>
            <a:pPr marL="457200" lvl="1" indent="0" hangingPunct="0">
              <a:buNone/>
            </a:pPr>
            <a:endParaRPr lang="en-US" sz="2000" dirty="0"/>
          </a:p>
        </p:txBody>
      </p:sp>
    </p:spTree>
    <p:extLst>
      <p:ext uri="{BB962C8B-B14F-4D97-AF65-F5344CB8AC3E}">
        <p14:creationId xmlns:p14="http://schemas.microsoft.com/office/powerpoint/2010/main" val="3825613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2A249-D4D0-4C95-A74C-2BFD33873A21}"/>
              </a:ext>
            </a:extLst>
          </p:cNvPr>
          <p:cNvSpPr>
            <a:spLocks noGrp="1"/>
          </p:cNvSpPr>
          <p:nvPr>
            <p:ph type="title"/>
          </p:nvPr>
        </p:nvSpPr>
        <p:spPr>
          <a:xfrm>
            <a:off x="181155" y="175258"/>
            <a:ext cx="11792310" cy="428591"/>
          </a:xfrm>
        </p:spPr>
        <p:txBody>
          <a:bodyPr>
            <a:noAutofit/>
          </a:bodyPr>
          <a:lstStyle/>
          <a:p>
            <a:pPr algn="ctr"/>
            <a:r>
              <a:rPr lang="en-US" sz="3200" b="1" dirty="0"/>
              <a:t>References</a:t>
            </a:r>
          </a:p>
        </p:txBody>
      </p:sp>
      <p:sp>
        <p:nvSpPr>
          <p:cNvPr id="3" name="Content Placeholder 2">
            <a:extLst>
              <a:ext uri="{FF2B5EF4-FFF2-40B4-BE49-F238E27FC236}">
                <a16:creationId xmlns:a16="http://schemas.microsoft.com/office/drawing/2014/main" id="{C36D3781-E88F-4C30-BE5D-8590FF8D1662}"/>
              </a:ext>
            </a:extLst>
          </p:cNvPr>
          <p:cNvSpPr>
            <a:spLocks noGrp="1"/>
          </p:cNvSpPr>
          <p:nvPr>
            <p:ph idx="1"/>
          </p:nvPr>
        </p:nvSpPr>
        <p:spPr>
          <a:xfrm>
            <a:off x="319177" y="760869"/>
            <a:ext cx="11576649" cy="5952226"/>
          </a:xfrm>
        </p:spPr>
        <p:txBody>
          <a:bodyPr>
            <a:normAutofit/>
          </a:bodyPr>
          <a:lstStyle/>
          <a:p>
            <a:pPr marL="457200" lvl="1" indent="0">
              <a:buNone/>
            </a:pPr>
            <a:r>
              <a:rPr lang="en-US" sz="2000" dirty="0"/>
              <a:t>[1] </a:t>
            </a:r>
            <a:r>
              <a:rPr lang="fr-FR" sz="2000" dirty="0"/>
              <a:t>R4-2016007 LTE Rel'17 MSD table simplification, Skyworks, Nokia.</a:t>
            </a:r>
            <a:endParaRPr lang="en-US" sz="2000" dirty="0"/>
          </a:p>
          <a:p>
            <a:pPr lvl="1"/>
            <a:endParaRPr lang="en-US" sz="2000" dirty="0"/>
          </a:p>
          <a:p>
            <a:pPr lvl="1"/>
            <a:endParaRPr lang="en-US" sz="2000" dirty="0"/>
          </a:p>
          <a:p>
            <a:pPr marL="457200" lvl="1" indent="0" hangingPunct="0">
              <a:buNone/>
            </a:pPr>
            <a:endParaRPr lang="en-US" sz="2000" dirty="0"/>
          </a:p>
        </p:txBody>
      </p:sp>
    </p:spTree>
    <p:extLst>
      <p:ext uri="{BB962C8B-B14F-4D97-AF65-F5344CB8AC3E}">
        <p14:creationId xmlns:p14="http://schemas.microsoft.com/office/powerpoint/2010/main" val="11401067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TotalTime>
  <Words>991</Words>
  <Application>Microsoft Office PowerPoint</Application>
  <PresentationFormat>Widescreen</PresentationFormat>
  <Paragraphs>78</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Calibri Light</vt:lpstr>
      <vt:lpstr>Times New Roman</vt:lpstr>
      <vt:lpstr>Office Theme</vt:lpstr>
      <vt:lpstr>MSD test point specification methodology for LTE CA REL-17</vt:lpstr>
      <vt:lpstr>Background: Current LTE-CA Way of Working (1/3)</vt:lpstr>
      <vt:lpstr>Background: Adopting NR WoW for new REL-17 LTE-CA Combos (2/3)</vt:lpstr>
      <vt:lpstr>Background: Handling of Legacy LTE-CA MSD TP (3/3)</vt:lpstr>
      <vt:lpstr>Proposed Way Forward for REL-17 Technical Specifications (1/2)</vt:lpstr>
      <vt:lpstr>Proposed Way Forward for REL-17 LTE Basket Work Item (2/2)</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Laurent Noel</dc:creator>
  <cp:lastModifiedBy>Laurent Noel</cp:lastModifiedBy>
  <cp:revision>32</cp:revision>
  <dcterms:created xsi:type="dcterms:W3CDTF">2020-11-05T20:24:16Z</dcterms:created>
  <dcterms:modified xsi:type="dcterms:W3CDTF">2020-11-11T23:33:09Z</dcterms:modified>
</cp:coreProperties>
</file>