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rtmut Wilhelm" initials="hw" lastIdx="3" clrIdx="0">
    <p:extLst>
      <p:ext uri="{19B8F6BF-5375-455C-9EA6-DF929625EA0E}">
        <p15:presenceInfo xmlns:p15="http://schemas.microsoft.com/office/powerpoint/2012/main" userId="Hartmut Wilhel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4660"/>
  </p:normalViewPr>
  <p:slideViewPr>
    <p:cSldViewPr snapToGrid="0">
      <p:cViewPr varScale="1">
        <p:scale>
          <a:sx n="57" d="100"/>
          <a:sy n="57" d="100"/>
        </p:scale>
        <p:origin x="108" y="5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88329-F8CB-4E75-96FA-63DAF7E28C2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461CCF-A4BB-4916-87CF-699EFE89D2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942DB1D-B35A-491F-BF40-5E2EC4EC5EEB}"/>
              </a:ext>
            </a:extLst>
          </p:cNvPr>
          <p:cNvSpPr>
            <a:spLocks noGrp="1"/>
          </p:cNvSpPr>
          <p:nvPr>
            <p:ph type="dt" sz="half" idx="10"/>
          </p:nvPr>
        </p:nvSpPr>
        <p:spPr/>
        <p:txBody>
          <a:bodyPr/>
          <a:lstStyle/>
          <a:p>
            <a:fld id="{CC3FD144-8363-4825-AE84-1CA80A74BC8D}" type="datetimeFigureOut">
              <a:rPr lang="en-US" smtClean="0"/>
              <a:t>11-Nov-20</a:t>
            </a:fld>
            <a:endParaRPr lang="en-US"/>
          </a:p>
        </p:txBody>
      </p:sp>
      <p:sp>
        <p:nvSpPr>
          <p:cNvPr id="5" name="Footer Placeholder 4">
            <a:extLst>
              <a:ext uri="{FF2B5EF4-FFF2-40B4-BE49-F238E27FC236}">
                <a16:creationId xmlns:a16="http://schemas.microsoft.com/office/drawing/2014/main" id="{C4FE320A-C160-4376-A8CF-2B5FA20E9E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4EB079-EF8C-4F85-9566-50E5CE94BFDA}"/>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1121109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734EE-002A-4442-90C1-F0DD0109A8C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CB5EDB8-0A3C-4F27-A5B2-4177247D7B4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F34FA5-E578-40B1-BECF-7FF92FF96B79}"/>
              </a:ext>
            </a:extLst>
          </p:cNvPr>
          <p:cNvSpPr>
            <a:spLocks noGrp="1"/>
          </p:cNvSpPr>
          <p:nvPr>
            <p:ph type="dt" sz="half" idx="10"/>
          </p:nvPr>
        </p:nvSpPr>
        <p:spPr/>
        <p:txBody>
          <a:bodyPr/>
          <a:lstStyle/>
          <a:p>
            <a:fld id="{CC3FD144-8363-4825-AE84-1CA80A74BC8D}" type="datetimeFigureOut">
              <a:rPr lang="en-US" smtClean="0"/>
              <a:t>11-Nov-20</a:t>
            </a:fld>
            <a:endParaRPr lang="en-US"/>
          </a:p>
        </p:txBody>
      </p:sp>
      <p:sp>
        <p:nvSpPr>
          <p:cNvPr id="5" name="Footer Placeholder 4">
            <a:extLst>
              <a:ext uri="{FF2B5EF4-FFF2-40B4-BE49-F238E27FC236}">
                <a16:creationId xmlns:a16="http://schemas.microsoft.com/office/drawing/2014/main" id="{53D2D6A3-8E33-444E-BCCE-E4D2DAFA09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82AE8D-4A89-437B-893F-FAA453AE3F39}"/>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2444817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864194-C451-4542-940A-53859AE4DC1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E04410-732C-4CE3-B9D4-5CE82E864CB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10C98A-DD2D-4672-8C10-56DC6E72EB11}"/>
              </a:ext>
            </a:extLst>
          </p:cNvPr>
          <p:cNvSpPr>
            <a:spLocks noGrp="1"/>
          </p:cNvSpPr>
          <p:nvPr>
            <p:ph type="dt" sz="half" idx="10"/>
          </p:nvPr>
        </p:nvSpPr>
        <p:spPr/>
        <p:txBody>
          <a:bodyPr/>
          <a:lstStyle/>
          <a:p>
            <a:fld id="{CC3FD144-8363-4825-AE84-1CA80A74BC8D}" type="datetimeFigureOut">
              <a:rPr lang="en-US" smtClean="0"/>
              <a:t>11-Nov-20</a:t>
            </a:fld>
            <a:endParaRPr lang="en-US"/>
          </a:p>
        </p:txBody>
      </p:sp>
      <p:sp>
        <p:nvSpPr>
          <p:cNvPr id="5" name="Footer Placeholder 4">
            <a:extLst>
              <a:ext uri="{FF2B5EF4-FFF2-40B4-BE49-F238E27FC236}">
                <a16:creationId xmlns:a16="http://schemas.microsoft.com/office/drawing/2014/main" id="{9B262130-1CEB-4235-9933-16935A8DFF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348609-0235-4207-AE6F-F3447002DFD8}"/>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651294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E995B-8B52-46AA-AE16-1D5A82A1F5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E3A9E5-D3C5-43F9-9C09-8FA5A0BE14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91FAD4-A5B4-4A9F-B3BA-6CD4D6A4F80E}"/>
              </a:ext>
            </a:extLst>
          </p:cNvPr>
          <p:cNvSpPr>
            <a:spLocks noGrp="1"/>
          </p:cNvSpPr>
          <p:nvPr>
            <p:ph type="dt" sz="half" idx="10"/>
          </p:nvPr>
        </p:nvSpPr>
        <p:spPr/>
        <p:txBody>
          <a:bodyPr/>
          <a:lstStyle/>
          <a:p>
            <a:fld id="{CC3FD144-8363-4825-AE84-1CA80A74BC8D}" type="datetimeFigureOut">
              <a:rPr lang="en-US" smtClean="0"/>
              <a:t>11-Nov-20</a:t>
            </a:fld>
            <a:endParaRPr lang="en-US"/>
          </a:p>
        </p:txBody>
      </p:sp>
      <p:sp>
        <p:nvSpPr>
          <p:cNvPr id="5" name="Footer Placeholder 4">
            <a:extLst>
              <a:ext uri="{FF2B5EF4-FFF2-40B4-BE49-F238E27FC236}">
                <a16:creationId xmlns:a16="http://schemas.microsoft.com/office/drawing/2014/main" id="{D761FE70-4741-43CA-95A7-9E958A93F9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A62BF3-2020-4CF1-B771-1A6942001570}"/>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3166597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0558F-CF2C-464F-937F-13A19B482A6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65CEB25-DAC9-4A55-A2AE-960AFFEFAB7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1CCB98-7171-4D2B-B3C9-95C432CB140F}"/>
              </a:ext>
            </a:extLst>
          </p:cNvPr>
          <p:cNvSpPr>
            <a:spLocks noGrp="1"/>
          </p:cNvSpPr>
          <p:nvPr>
            <p:ph type="dt" sz="half" idx="10"/>
          </p:nvPr>
        </p:nvSpPr>
        <p:spPr/>
        <p:txBody>
          <a:bodyPr/>
          <a:lstStyle/>
          <a:p>
            <a:fld id="{CC3FD144-8363-4825-AE84-1CA80A74BC8D}" type="datetimeFigureOut">
              <a:rPr lang="en-US" smtClean="0"/>
              <a:t>11-Nov-20</a:t>
            </a:fld>
            <a:endParaRPr lang="en-US"/>
          </a:p>
        </p:txBody>
      </p:sp>
      <p:sp>
        <p:nvSpPr>
          <p:cNvPr id="5" name="Footer Placeholder 4">
            <a:extLst>
              <a:ext uri="{FF2B5EF4-FFF2-40B4-BE49-F238E27FC236}">
                <a16:creationId xmlns:a16="http://schemas.microsoft.com/office/drawing/2014/main" id="{F4BC63D5-A11B-482A-86E3-1A8A4C05B3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3AAFC1-0CED-4EB9-9F53-DB04CADA91DA}"/>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1039188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6D6FC-57F2-48E8-9E5E-3261FF75DB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B76529-F753-4060-A398-9EB1261177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73FB1A3-E1E6-4B72-A267-F544769DAE5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0E2C7D5-516B-42A5-8B69-D61010F69B8E}"/>
              </a:ext>
            </a:extLst>
          </p:cNvPr>
          <p:cNvSpPr>
            <a:spLocks noGrp="1"/>
          </p:cNvSpPr>
          <p:nvPr>
            <p:ph type="dt" sz="half" idx="10"/>
          </p:nvPr>
        </p:nvSpPr>
        <p:spPr/>
        <p:txBody>
          <a:bodyPr/>
          <a:lstStyle/>
          <a:p>
            <a:fld id="{CC3FD144-8363-4825-AE84-1CA80A74BC8D}" type="datetimeFigureOut">
              <a:rPr lang="en-US" smtClean="0"/>
              <a:t>11-Nov-20</a:t>
            </a:fld>
            <a:endParaRPr lang="en-US"/>
          </a:p>
        </p:txBody>
      </p:sp>
      <p:sp>
        <p:nvSpPr>
          <p:cNvPr id="6" name="Footer Placeholder 5">
            <a:extLst>
              <a:ext uri="{FF2B5EF4-FFF2-40B4-BE49-F238E27FC236}">
                <a16:creationId xmlns:a16="http://schemas.microsoft.com/office/drawing/2014/main" id="{075E10A1-79E0-4935-B62F-14AA93EE49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F5D680-A29C-418C-B638-4F2121732455}"/>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1417361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C2BBC-2225-4098-A066-1F47A09757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2B291DF-61E9-44BE-B6DB-E554EC3E5FF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DD89DD4-0E56-43DB-AFE0-5190D178113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8723144-B289-4CB2-B990-D3A41CF3F1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A64AF21-6899-4EB0-856A-295B86163E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F02F06-7E45-4462-BD84-1CB5911BC543}"/>
              </a:ext>
            </a:extLst>
          </p:cNvPr>
          <p:cNvSpPr>
            <a:spLocks noGrp="1"/>
          </p:cNvSpPr>
          <p:nvPr>
            <p:ph type="dt" sz="half" idx="10"/>
          </p:nvPr>
        </p:nvSpPr>
        <p:spPr/>
        <p:txBody>
          <a:bodyPr/>
          <a:lstStyle/>
          <a:p>
            <a:fld id="{CC3FD144-8363-4825-AE84-1CA80A74BC8D}" type="datetimeFigureOut">
              <a:rPr lang="en-US" smtClean="0"/>
              <a:t>11-Nov-20</a:t>
            </a:fld>
            <a:endParaRPr lang="en-US"/>
          </a:p>
        </p:txBody>
      </p:sp>
      <p:sp>
        <p:nvSpPr>
          <p:cNvPr id="8" name="Footer Placeholder 7">
            <a:extLst>
              <a:ext uri="{FF2B5EF4-FFF2-40B4-BE49-F238E27FC236}">
                <a16:creationId xmlns:a16="http://schemas.microsoft.com/office/drawing/2014/main" id="{4CD1C285-59CF-4C88-AEEC-5B7C170CD24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4342B99-A979-49C2-B36F-D694ACB23932}"/>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609334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88883-69B8-4798-B2BA-52311D8CC4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0B94365-B362-45EE-83A4-163D3CC83C45}"/>
              </a:ext>
            </a:extLst>
          </p:cNvPr>
          <p:cNvSpPr>
            <a:spLocks noGrp="1"/>
          </p:cNvSpPr>
          <p:nvPr>
            <p:ph type="dt" sz="half" idx="10"/>
          </p:nvPr>
        </p:nvSpPr>
        <p:spPr/>
        <p:txBody>
          <a:bodyPr/>
          <a:lstStyle/>
          <a:p>
            <a:fld id="{CC3FD144-8363-4825-AE84-1CA80A74BC8D}" type="datetimeFigureOut">
              <a:rPr lang="en-US" smtClean="0"/>
              <a:t>11-Nov-20</a:t>
            </a:fld>
            <a:endParaRPr lang="en-US"/>
          </a:p>
        </p:txBody>
      </p:sp>
      <p:sp>
        <p:nvSpPr>
          <p:cNvPr id="4" name="Footer Placeholder 3">
            <a:extLst>
              <a:ext uri="{FF2B5EF4-FFF2-40B4-BE49-F238E27FC236}">
                <a16:creationId xmlns:a16="http://schemas.microsoft.com/office/drawing/2014/main" id="{74A42EB0-2E12-41FC-9ACB-3A7930343E3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3C6D267-0B25-4B9C-9C66-CA3876A905B1}"/>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2128741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493DCA-B309-4375-A5D8-39D95163D22D}"/>
              </a:ext>
            </a:extLst>
          </p:cNvPr>
          <p:cNvSpPr>
            <a:spLocks noGrp="1"/>
          </p:cNvSpPr>
          <p:nvPr>
            <p:ph type="dt" sz="half" idx="10"/>
          </p:nvPr>
        </p:nvSpPr>
        <p:spPr/>
        <p:txBody>
          <a:bodyPr/>
          <a:lstStyle/>
          <a:p>
            <a:fld id="{CC3FD144-8363-4825-AE84-1CA80A74BC8D}" type="datetimeFigureOut">
              <a:rPr lang="en-US" smtClean="0"/>
              <a:t>11-Nov-20</a:t>
            </a:fld>
            <a:endParaRPr lang="en-US"/>
          </a:p>
        </p:txBody>
      </p:sp>
      <p:sp>
        <p:nvSpPr>
          <p:cNvPr id="3" name="Footer Placeholder 2">
            <a:extLst>
              <a:ext uri="{FF2B5EF4-FFF2-40B4-BE49-F238E27FC236}">
                <a16:creationId xmlns:a16="http://schemas.microsoft.com/office/drawing/2014/main" id="{177537FD-45E4-48CB-BED3-B453A61207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3497B0D-10FC-40B4-A27C-F7F671A2E10E}"/>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4147853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0DBB9-A69C-4B40-87A5-1F93DB61E7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1BA614-7361-4FFA-A5B0-74EB4DF094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1315E7-9E91-4F22-8F0F-77B5006DAA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6992B2-9F15-4D2C-8602-58AFE2998F93}"/>
              </a:ext>
            </a:extLst>
          </p:cNvPr>
          <p:cNvSpPr>
            <a:spLocks noGrp="1"/>
          </p:cNvSpPr>
          <p:nvPr>
            <p:ph type="dt" sz="half" idx="10"/>
          </p:nvPr>
        </p:nvSpPr>
        <p:spPr/>
        <p:txBody>
          <a:bodyPr/>
          <a:lstStyle/>
          <a:p>
            <a:fld id="{CC3FD144-8363-4825-AE84-1CA80A74BC8D}" type="datetimeFigureOut">
              <a:rPr lang="en-US" smtClean="0"/>
              <a:t>11-Nov-20</a:t>
            </a:fld>
            <a:endParaRPr lang="en-US"/>
          </a:p>
        </p:txBody>
      </p:sp>
      <p:sp>
        <p:nvSpPr>
          <p:cNvPr id="6" name="Footer Placeholder 5">
            <a:extLst>
              <a:ext uri="{FF2B5EF4-FFF2-40B4-BE49-F238E27FC236}">
                <a16:creationId xmlns:a16="http://schemas.microsoft.com/office/drawing/2014/main" id="{ABFDFCE3-5819-4D07-8002-339B730244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362280-E0B2-4B7B-84DD-459C07342384}"/>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1978348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D5EC8-44E3-4850-B561-829E0FB1BE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77198F8-4A43-47F8-A4D8-8BCE5FD231E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B5ED3DB-B502-4E07-B2B4-7B2D561CD3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F6220B-3273-478B-84CB-AA8C790FA07A}"/>
              </a:ext>
            </a:extLst>
          </p:cNvPr>
          <p:cNvSpPr>
            <a:spLocks noGrp="1"/>
          </p:cNvSpPr>
          <p:nvPr>
            <p:ph type="dt" sz="half" idx="10"/>
          </p:nvPr>
        </p:nvSpPr>
        <p:spPr/>
        <p:txBody>
          <a:bodyPr/>
          <a:lstStyle/>
          <a:p>
            <a:fld id="{CC3FD144-8363-4825-AE84-1CA80A74BC8D}" type="datetimeFigureOut">
              <a:rPr lang="en-US" smtClean="0"/>
              <a:t>11-Nov-20</a:t>
            </a:fld>
            <a:endParaRPr lang="en-US"/>
          </a:p>
        </p:txBody>
      </p:sp>
      <p:sp>
        <p:nvSpPr>
          <p:cNvPr id="6" name="Footer Placeholder 5">
            <a:extLst>
              <a:ext uri="{FF2B5EF4-FFF2-40B4-BE49-F238E27FC236}">
                <a16:creationId xmlns:a16="http://schemas.microsoft.com/office/drawing/2014/main" id="{FBE7248C-0B45-4EB4-BFFD-4CD7631520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0CE437-D853-4670-81A8-BE65E353BF03}"/>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2398989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BFE467-A634-4E48-B4EE-6F900C9A6E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AB0C2F4-B1BD-4043-8CFF-F5E6010892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380E4C-C765-438E-A84A-75D9F52292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3FD144-8363-4825-AE84-1CA80A74BC8D}" type="datetimeFigureOut">
              <a:rPr lang="en-US" smtClean="0"/>
              <a:t>11-Nov-20</a:t>
            </a:fld>
            <a:endParaRPr lang="en-US"/>
          </a:p>
        </p:txBody>
      </p:sp>
      <p:sp>
        <p:nvSpPr>
          <p:cNvPr id="5" name="Footer Placeholder 4">
            <a:extLst>
              <a:ext uri="{FF2B5EF4-FFF2-40B4-BE49-F238E27FC236}">
                <a16:creationId xmlns:a16="http://schemas.microsoft.com/office/drawing/2014/main" id="{F0E056E3-C9C1-4F3E-971F-D1603CF45F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BD20D8E-9CB5-4F9A-8AA2-0C0246A464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FA343C-263A-469B-B8CD-3C3BE2A4A637}" type="slidenum">
              <a:rPr lang="en-US" smtClean="0"/>
              <a:t>‹#›</a:t>
            </a:fld>
            <a:endParaRPr lang="en-US"/>
          </a:p>
        </p:txBody>
      </p:sp>
    </p:spTree>
    <p:extLst>
      <p:ext uri="{BB962C8B-B14F-4D97-AF65-F5344CB8AC3E}">
        <p14:creationId xmlns:p14="http://schemas.microsoft.com/office/powerpoint/2010/main" val="12223207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7C75A243-B58B-4859-B4FF-F436F3D2FF8E}"/>
              </a:ext>
            </a:extLst>
          </p:cNvPr>
          <p:cNvSpPr txBox="1"/>
          <p:nvPr/>
        </p:nvSpPr>
        <p:spPr>
          <a:xfrm>
            <a:off x="528917" y="152891"/>
            <a:ext cx="5567083" cy="969471"/>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t>3GPP TSG-RAN WG4 Meeting #9</a:t>
            </a:r>
            <a:r>
              <a:rPr lang="pl-PL" b="1" dirty="0"/>
              <a:t>7</a:t>
            </a:r>
            <a:r>
              <a:rPr lang="en-GB" b="1" dirty="0"/>
              <a:t>-e</a:t>
            </a:r>
          </a:p>
          <a:p>
            <a:pPr algn="l"/>
            <a:r>
              <a:rPr lang="en-GB" b="1" dirty="0"/>
              <a:t>Electronic Meeting, </a:t>
            </a:r>
            <a:r>
              <a:rPr lang="pl-PL" b="1" dirty="0" err="1"/>
              <a:t>November</a:t>
            </a:r>
            <a:r>
              <a:rPr lang="pl-PL" b="1" dirty="0"/>
              <a:t> 2</a:t>
            </a:r>
            <a:r>
              <a:rPr lang="en-GB" b="1" baseline="30000" dirty="0" err="1"/>
              <a:t>th</a:t>
            </a:r>
            <a:r>
              <a:rPr lang="en-GB" b="1" dirty="0"/>
              <a:t> – </a:t>
            </a:r>
            <a:r>
              <a:rPr lang="pl-PL" b="1" dirty="0"/>
              <a:t>13</a:t>
            </a:r>
            <a:r>
              <a:rPr lang="en-GB" b="1" baseline="30000" dirty="0" err="1"/>
              <a:t>th</a:t>
            </a:r>
            <a:r>
              <a:rPr lang="en-GB" b="1" dirty="0"/>
              <a:t> 2020</a:t>
            </a:r>
            <a:endParaRPr lang="fi-FI" dirty="0"/>
          </a:p>
          <a:p>
            <a:pPr algn="l"/>
            <a:endParaRPr lang="fi-FI" dirty="0">
              <a:highlight>
                <a:srgbClr val="FFFF00"/>
              </a:highlight>
            </a:endParaRPr>
          </a:p>
        </p:txBody>
      </p:sp>
      <p:sp>
        <p:nvSpPr>
          <p:cNvPr id="5" name="Subtitle 2">
            <a:extLst>
              <a:ext uri="{FF2B5EF4-FFF2-40B4-BE49-F238E27FC236}">
                <a16:creationId xmlns:a16="http://schemas.microsoft.com/office/drawing/2014/main" id="{B0AA2013-3E78-4FCC-AC56-D859A8540FA5}"/>
              </a:ext>
            </a:extLst>
          </p:cNvPr>
          <p:cNvSpPr txBox="1"/>
          <p:nvPr/>
        </p:nvSpPr>
        <p:spPr>
          <a:xfrm>
            <a:off x="9717741" y="152892"/>
            <a:ext cx="3173507" cy="4291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pl-PL" dirty="0"/>
              <a:t> </a:t>
            </a:r>
            <a:r>
              <a:rPr lang="fi-FI" dirty="0"/>
              <a:t>R4-20</a:t>
            </a:r>
            <a:r>
              <a:rPr lang="en-US" dirty="0"/>
              <a:t>xxx</a:t>
            </a:r>
            <a:endParaRPr lang="fi-FI" dirty="0"/>
          </a:p>
        </p:txBody>
      </p:sp>
      <p:sp>
        <p:nvSpPr>
          <p:cNvPr id="6" name="Title 1">
            <a:extLst>
              <a:ext uri="{FF2B5EF4-FFF2-40B4-BE49-F238E27FC236}">
                <a16:creationId xmlns:a16="http://schemas.microsoft.com/office/drawing/2014/main" id="{1DF372B9-3A2F-47AE-927D-72516C2DFFEE}"/>
              </a:ext>
            </a:extLst>
          </p:cNvPr>
          <p:cNvSpPr>
            <a:spLocks noGrp="1"/>
          </p:cNvSpPr>
          <p:nvPr>
            <p:ph type="ctrTitle"/>
          </p:nvPr>
        </p:nvSpPr>
        <p:spPr>
          <a:xfrm>
            <a:off x="1626636" y="2033652"/>
            <a:ext cx="9144000" cy="2387600"/>
          </a:xfrm>
        </p:spPr>
        <p:txBody>
          <a:bodyPr>
            <a:normAutofit/>
          </a:bodyPr>
          <a:lstStyle/>
          <a:p>
            <a:r>
              <a:rPr lang="en-US" dirty="0"/>
              <a:t>WF on </a:t>
            </a:r>
            <a:r>
              <a:rPr lang="en-GB" dirty="0"/>
              <a:t>Irregular channel bandwidths</a:t>
            </a:r>
          </a:p>
        </p:txBody>
      </p:sp>
      <p:sp>
        <p:nvSpPr>
          <p:cNvPr id="7" name="Subtitle 2">
            <a:extLst>
              <a:ext uri="{FF2B5EF4-FFF2-40B4-BE49-F238E27FC236}">
                <a16:creationId xmlns:a16="http://schemas.microsoft.com/office/drawing/2014/main" id="{5C328118-8933-4047-A9A4-9257BF99D843}"/>
              </a:ext>
            </a:extLst>
          </p:cNvPr>
          <p:cNvSpPr>
            <a:spLocks noGrp="1"/>
          </p:cNvSpPr>
          <p:nvPr>
            <p:ph type="subTitle" idx="1"/>
          </p:nvPr>
        </p:nvSpPr>
        <p:spPr>
          <a:xfrm>
            <a:off x="1524000" y="4824348"/>
            <a:ext cx="9144000" cy="1655762"/>
          </a:xfrm>
        </p:spPr>
        <p:txBody>
          <a:bodyPr/>
          <a:lstStyle/>
          <a:p>
            <a:r>
              <a:rPr lang="fi-FI" dirty="0"/>
              <a:t>Ericsson</a:t>
            </a:r>
          </a:p>
        </p:txBody>
      </p:sp>
    </p:spTree>
    <p:extLst>
      <p:ext uri="{BB962C8B-B14F-4D97-AF65-F5344CB8AC3E}">
        <p14:creationId xmlns:p14="http://schemas.microsoft.com/office/powerpoint/2010/main" val="50594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6DE1C-3F1E-402A-9624-61F582F04F02}"/>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B298952D-D20F-4146-B818-2305786B8BED}"/>
              </a:ext>
            </a:extLst>
          </p:cNvPr>
          <p:cNvSpPr>
            <a:spLocks noGrp="1"/>
          </p:cNvSpPr>
          <p:nvPr>
            <p:ph idx="1"/>
          </p:nvPr>
        </p:nvSpPr>
        <p:spPr/>
        <p:txBody>
          <a:bodyPr>
            <a:normAutofit fontScale="92500" lnSpcReduction="20000"/>
          </a:bodyPr>
          <a:lstStyle/>
          <a:p>
            <a:r>
              <a:rPr lang="en-US" sz="2000" dirty="0"/>
              <a:t>R4-2014895, “Non-standard spectrum allocations for NR bands”, Apple</a:t>
            </a:r>
          </a:p>
          <a:p>
            <a:r>
              <a:rPr lang="en-US" sz="2000" dirty="0"/>
              <a:t>R4-2016456, “Revised SID: Study on Efficient utilization of licensed spectrum that is not aligned with existing NR channel bandwidths”, T-Mobile USA, Ericsson</a:t>
            </a:r>
          </a:p>
          <a:p>
            <a:r>
              <a:rPr lang="en-US" sz="2000" dirty="0"/>
              <a:t>R4-2014507, “UE Support for Irregular Channel Bandwidths - Options and Constraints”, Skyworks Solutions Inc.</a:t>
            </a:r>
          </a:p>
          <a:p>
            <a:r>
              <a:rPr lang="en-US" sz="2000" dirty="0"/>
              <a:t>R4-2016111, “Discussion on irregular channel bandwidth for NR system”, ZTE Corporation</a:t>
            </a:r>
          </a:p>
          <a:p>
            <a:r>
              <a:rPr lang="en-US" sz="2000" dirty="0"/>
              <a:t>R4-2014487, “Handling of  Channel Bandwidths That Are Not Multiples of 5MHz”, Qualcomm Incorporated</a:t>
            </a:r>
          </a:p>
          <a:p>
            <a:r>
              <a:rPr lang="en-US" sz="2000" dirty="0"/>
              <a:t>R4-2015562, “On efficient utilization of licensed spectrum”, Intel Corporation</a:t>
            </a:r>
          </a:p>
          <a:p>
            <a:r>
              <a:rPr lang="en-US" sz="2000" dirty="0"/>
              <a:t>R4-2015713, “Overlapping UE channel bandwidths”, Huawei, </a:t>
            </a:r>
            <a:r>
              <a:rPr lang="en-US" sz="2000" dirty="0" err="1"/>
              <a:t>HiSilicon</a:t>
            </a:r>
            <a:endParaRPr lang="en-US" sz="2000" dirty="0"/>
          </a:p>
          <a:p>
            <a:r>
              <a:rPr lang="en-US" sz="2000" dirty="0"/>
              <a:t>R4-2016201, “On the use of overlapping channel bandwidths from UE perspective”, Nokia, Nokia Shanghai Bell</a:t>
            </a:r>
          </a:p>
          <a:p>
            <a:r>
              <a:rPr lang="en-US" sz="2000" dirty="0"/>
              <a:t>R4-2016455, “Use of 5 MHz overlapping channel BWs to cover spectrum blocks between 5 and 10 MHz”, T-Mobile USA</a:t>
            </a:r>
          </a:p>
        </p:txBody>
      </p:sp>
    </p:spTree>
    <p:extLst>
      <p:ext uri="{BB962C8B-B14F-4D97-AF65-F5344CB8AC3E}">
        <p14:creationId xmlns:p14="http://schemas.microsoft.com/office/powerpoint/2010/main" val="1736181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CC993-AEED-452C-AC5F-F91DE8FABC30}"/>
              </a:ext>
            </a:extLst>
          </p:cNvPr>
          <p:cNvSpPr>
            <a:spLocks noGrp="1"/>
          </p:cNvSpPr>
          <p:nvPr>
            <p:ph type="title"/>
          </p:nvPr>
        </p:nvSpPr>
        <p:spPr/>
        <p:txBody>
          <a:bodyPr/>
          <a:lstStyle/>
          <a:p>
            <a:r>
              <a:rPr lang="en-US" dirty="0"/>
              <a:t>WF on numerologies considered for SI </a:t>
            </a:r>
          </a:p>
        </p:txBody>
      </p:sp>
      <p:sp>
        <p:nvSpPr>
          <p:cNvPr id="3" name="Content Placeholder 2">
            <a:extLst>
              <a:ext uri="{FF2B5EF4-FFF2-40B4-BE49-F238E27FC236}">
                <a16:creationId xmlns:a16="http://schemas.microsoft.com/office/drawing/2014/main" id="{35442B32-D459-40A4-B111-7B101D228E90}"/>
              </a:ext>
            </a:extLst>
          </p:cNvPr>
          <p:cNvSpPr>
            <a:spLocks noGrp="1"/>
          </p:cNvSpPr>
          <p:nvPr>
            <p:ph idx="1"/>
          </p:nvPr>
        </p:nvSpPr>
        <p:spPr/>
        <p:txBody>
          <a:bodyPr>
            <a:normAutofit fontScale="92500" lnSpcReduction="10000"/>
          </a:bodyPr>
          <a:lstStyle/>
          <a:p>
            <a:r>
              <a:rPr lang="en-GB" dirty="0"/>
              <a:t>Generic solution(s) should be prioritized.  Generic solution(s) may not require definition of bandwidth granularity.  Study solutions which </a:t>
            </a:r>
            <a:r>
              <a:rPr lang="en-GB" dirty="0">
                <a:solidFill>
                  <a:schemeClr val="accent1"/>
                </a:solidFill>
              </a:rPr>
              <a:t>aim to </a:t>
            </a:r>
            <a:r>
              <a:rPr lang="en-GB" dirty="0"/>
              <a:t>consider bandwidth inputs should consider integer 1MHz bandwidth granularity up to 13 </a:t>
            </a:r>
            <a:r>
              <a:rPr lang="en-GB" dirty="0" err="1"/>
              <a:t>MHz.</a:t>
            </a:r>
            <a:r>
              <a:rPr lang="en-GB" dirty="0"/>
              <a:t> </a:t>
            </a:r>
            <a:endParaRPr lang="en-US" dirty="0">
              <a:solidFill>
                <a:srgbClr val="FF0000"/>
              </a:solidFill>
            </a:endParaRPr>
          </a:p>
          <a:p>
            <a:r>
              <a:rPr lang="en-GB" dirty="0"/>
              <a:t>33 MHz not to be considered for n28. 30 MHz should be used instead. </a:t>
            </a:r>
            <a:endParaRPr lang="en-US" dirty="0"/>
          </a:p>
          <a:p>
            <a:r>
              <a:rPr lang="en-GB" dirty="0"/>
              <a:t>New irregular bandwidth requests to be studied must be approved at the RAN plenary.</a:t>
            </a:r>
            <a:endParaRPr lang="en-US" dirty="0"/>
          </a:p>
          <a:p>
            <a:r>
              <a:rPr lang="en-GB" dirty="0"/>
              <a:t>Study only 15 kHz SCS for bandwidths &lt; 10 MHz and both 15 kHz and 30 kHz SCS for bandwidths &gt; 10 MHz </a:t>
            </a:r>
            <a:endParaRPr lang="en-US" dirty="0"/>
          </a:p>
          <a:p>
            <a:r>
              <a:rPr lang="en-GB" dirty="0"/>
              <a:t>Solutions which have low spectral utilization for 30 kHz SCS can be removed from consideration</a:t>
            </a:r>
            <a:endParaRPr lang="en-US" dirty="0"/>
          </a:p>
          <a:p>
            <a:pPr marL="0" indent="0">
              <a:buNone/>
            </a:pPr>
            <a:endParaRPr lang="en-US" dirty="0"/>
          </a:p>
        </p:txBody>
      </p:sp>
    </p:spTree>
    <p:extLst>
      <p:ext uri="{BB962C8B-B14F-4D97-AF65-F5344CB8AC3E}">
        <p14:creationId xmlns:p14="http://schemas.microsoft.com/office/powerpoint/2010/main" val="9952934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53F03-CDAA-40E6-ACE6-779D92F408B7}"/>
              </a:ext>
            </a:extLst>
          </p:cNvPr>
          <p:cNvSpPr>
            <a:spLocks noGrp="1"/>
          </p:cNvSpPr>
          <p:nvPr>
            <p:ph type="title"/>
          </p:nvPr>
        </p:nvSpPr>
        <p:spPr/>
        <p:txBody>
          <a:bodyPr>
            <a:normAutofit/>
          </a:bodyPr>
          <a:lstStyle/>
          <a:p>
            <a:r>
              <a:rPr lang="en-US" sz="4000" dirty="0"/>
              <a:t>WF on Configuring immediately larger </a:t>
            </a:r>
            <a:r>
              <a:rPr lang="en-US" sz="4000" dirty="0">
                <a:solidFill>
                  <a:schemeClr val="accent1"/>
                </a:solidFill>
              </a:rPr>
              <a:t>DL </a:t>
            </a:r>
            <a:r>
              <a:rPr lang="en-US" sz="4000" dirty="0"/>
              <a:t>CBW</a:t>
            </a:r>
          </a:p>
        </p:txBody>
      </p:sp>
      <p:sp>
        <p:nvSpPr>
          <p:cNvPr id="3" name="Content Placeholder 2">
            <a:extLst>
              <a:ext uri="{FF2B5EF4-FFF2-40B4-BE49-F238E27FC236}">
                <a16:creationId xmlns:a16="http://schemas.microsoft.com/office/drawing/2014/main" id="{5DC97C3E-29F2-4765-ADE7-98BD42879EE0}"/>
              </a:ext>
            </a:extLst>
          </p:cNvPr>
          <p:cNvSpPr>
            <a:spLocks noGrp="1"/>
          </p:cNvSpPr>
          <p:nvPr>
            <p:ph idx="1"/>
          </p:nvPr>
        </p:nvSpPr>
        <p:spPr/>
        <p:txBody>
          <a:bodyPr/>
          <a:lstStyle/>
          <a:p>
            <a:r>
              <a:rPr lang="en-US" dirty="0"/>
              <a:t>Concerns have been raised on how to ensure conformance/regulatory requirements are met for both UE/</a:t>
            </a:r>
            <a:r>
              <a:rPr lang="en-US" dirty="0" err="1"/>
              <a:t>gNB</a:t>
            </a:r>
            <a:endParaRPr lang="en-US" dirty="0"/>
          </a:p>
          <a:p>
            <a:r>
              <a:rPr lang="en-US" dirty="0"/>
              <a:t>Study h</a:t>
            </a:r>
            <a:r>
              <a:rPr lang="en-GB" dirty="0"/>
              <a:t>ow to handle much larger channel bandwidths when applying next larger channel bandwidth approach i.e. what is the limiting bandwidth difference from irregular bandwidth to next larger channel bandwidth that may still make selecting larger channel bandwidth feasible.</a:t>
            </a:r>
            <a:endParaRPr lang="en-US" dirty="0"/>
          </a:p>
          <a:p>
            <a:endParaRPr lang="en-US" dirty="0"/>
          </a:p>
        </p:txBody>
      </p:sp>
    </p:spTree>
    <p:extLst>
      <p:ext uri="{BB962C8B-B14F-4D97-AF65-F5344CB8AC3E}">
        <p14:creationId xmlns:p14="http://schemas.microsoft.com/office/powerpoint/2010/main" val="1969116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38D70-F792-4C45-96F7-599DFCD4F439}"/>
              </a:ext>
            </a:extLst>
          </p:cNvPr>
          <p:cNvSpPr>
            <a:spLocks noGrp="1"/>
          </p:cNvSpPr>
          <p:nvPr>
            <p:ph type="title"/>
          </p:nvPr>
        </p:nvSpPr>
        <p:spPr/>
        <p:txBody>
          <a:bodyPr/>
          <a:lstStyle/>
          <a:p>
            <a:r>
              <a:rPr lang="en-US" dirty="0"/>
              <a:t>WF on overlapping CBW approach</a:t>
            </a:r>
          </a:p>
        </p:txBody>
      </p:sp>
      <p:sp>
        <p:nvSpPr>
          <p:cNvPr id="3" name="Content Placeholder 2">
            <a:extLst>
              <a:ext uri="{FF2B5EF4-FFF2-40B4-BE49-F238E27FC236}">
                <a16:creationId xmlns:a16="http://schemas.microsoft.com/office/drawing/2014/main" id="{B73E0266-DB7F-4ED9-93F5-6A59AFF8BA3A}"/>
              </a:ext>
            </a:extLst>
          </p:cNvPr>
          <p:cNvSpPr>
            <a:spLocks noGrp="1"/>
          </p:cNvSpPr>
          <p:nvPr>
            <p:ph idx="1"/>
          </p:nvPr>
        </p:nvSpPr>
        <p:spPr/>
        <p:txBody>
          <a:bodyPr>
            <a:normAutofit fontScale="77500" lnSpcReduction="20000"/>
          </a:bodyPr>
          <a:lstStyle/>
          <a:p>
            <a:pPr marL="514350" lvl="0" indent="-514350" hangingPunct="0">
              <a:buFont typeface="+mj-lt"/>
              <a:buAutoNum type="arabicPeriod"/>
            </a:pPr>
            <a:r>
              <a:rPr lang="en-GB" dirty="0"/>
              <a:t>Consider a solution for overlapping UE carriers with</a:t>
            </a:r>
            <a:endParaRPr lang="en-US" dirty="0"/>
          </a:p>
          <a:p>
            <a:pPr lvl="1" hangingPunct="0"/>
            <a:r>
              <a:rPr lang="en-GB" dirty="0"/>
              <a:t>subcarrier alignment </a:t>
            </a:r>
            <a:endParaRPr lang="en-US" dirty="0"/>
          </a:p>
          <a:p>
            <a:pPr lvl="1" hangingPunct="0"/>
            <a:r>
              <a:rPr lang="en-GB" dirty="0"/>
              <a:t>RB alignment is required </a:t>
            </a:r>
            <a:endParaRPr lang="en-US" dirty="0"/>
          </a:p>
          <a:p>
            <a:pPr lvl="1" hangingPunct="0"/>
            <a:r>
              <a:rPr lang="en-US" dirty="0"/>
              <a:t>channel raster constraints should also be considered if otherwise there is considerable specification impact. </a:t>
            </a:r>
            <a:endParaRPr lang="en-US" dirty="0">
              <a:solidFill>
                <a:srgbClr val="FF0000"/>
              </a:solidFill>
            </a:endParaRPr>
          </a:p>
          <a:p>
            <a:pPr marL="457200" lvl="1" indent="0" hangingPunct="0">
              <a:buNone/>
            </a:pPr>
            <a:r>
              <a:rPr lang="en-GB" dirty="0"/>
              <a:t>where RAN4 to continue to discuss impact (pros/cons) in next round but also to capture some initial points towards a basis for further study.</a:t>
            </a:r>
            <a:r>
              <a:rPr lang="en-GB" dirty="0">
                <a:solidFill>
                  <a:srgbClr val="FF0000"/>
                </a:solidFill>
              </a:rPr>
              <a:t> Companies are encouraged to share their view about whether allowing for other subcarrier grid aligned positions of </a:t>
            </a:r>
            <a:r>
              <a:rPr lang="en-GB">
                <a:solidFill>
                  <a:srgbClr val="FF0000"/>
                </a:solidFill>
              </a:rPr>
              <a:t>the UEs’ </a:t>
            </a:r>
            <a:r>
              <a:rPr lang="en-GB" dirty="0">
                <a:solidFill>
                  <a:srgbClr val="FF0000"/>
                </a:solidFill>
              </a:rPr>
              <a:t>channel BW than centred around a channel raster frequency would cause an issue, and if so, what exactly the problem would be and whether it would only be related to legacy UEs or also to future UEs.</a:t>
            </a:r>
            <a:endParaRPr lang="en-US" dirty="0"/>
          </a:p>
          <a:p>
            <a:pPr marL="514350" lvl="0" indent="-514350" hangingPunct="0">
              <a:buFont typeface="+mj-lt"/>
              <a:buAutoNum type="arabicPeriod"/>
            </a:pPr>
            <a:r>
              <a:rPr lang="en-GB" dirty="0"/>
              <a:t>For overlapping UE carriers to minimize specification impact, study solutions whereby new channel BW </a:t>
            </a:r>
            <a:r>
              <a:rPr lang="en-GB" dirty="0">
                <a:solidFill>
                  <a:srgbClr val="FF0000"/>
                </a:solidFill>
              </a:rPr>
              <a:t>need</a:t>
            </a:r>
            <a:r>
              <a:rPr lang="en-GB" dirty="0"/>
              <a:t> not </a:t>
            </a:r>
            <a:r>
              <a:rPr lang="en-GB" dirty="0">
                <a:solidFill>
                  <a:srgbClr val="FF0000"/>
                </a:solidFill>
              </a:rPr>
              <a:t>be</a:t>
            </a:r>
            <a:r>
              <a:rPr lang="en-GB" dirty="0"/>
              <a:t> explicitly defined for UE and </a:t>
            </a:r>
            <a:r>
              <a:rPr lang="en-GB" dirty="0" err="1"/>
              <a:t>gNB</a:t>
            </a:r>
            <a:r>
              <a:rPr lang="en-GB" dirty="0"/>
              <a:t>, irregular channel bandwidths can be supported by overlapping RF carriers</a:t>
            </a:r>
            <a:r>
              <a:rPr lang="en-GB" dirty="0">
                <a:solidFill>
                  <a:srgbClr val="FF0000"/>
                </a:solidFill>
              </a:rPr>
              <a:t>. Companies are encouraged to provide analysis from UE DL support only and UE DL+UL support perspective.</a:t>
            </a:r>
            <a:endParaRPr lang="en-US" dirty="0">
              <a:solidFill>
                <a:srgbClr val="FF0000"/>
              </a:solidFill>
            </a:endParaRPr>
          </a:p>
          <a:p>
            <a:pPr marL="514350" lvl="0" indent="-514350" hangingPunct="0">
              <a:buFont typeface="+mj-lt"/>
              <a:buAutoNum type="arabicPeriod"/>
            </a:pPr>
            <a:r>
              <a:rPr lang="en-GB" dirty="0"/>
              <a:t>As an alternative option to (2) also consider a solution where new channel BW only for </a:t>
            </a:r>
            <a:r>
              <a:rPr lang="en-GB" dirty="0" err="1"/>
              <a:t>gNB</a:t>
            </a:r>
            <a:r>
              <a:rPr lang="en-GB" dirty="0"/>
              <a:t>, use existing channel BW for UE</a:t>
            </a:r>
            <a:endParaRPr lang="en-US" dirty="0"/>
          </a:p>
          <a:p>
            <a:endParaRPr lang="en-US" dirty="0"/>
          </a:p>
        </p:txBody>
      </p:sp>
    </p:spTree>
    <p:extLst>
      <p:ext uri="{BB962C8B-B14F-4D97-AF65-F5344CB8AC3E}">
        <p14:creationId xmlns:p14="http://schemas.microsoft.com/office/powerpoint/2010/main" val="3535089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B3C56-821E-4E62-987C-E88F74B75AE4}"/>
              </a:ext>
            </a:extLst>
          </p:cNvPr>
          <p:cNvSpPr>
            <a:spLocks noGrp="1"/>
          </p:cNvSpPr>
          <p:nvPr>
            <p:ph type="title"/>
          </p:nvPr>
        </p:nvSpPr>
        <p:spPr/>
        <p:txBody>
          <a:bodyPr>
            <a:normAutofit/>
          </a:bodyPr>
          <a:lstStyle/>
          <a:p>
            <a:r>
              <a:rPr lang="en-US" dirty="0"/>
              <a:t>Open issues</a:t>
            </a:r>
          </a:p>
        </p:txBody>
      </p:sp>
      <p:sp>
        <p:nvSpPr>
          <p:cNvPr id="3" name="Content Placeholder 2">
            <a:extLst>
              <a:ext uri="{FF2B5EF4-FFF2-40B4-BE49-F238E27FC236}">
                <a16:creationId xmlns:a16="http://schemas.microsoft.com/office/drawing/2014/main" id="{A18289A9-6825-4AD8-9A91-E54B8FCED6B9}"/>
              </a:ext>
            </a:extLst>
          </p:cNvPr>
          <p:cNvSpPr>
            <a:spLocks noGrp="1"/>
          </p:cNvSpPr>
          <p:nvPr>
            <p:ph idx="1"/>
          </p:nvPr>
        </p:nvSpPr>
        <p:spPr/>
        <p:txBody>
          <a:bodyPr/>
          <a:lstStyle/>
          <a:p>
            <a:r>
              <a:rPr lang="en-US" dirty="0"/>
              <a:t>Blocking related issues (Issue 2-3) for regulatory requirement</a:t>
            </a:r>
          </a:p>
          <a:p>
            <a:r>
              <a:rPr lang="en-US" strike="sngStrike" dirty="0"/>
              <a:t>Overlapping CBWs for conformance testing, 2 carriers need to be spent for one irregular CBW (Issue 2-3) </a:t>
            </a:r>
          </a:p>
          <a:p>
            <a:r>
              <a:rPr lang="en-US" strike="sngStrike" dirty="0"/>
              <a:t>UE DL support only and UE DL + UL support perspective (</a:t>
            </a:r>
            <a:r>
              <a:rPr lang="en-GB" strike="sngStrike" dirty="0"/>
              <a:t>R4-2016201)</a:t>
            </a:r>
          </a:p>
          <a:p>
            <a:pPr lvl="0"/>
            <a:r>
              <a:rPr lang="en-GB" dirty="0">
                <a:solidFill>
                  <a:srgbClr val="FF0000"/>
                </a:solidFill>
              </a:rPr>
              <a:t>For overlapping channel bandwidths, </a:t>
            </a:r>
            <a:r>
              <a:rPr lang="en-US" dirty="0">
                <a:solidFill>
                  <a:srgbClr val="FF0000"/>
                </a:solidFill>
              </a:rPr>
              <a:t>no regulatory issue was seen so far. In conformance testing, two carriers need to be spent for one irregular channel bandwidth. Interested companies are encouraged to provide their views in case they see any conformance/regulatory issues for overlapping channel bandwidths.</a:t>
            </a:r>
          </a:p>
        </p:txBody>
      </p:sp>
    </p:spTree>
    <p:extLst>
      <p:ext uri="{BB962C8B-B14F-4D97-AF65-F5344CB8AC3E}">
        <p14:creationId xmlns:p14="http://schemas.microsoft.com/office/powerpoint/2010/main" val="20336484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1159</TotalTime>
  <Words>665</Words>
  <Application>Microsoft Office PowerPoint</Application>
  <PresentationFormat>Widescreen</PresentationFormat>
  <Paragraphs>37</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WF on Irregular channel bandwidths</vt:lpstr>
      <vt:lpstr>Background</vt:lpstr>
      <vt:lpstr>WF on numerologies considered for SI </vt:lpstr>
      <vt:lpstr>WF on Configuring immediately larger DL CBW</vt:lpstr>
      <vt:lpstr>WF on overlapping CBW approach</vt:lpstr>
      <vt:lpstr>Open issues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Irregular channel bandwidths</dc:title>
  <dc:creator>Ericsson</dc:creator>
  <cp:lastModifiedBy>Ericsson</cp:lastModifiedBy>
  <cp:revision>30</cp:revision>
  <dcterms:created xsi:type="dcterms:W3CDTF">2020-11-10T00:46:06Z</dcterms:created>
  <dcterms:modified xsi:type="dcterms:W3CDTF">2020-11-11T23:09:44Z</dcterms:modified>
</cp:coreProperties>
</file>