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9" r:id="rId4"/>
    <p:sldId id="268" r:id="rId5"/>
    <p:sldId id="270" r:id="rId6"/>
    <p:sldId id="271" r:id="rId7"/>
    <p:sldId id="272" r:id="rId8"/>
    <p:sldId id="273" r:id="rId9"/>
    <p:sldId id="274" r:id="rId10"/>
    <p:sldId id="275" r:id="rId11"/>
    <p:sldId id="27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W" lastIdx="2" clrIdx="0">
    <p:extLst>
      <p:ext uri="{19B8F6BF-5375-455C-9EA6-DF929625EA0E}">
        <p15:presenceInfo xmlns:p15="http://schemas.microsoft.com/office/powerpoint/2012/main" userId="Huawei" providerId="None"/>
      </p:ext>
    </p:extLst>
  </p:cmAuthor>
  <p:cmAuthor id="2" name="Ng, Man Hung (Nokia - GB)" initials="NMH(-G" lastIdx="5" clrIdx="1">
    <p:extLst>
      <p:ext uri="{19B8F6BF-5375-455C-9EA6-DF929625EA0E}">
        <p15:presenceInfo xmlns:p15="http://schemas.microsoft.com/office/powerpoint/2012/main" userId="S::man_hung.ng@nokia.com::62a07ceb-399a-4ef3-aa1f-2d918fa96cbd" providerId="AD"/>
      </p:ext>
    </p:extLst>
  </p:cmAuthor>
  <p:cmAuthor id="3" name="薛飞10164284" initials="薛飞10164284" lastIdx="2" clrIdx="2">
    <p:extLst>
      <p:ext uri="{19B8F6BF-5375-455C-9EA6-DF929625EA0E}">
        <p15:presenceInfo xmlns:p15="http://schemas.microsoft.com/office/powerpoint/2012/main" userId="S-1-5-21-3250579939-626067488-4216368596-20824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3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Autofit/>
          </a:bodyPr>
          <a:lstStyle/>
          <a:p>
            <a:r>
              <a:rPr lang="en-GB" sz="4000" dirty="0"/>
              <a:t>WF on BS and UE parameters for 6.425-7.125 and 10.0-10.5 GHz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GB" dirty="0"/>
              <a:t>Nokia, CATT, Ericsson, ZTE</a:t>
            </a:r>
            <a:r>
              <a:rPr lang="en-GB"/>
              <a:t>, Huawei, Qualcomm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sv-SE" b="1" dirty="0">
                <a:cs typeface="Arial" panose="020B0604020202020204" pitchFamily="34" charset="0"/>
              </a:rPr>
              <a:t>3GPP TSG-RAN WG4 Meeting # 97-e</a:t>
            </a:r>
          </a:p>
          <a:p>
            <a:r>
              <a:rPr lang="en-GB" b="1" dirty="0"/>
              <a:t>Electronic Meeting, 2 – 13 </a:t>
            </a:r>
            <a:r>
              <a:rPr lang="en-GB" b="1" dirty="0" err="1"/>
              <a:t>Novmeber</a:t>
            </a:r>
            <a:r>
              <a:rPr lang="en-GB" b="1" dirty="0"/>
              <a:t> 2020</a:t>
            </a:r>
          </a:p>
          <a:p>
            <a:r>
              <a:rPr lang="en-US" b="1" dirty="0"/>
              <a:t>Agenda Item:	</a:t>
            </a:r>
            <a:r>
              <a:rPr lang="en-GB" b="1" dirty="0"/>
              <a:t>11.1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 dirty="0">
                <a:cs typeface="Arial" panose="020B0604020202020204" pitchFamily="34" charset="0"/>
              </a:rPr>
              <a:t>R4-2016905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8248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Way forward on UE Spectral mask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horz">
            <a:normAutofit/>
          </a:bodyPr>
          <a:lstStyle/>
          <a:p>
            <a:r>
              <a:rPr lang="en-US" dirty="0"/>
              <a:t>Agreements:</a:t>
            </a:r>
          </a:p>
          <a:p>
            <a:pPr lvl="1"/>
            <a:r>
              <a:rPr lang="en-GB" dirty="0"/>
              <a:t>Out of band emission is FFS</a:t>
            </a:r>
          </a:p>
          <a:p>
            <a:pPr lvl="1" hangingPunc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79380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Way forward on UE blocking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horz">
            <a:normAutofit/>
          </a:bodyPr>
          <a:lstStyle/>
          <a:p>
            <a:r>
              <a:rPr lang="en-US" dirty="0"/>
              <a:t>Agreements:</a:t>
            </a:r>
          </a:p>
          <a:p>
            <a:pPr lvl="1"/>
            <a:r>
              <a:rPr lang="en-GB" dirty="0"/>
              <a:t>For 6.425-7.125 GHz and 10.0-10.5 GHz, same limits as defined for the frequency larger than 3300MHz in clause 7.6 in 38.101-1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8321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Background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horz">
            <a:normAutofit lnSpcReduction="10000"/>
          </a:bodyPr>
          <a:lstStyle/>
          <a:p>
            <a:pPr marL="0" indent="0">
              <a:buNone/>
            </a:pPr>
            <a:r>
              <a:rPr lang="en-GB" sz="1400" dirty="0"/>
              <a:t>Contributions on BS and UE parameters for the SI on 6.425-7.125GHz and 10.0-10.5GHz in RAN4#97-e have a variety of proposals:</a:t>
            </a:r>
          </a:p>
          <a:p>
            <a:pPr marL="0" indent="0">
              <a:buNone/>
            </a:pPr>
            <a:r>
              <a:rPr lang="en-GB" sz="1400" dirty="0"/>
              <a:t>[1]	R4-2014457	BS parameters for the frequency range 6.425-7.125GHz, 7.025-7.125GHz and 10.0-10.5GHz	CATT</a:t>
            </a:r>
          </a:p>
          <a:p>
            <a:pPr marL="0" indent="0">
              <a:buNone/>
            </a:pPr>
            <a:r>
              <a:rPr lang="en-GB" sz="1400" dirty="0"/>
              <a:t>[2]	R4-2014474	Proposals of BS Parameters for Frequency Ranges 6.425-7.125GHz and 10.0-10.5GHz	Nokia, Nokia Shanghai Bell</a:t>
            </a:r>
          </a:p>
          <a:p>
            <a:pPr marL="0" indent="0">
              <a:buNone/>
            </a:pPr>
            <a:r>
              <a:rPr lang="en-GB" sz="1400" dirty="0"/>
              <a:t>[3]	R4-2014738	Discussion on remaining issues for 6425-7125 BS parameter	CMCC</a:t>
            </a:r>
          </a:p>
          <a:p>
            <a:pPr marL="0" indent="0">
              <a:buNone/>
            </a:pPr>
            <a:r>
              <a:rPr lang="en-GB" sz="1400" dirty="0"/>
              <a:t>[4]	R4-2014749	Discussion on remaining issues for 6425-7125 BS parameter	CMCC</a:t>
            </a:r>
          </a:p>
          <a:p>
            <a:pPr marL="0" indent="0">
              <a:buNone/>
            </a:pPr>
            <a:r>
              <a:rPr lang="en-GB" sz="1400" dirty="0"/>
              <a:t>[5]	R4-2015677	TP on BS remaining parameters	Huawei, </a:t>
            </a:r>
            <a:r>
              <a:rPr lang="en-GB" sz="1400" dirty="0" err="1"/>
              <a:t>HiSilicon</a:t>
            </a:r>
            <a:endParaRPr lang="en-GB" sz="1400" dirty="0"/>
          </a:p>
          <a:p>
            <a:pPr marL="0" indent="0">
              <a:buNone/>
            </a:pPr>
            <a:r>
              <a:rPr lang="en-GB" sz="1400" dirty="0"/>
              <a:t>[6]	R4-2015899	SI on IMT parameters - Remaining BS parameters	Ericsson</a:t>
            </a:r>
          </a:p>
          <a:p>
            <a:pPr marL="0" indent="0">
              <a:buNone/>
            </a:pPr>
            <a:r>
              <a:rPr lang="en-GB" sz="1400" dirty="0"/>
              <a:t>[7]	R4-2016133	TP to TR38.921 : BS spurious emission	ZTE Corporation</a:t>
            </a:r>
          </a:p>
          <a:p>
            <a:pPr marL="0" indent="0">
              <a:buNone/>
            </a:pPr>
            <a:r>
              <a:rPr lang="en-GB" sz="1400" dirty="0"/>
              <a:t>[8]	R4-2016369	Draft LS to ECC SE21 on Spurious emission limits for AAS BS in 6.425 – 7.125 GHz and 10-10.5 GHz	Ericsson</a:t>
            </a:r>
          </a:p>
          <a:p>
            <a:pPr marL="0" indent="0">
              <a:buNone/>
            </a:pPr>
            <a:r>
              <a:rPr lang="en-GB" sz="1400" dirty="0"/>
              <a:t>[9]	R4-2014456	UE parameters for the frequency range 6.425-7.125GHz, 7.025-7.125GHz and 10.0-10.5GHz	CATT</a:t>
            </a:r>
          </a:p>
          <a:p>
            <a:pPr marL="0" indent="0">
              <a:buNone/>
            </a:pPr>
            <a:r>
              <a:rPr lang="en-GB" sz="1400" dirty="0"/>
              <a:t>[10]	R4-2014473	Proposals of UE Parameters for Frequency Ranges 6.425-7.125GHz and 10.0-10.5GHz	Nokia, Nokia Shanghai Bell</a:t>
            </a:r>
          </a:p>
          <a:p>
            <a:pPr marL="0" indent="0">
              <a:buNone/>
            </a:pPr>
            <a:r>
              <a:rPr lang="en-GB" sz="1400" dirty="0"/>
              <a:t>[11]	R4-2015676	TP on UE IMT technology related parameters	Huawei, </a:t>
            </a:r>
            <a:r>
              <a:rPr lang="en-GB" sz="1400" dirty="0" err="1"/>
              <a:t>HiSilicon</a:t>
            </a:r>
            <a:endParaRPr lang="en-GB" sz="1400" dirty="0"/>
          </a:p>
          <a:p>
            <a:pPr marL="0" indent="0">
              <a:buNone/>
            </a:pPr>
            <a:r>
              <a:rPr lang="en-GB" sz="1400" dirty="0"/>
              <a:t>[12]	R4-2015900	SI on IMT parameters - Remaining UE parameters	Ericsson</a:t>
            </a:r>
          </a:p>
          <a:p>
            <a:pPr marL="0" indent="0">
              <a:buNone/>
            </a:pPr>
            <a:r>
              <a:rPr lang="en-GB" sz="1400" dirty="0"/>
              <a:t>The Way Forward from the discussion of the contributions are summarized in the following slides.</a:t>
            </a:r>
          </a:p>
        </p:txBody>
      </p:sp>
    </p:spTree>
    <p:extLst>
      <p:ext uri="{BB962C8B-B14F-4D97-AF65-F5344CB8AC3E}">
        <p14:creationId xmlns:p14="http://schemas.microsoft.com/office/powerpoint/2010/main" val="942755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Way forward on BS and UE - ACLR and ACS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horz">
            <a:normAutofit lnSpcReduction="10000"/>
          </a:bodyPr>
          <a:lstStyle/>
          <a:p>
            <a:r>
              <a:rPr lang="en-US" dirty="0"/>
              <a:t>Agreements:</a:t>
            </a:r>
            <a:endParaRPr lang="en-GB" dirty="0"/>
          </a:p>
          <a:p>
            <a:pPr lvl="1" hangingPunct="0"/>
            <a:r>
              <a:rPr lang="en-US" dirty="0"/>
              <a:t>Between </a:t>
            </a:r>
            <a:r>
              <a:rPr lang="en-GB" dirty="0"/>
              <a:t>6.425-7.125</a:t>
            </a:r>
            <a:r>
              <a:rPr lang="en-US" dirty="0"/>
              <a:t> GHz (31.0dB DL ACIR and 25.9dB UL ACIR)</a:t>
            </a:r>
          </a:p>
          <a:p>
            <a:pPr lvl="1" hangingPunct="0"/>
            <a:endParaRPr lang="en-US" dirty="0"/>
          </a:p>
          <a:p>
            <a:pPr lvl="1" hangingPunct="0"/>
            <a:endParaRPr lang="en-US" dirty="0"/>
          </a:p>
          <a:p>
            <a:pPr lvl="1" hangingPunct="0"/>
            <a:endParaRPr lang="en-US" dirty="0"/>
          </a:p>
          <a:p>
            <a:pPr lvl="1" hangingPunct="0"/>
            <a:r>
              <a:rPr lang="en-US" dirty="0"/>
              <a:t>Between 10-10.5 GHz (30.0dB DL ACIR and 23.9dB UL ACIR)</a:t>
            </a:r>
          </a:p>
          <a:p>
            <a:pPr lvl="1" hangingPunct="0"/>
            <a:endParaRPr lang="en-US" dirty="0"/>
          </a:p>
          <a:p>
            <a:pPr lvl="1" hangingPunct="0"/>
            <a:endParaRPr lang="en-US" dirty="0"/>
          </a:p>
          <a:p>
            <a:pPr lvl="1" hangingPunct="0"/>
            <a:endParaRPr lang="en-US" dirty="0"/>
          </a:p>
          <a:p>
            <a:pPr lvl="1" hangingPunct="0"/>
            <a:r>
              <a:rPr lang="en-US" dirty="0"/>
              <a:t>Note: The values apply to the </a:t>
            </a:r>
            <a:r>
              <a:rPr lang="en-GB" dirty="0"/>
              <a:t>Rural/Macro suburban/Macro urban/Small cell outdoor/Micro urban scenarios, whether they apply to the Small cell indoor/Indoor urban</a:t>
            </a:r>
            <a:r>
              <a:rPr lang="en-US" dirty="0"/>
              <a:t> scenario is FFS.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D2242C76-DAE2-4B1C-B35B-41D439CAAF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2995997"/>
              </p:ext>
            </p:extLst>
          </p:nvPr>
        </p:nvGraphicFramePr>
        <p:xfrm>
          <a:off x="1649548" y="2560316"/>
          <a:ext cx="2182221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7407">
                  <a:extLst>
                    <a:ext uri="{9D8B030D-6E8A-4147-A177-3AD203B41FA5}">
                      <a16:colId xmlns:a16="http://schemas.microsoft.com/office/drawing/2014/main" val="2207878620"/>
                    </a:ext>
                  </a:extLst>
                </a:gridCol>
                <a:gridCol w="727407">
                  <a:extLst>
                    <a:ext uri="{9D8B030D-6E8A-4147-A177-3AD203B41FA5}">
                      <a16:colId xmlns:a16="http://schemas.microsoft.com/office/drawing/2014/main" val="3558126093"/>
                    </a:ext>
                  </a:extLst>
                </a:gridCol>
                <a:gridCol w="727407">
                  <a:extLst>
                    <a:ext uri="{9D8B030D-6E8A-4147-A177-3AD203B41FA5}">
                      <a16:colId xmlns:a16="http://schemas.microsoft.com/office/drawing/2014/main" val="38866968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(dB)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ACLR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ACS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78208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BS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38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42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16528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UE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26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32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6965603"/>
                  </a:ext>
                </a:extLst>
              </a:tr>
            </a:tbl>
          </a:graphicData>
        </a:graphic>
      </p:graphicFrame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43496369-8790-4BCB-AF90-E0AABF1F34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6352730"/>
              </p:ext>
            </p:extLst>
          </p:nvPr>
        </p:nvGraphicFramePr>
        <p:xfrm>
          <a:off x="1645199" y="3975456"/>
          <a:ext cx="2182221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7407">
                  <a:extLst>
                    <a:ext uri="{9D8B030D-6E8A-4147-A177-3AD203B41FA5}">
                      <a16:colId xmlns:a16="http://schemas.microsoft.com/office/drawing/2014/main" val="2207878620"/>
                    </a:ext>
                  </a:extLst>
                </a:gridCol>
                <a:gridCol w="727407">
                  <a:extLst>
                    <a:ext uri="{9D8B030D-6E8A-4147-A177-3AD203B41FA5}">
                      <a16:colId xmlns:a16="http://schemas.microsoft.com/office/drawing/2014/main" val="3558126093"/>
                    </a:ext>
                  </a:extLst>
                </a:gridCol>
                <a:gridCol w="727407">
                  <a:extLst>
                    <a:ext uri="{9D8B030D-6E8A-4147-A177-3AD203B41FA5}">
                      <a16:colId xmlns:a16="http://schemas.microsoft.com/office/drawing/2014/main" val="38866968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(dB)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ACLR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ACS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78208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BS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37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40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16528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UE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24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31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69656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27023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Way forward on BS Spectral mask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horz">
            <a:normAutofit/>
          </a:bodyPr>
          <a:lstStyle/>
          <a:p>
            <a:r>
              <a:rPr lang="en-US" dirty="0"/>
              <a:t>Agreements:</a:t>
            </a:r>
            <a:endParaRPr lang="en-GB" dirty="0"/>
          </a:p>
          <a:p>
            <a:pPr lvl="1" hangingPunct="0"/>
            <a:r>
              <a:rPr lang="en-GB" dirty="0"/>
              <a:t>Basic limits for bands above 1 GHz in clauses 6.6.4.2 and 9.7.4.2 of TS 38.104 with Frequency offset step size of [5..50] MHz for 6.425-7.125 GHz and 10.0-10.5 GHz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53336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Way forward on BS (general) in-band blocking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horz">
            <a:normAutofit/>
          </a:bodyPr>
          <a:lstStyle/>
          <a:p>
            <a:r>
              <a:rPr lang="en-US" dirty="0"/>
              <a:t>Agreements:</a:t>
            </a:r>
            <a:endParaRPr lang="en-GB" dirty="0"/>
          </a:p>
          <a:p>
            <a:pPr lvl="1" hangingPunct="0"/>
            <a:r>
              <a:rPr lang="en-GB" dirty="0"/>
              <a:t>Lower interfering signal mean power compared to those in clauses 7.4.2.2 and 10.5.2.2 of TS 38.104: [TBD]dB for 6.425-7.125 GHz and [TBD]dB for 10.0-10.5 GHz</a:t>
            </a:r>
          </a:p>
        </p:txBody>
      </p:sp>
    </p:spTree>
    <p:extLst>
      <p:ext uri="{BB962C8B-B14F-4D97-AF65-F5344CB8AC3E}">
        <p14:creationId xmlns:p14="http://schemas.microsoft.com/office/powerpoint/2010/main" val="669363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Way forward on BS out of band blocking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horz">
            <a:normAutofit/>
          </a:bodyPr>
          <a:lstStyle/>
          <a:p>
            <a:r>
              <a:rPr lang="en-US" dirty="0"/>
              <a:t>Agreements:</a:t>
            </a:r>
          </a:p>
          <a:p>
            <a:pPr lvl="1"/>
            <a:r>
              <a:rPr lang="en-GB" dirty="0"/>
              <a:t>[-15] dBm CW interferer applies from 1MHz to </a:t>
            </a:r>
            <a:r>
              <a:rPr lang="en-GB" dirty="0" err="1"/>
              <a:t>F</a:t>
            </a:r>
            <a:r>
              <a:rPr lang="en-GB" baseline="-25000" dirty="0" err="1"/>
              <a:t>UL,low</a:t>
            </a:r>
            <a:r>
              <a:rPr lang="en-GB" dirty="0"/>
              <a:t> – [60..200]MHz and from </a:t>
            </a:r>
            <a:r>
              <a:rPr lang="en-GB" dirty="0" err="1"/>
              <a:t>F</a:t>
            </a:r>
            <a:r>
              <a:rPr lang="en-GB" baseline="-25000" dirty="0" err="1"/>
              <a:t>UL,high</a:t>
            </a:r>
            <a:r>
              <a:rPr lang="en-GB" dirty="0"/>
              <a:t> + [60..200]MHz up to 26000 MHz</a:t>
            </a:r>
          </a:p>
          <a:p>
            <a:pPr lvl="1" hangingPunc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95623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Way forward on BS spurious between 6.425-7.125 GHz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horz">
            <a:normAutofit/>
          </a:bodyPr>
          <a:lstStyle/>
          <a:p>
            <a:r>
              <a:rPr lang="en-US" dirty="0"/>
              <a:t>Agreements:</a:t>
            </a:r>
          </a:p>
          <a:p>
            <a:pPr lvl="1"/>
            <a:r>
              <a:rPr lang="en-US" dirty="0"/>
              <a:t>Conducted: </a:t>
            </a:r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r>
              <a:rPr lang="en-GB" dirty="0"/>
              <a:t>OTA – basic limits:</a:t>
            </a:r>
            <a:endParaRPr lang="en-US" dirty="0"/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0E98CF56-BED3-4676-9D91-694B36CC39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478044"/>
              </p:ext>
            </p:extLst>
          </p:nvPr>
        </p:nvGraphicFramePr>
        <p:xfrm>
          <a:off x="3364414" y="2356877"/>
          <a:ext cx="8127999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2523461428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1483083462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11256802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800" b="1" dirty="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Spurious frequency range</a:t>
                      </a:r>
                      <a:endParaRPr lang="en-GB" sz="18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800" b="1" dirty="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Basic limit</a:t>
                      </a:r>
                      <a:endParaRPr lang="en-GB" sz="18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800" b="1" i="0" dirty="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Measurement bandwidth</a:t>
                      </a:r>
                      <a:endParaRPr lang="en-GB" sz="1800" b="1" i="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291000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800" b="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9 kHz – 150 kHz</a:t>
                      </a:r>
                      <a:endParaRPr lang="en-GB" sz="1800" b="1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-36 dBm</a:t>
                      </a:r>
                      <a:endParaRPr lang="en-GB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1 kHz</a:t>
                      </a:r>
                      <a:endParaRPr lang="en-GB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012740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800" b="0" dirty="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150 kHz – 30 MHz</a:t>
                      </a:r>
                      <a:endParaRPr lang="en-GB" sz="18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+mn-lt"/>
                        </a:rPr>
                        <a:t>-36 dBm</a:t>
                      </a:r>
                      <a:endParaRPr lang="en-GB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10 kHz</a:t>
                      </a:r>
                      <a:endParaRPr lang="en-GB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28426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800" b="0" dirty="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30 MHz – 1 GHz</a:t>
                      </a:r>
                      <a:endParaRPr lang="en-GB" sz="18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-36 dBm</a:t>
                      </a:r>
                      <a:endParaRPr lang="en-GB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100 kHz</a:t>
                      </a:r>
                      <a:endParaRPr lang="en-GB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08453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800" b="0" dirty="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 GHz –</a:t>
                      </a:r>
                      <a:r>
                        <a:rPr lang="en-US" sz="1800" b="0" dirty="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26 </a:t>
                      </a:r>
                      <a:r>
                        <a:rPr lang="zh-CN" sz="1800" b="0" dirty="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GHz</a:t>
                      </a:r>
                      <a:endParaRPr lang="en-GB" sz="18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+mn-lt"/>
                        </a:rPr>
                        <a:t>-30 dBm</a:t>
                      </a:r>
                      <a:endParaRPr lang="en-GB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+mn-lt"/>
                        </a:rPr>
                        <a:t>1 MHz</a:t>
                      </a:r>
                      <a:endParaRPr lang="en-GB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15606972"/>
                  </a:ext>
                </a:extLst>
              </a:tr>
            </a:tbl>
          </a:graphicData>
        </a:graphic>
      </p:graphicFrame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E68B74F3-E9D6-45EC-9792-A49C165BA7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1961479"/>
              </p:ext>
            </p:extLst>
          </p:nvPr>
        </p:nvGraphicFramePr>
        <p:xfrm>
          <a:off x="3364412" y="4673363"/>
          <a:ext cx="8127999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850329503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3789651283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7406687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800" b="1" dirty="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Spurious frequency range</a:t>
                      </a:r>
                      <a:endParaRPr lang="en-GB" sz="18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800" b="1" dirty="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Basic limit</a:t>
                      </a:r>
                      <a:endParaRPr lang="en-GB" sz="18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800" b="1" i="0" dirty="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Measurement bandwidth</a:t>
                      </a:r>
                      <a:endParaRPr lang="en-GB" sz="1800" b="1" i="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62884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800" b="0" dirty="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30 MHz – 1 GHz</a:t>
                      </a:r>
                      <a:endParaRPr lang="en-GB" sz="18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-36 dBm</a:t>
                      </a:r>
                      <a:endParaRPr lang="en-GB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100 kHz</a:t>
                      </a:r>
                      <a:endParaRPr lang="en-GB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1163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800" b="0" dirty="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 GHz –</a:t>
                      </a:r>
                      <a:r>
                        <a:rPr lang="en-US" sz="1800" b="0" dirty="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26 </a:t>
                      </a:r>
                      <a:r>
                        <a:rPr lang="zh-CN" sz="1800" b="0" dirty="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GHz</a:t>
                      </a:r>
                      <a:endParaRPr lang="en-GB" sz="18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+mn-lt"/>
                        </a:rPr>
                        <a:t>-30 dBm</a:t>
                      </a:r>
                      <a:endParaRPr lang="en-GB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+mn-lt"/>
                        </a:rPr>
                        <a:t>1 MHz</a:t>
                      </a:r>
                      <a:endParaRPr lang="en-GB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710573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12688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Way forward on BS spurious between 10-10.5 GHz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horz">
            <a:normAutofit/>
          </a:bodyPr>
          <a:lstStyle/>
          <a:p>
            <a:r>
              <a:rPr lang="en-US" dirty="0"/>
              <a:t>Agreements </a:t>
            </a:r>
            <a:r>
              <a:rPr lang="en-GB" dirty="0"/>
              <a:t>(conducted and OTA – basic limits)</a:t>
            </a:r>
            <a:r>
              <a:rPr lang="en-US" dirty="0"/>
              <a:t>:</a:t>
            </a:r>
          </a:p>
          <a:p>
            <a:endParaRPr lang="en-US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B68B9E76-DFE4-4128-8A05-10CADDE77F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3679158"/>
              </p:ext>
            </p:extLst>
          </p:nvPr>
        </p:nvGraphicFramePr>
        <p:xfrm>
          <a:off x="2143761" y="2269788"/>
          <a:ext cx="7904478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34826">
                  <a:extLst>
                    <a:ext uri="{9D8B030D-6E8A-4147-A177-3AD203B41FA5}">
                      <a16:colId xmlns:a16="http://schemas.microsoft.com/office/drawing/2014/main" val="1033104639"/>
                    </a:ext>
                  </a:extLst>
                </a:gridCol>
                <a:gridCol w="2634826">
                  <a:extLst>
                    <a:ext uri="{9D8B030D-6E8A-4147-A177-3AD203B41FA5}">
                      <a16:colId xmlns:a16="http://schemas.microsoft.com/office/drawing/2014/main" val="3596810541"/>
                    </a:ext>
                  </a:extLst>
                </a:gridCol>
                <a:gridCol w="2634826">
                  <a:extLst>
                    <a:ext uri="{9D8B030D-6E8A-4147-A177-3AD203B41FA5}">
                      <a16:colId xmlns:a16="http://schemas.microsoft.com/office/drawing/2014/main" val="4266741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800" b="1" dirty="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Spurious frequency range</a:t>
                      </a:r>
                      <a:endParaRPr lang="en-GB" sz="18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800" b="1" dirty="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Basic limit</a:t>
                      </a:r>
                      <a:endParaRPr lang="en-GB" sz="18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800" b="1" i="0" dirty="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Measurement bandwidth</a:t>
                      </a:r>
                      <a:endParaRPr lang="en-GB" sz="1800" b="1" i="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734873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800" b="0" dirty="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30 MHz – 1 GHz</a:t>
                      </a:r>
                      <a:endParaRPr lang="en-GB" sz="18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-36 dBm</a:t>
                      </a:r>
                      <a:endParaRPr lang="en-GB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100 kHz</a:t>
                      </a:r>
                      <a:endParaRPr lang="en-GB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608657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800" b="0" dirty="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 GHz – 1</a:t>
                      </a:r>
                      <a:r>
                        <a:rPr lang="en-US" altLang="zh-CN" sz="1800" b="0" dirty="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zh-CN" sz="1800" b="0" dirty="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GHz</a:t>
                      </a:r>
                      <a:endParaRPr lang="en-GB" sz="18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-30 dBm</a:t>
                      </a:r>
                      <a:endParaRPr lang="en-GB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1 MHz</a:t>
                      </a:r>
                      <a:endParaRPr lang="en-GB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06000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800" b="0" dirty="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800" b="0" dirty="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zh-CN" sz="1800" b="0" dirty="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GHz – </a:t>
                      </a:r>
                      <a:r>
                        <a:rPr lang="en-US" sz="1800" b="0" dirty="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zh-CN" sz="1800" b="0" dirty="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GHz</a:t>
                      </a:r>
                      <a:endParaRPr lang="en-GB" sz="18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-20 dBm</a:t>
                      </a:r>
                      <a:endParaRPr lang="en-GB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10 MHz</a:t>
                      </a:r>
                      <a:endParaRPr lang="en-GB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96810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65390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Way forward on BS </a:t>
            </a:r>
            <a:r>
              <a:rPr lang="en-GB" dirty="0" err="1"/>
              <a:t>Δf</a:t>
            </a:r>
            <a:r>
              <a:rPr lang="en-GB" baseline="-25000" dirty="0" err="1"/>
              <a:t>OBUE</a:t>
            </a:r>
            <a:endParaRPr lang="en-GB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horz">
            <a:normAutofit/>
          </a:bodyPr>
          <a:lstStyle/>
          <a:p>
            <a:r>
              <a:rPr lang="en-US" dirty="0"/>
              <a:t>Agreements:</a:t>
            </a:r>
          </a:p>
          <a:p>
            <a:pPr lvl="1"/>
            <a:r>
              <a:rPr lang="en-GB" altLang="zh-CN" dirty="0"/>
              <a:t>[40-100] MHz for 6.425-7.125GHz and 10-10.5GHz</a:t>
            </a:r>
          </a:p>
          <a:p>
            <a:pPr lvl="1"/>
            <a:r>
              <a:rPr lang="en-GB" altLang="zh-CN" dirty="0"/>
              <a:t>Operating band characteristics should </a:t>
            </a:r>
            <a:r>
              <a:rPr lang="en-GB" altLang="zh-CN"/>
              <a:t>be considered </a:t>
            </a:r>
            <a:endParaRPr lang="en-US" altLang="zh-CN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623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3309</TotalTime>
  <Words>919</Words>
  <Application>Microsoft Office PowerPoint</Application>
  <PresentationFormat>Widescreen</PresentationFormat>
  <Paragraphs>115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WF on BS and UE parameters for 6.425-7.125 and 10.0-10.5 GHz</vt:lpstr>
      <vt:lpstr>Background</vt:lpstr>
      <vt:lpstr>Way forward on BS and UE - ACLR and ACS</vt:lpstr>
      <vt:lpstr>Way forward on BS Spectral mask</vt:lpstr>
      <vt:lpstr>Way forward on BS (general) in-band blocking</vt:lpstr>
      <vt:lpstr>Way forward on BS out of band blocking</vt:lpstr>
      <vt:lpstr>Way forward on BS spurious between 6.425-7.125 GHz</vt:lpstr>
      <vt:lpstr>Way forward on BS spurious between 10-10.5 GHz</vt:lpstr>
      <vt:lpstr>Way forward on BS ΔfOBUE</vt:lpstr>
      <vt:lpstr>Way forward on UE Spectral mask</vt:lpstr>
      <vt:lpstr>Way forward on UE blocking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man_hung.ng@nokia.com</dc:creator>
  <cp:lastModifiedBy>Ng, Man Hung (Nokia - GB)</cp:lastModifiedBy>
  <cp:revision>372</cp:revision>
  <dcterms:created xsi:type="dcterms:W3CDTF">2016-11-16T01:29:09Z</dcterms:created>
  <dcterms:modified xsi:type="dcterms:W3CDTF">2020-11-11T15:40:01Z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-2141145419</vt:i4>
  </property>
  <property fmtid="{D5CDD505-2E9C-101B-9397-08002B2CF9AE}" pid="3" name="_NewReviewCycle">
    <vt:lpwstr/>
  </property>
  <property fmtid="{D5CDD505-2E9C-101B-9397-08002B2CF9AE}" pid="4" name="_EmailSubject">
    <vt:lpwstr>WF on sub6-GHz  ACLR and ACS</vt:lpwstr>
  </property>
  <property fmtid="{D5CDD505-2E9C-101B-9397-08002B2CF9AE}" pid="5" name="_AuthorEmail">
    <vt:lpwstr>man_hung.ng@nokia.com</vt:lpwstr>
  </property>
  <property fmtid="{D5CDD505-2E9C-101B-9397-08002B2CF9AE}" pid="6" name="_AuthorEmailDisplayName">
    <vt:lpwstr>Ng, Man Hung (Nokia - GB)</vt:lpwstr>
  </property>
  <property fmtid="{D5CDD505-2E9C-101B-9397-08002B2CF9AE}" pid="7" name="_2015_ms_pID_725343">
    <vt:lpwstr>(2)4qKEM/y4KgplHNjc9xgc2iCaGKgejlSBkTJy9RLuxzgH7gH3vcrLFxAxASdUQWexLW8ByJY4
BN8Ip9OmWq8MeLQ9F0pZyeuZpH+5LqLRpSHvkwHZtHrHz1UzT0HbhwhQNMpix8hmweUVFTNi
iG5bKYAqluzcfPdvq/Z+EPyNFxrDXzpCt78MziA0vE4Ft0hkk1L1HQANY7IzQyvCKP40gg2W
BT0fDr7UrAwTY7A5ri</vt:lpwstr>
  </property>
  <property fmtid="{D5CDD505-2E9C-101B-9397-08002B2CF9AE}" pid="8" name="_2015_ms_pID_7253431">
    <vt:lpwstr>UxBTN4RJXrlowop4Mc/Oy7KboAL2OyPspwkKmIQF5KgHYUJXmWEADq
4VmggfMQiRbZMkv0y7gCGuH3cXVl2B8vKsCIX4PhRKY0dnofqSU8+m0WftCY1KQVgCuL+Cm8
IPs4zs/4Uj2mbCV9SY4gfzVmpZ2WrD7LkTdR21MXnkt0TgEuTjBMG7msx2JudvxbYjQ=</vt:lpwstr>
  </property>
</Properties>
</file>