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7" r:id="rId3"/>
    <p:sldId id="294" r:id="rId4"/>
    <p:sldId id="281" r:id="rId5"/>
    <p:sldId id="292" r:id="rId6"/>
    <p:sldId id="295" r:id="rId7"/>
    <p:sldId id="287" r:id="rId8"/>
    <p:sldId id="296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va Subramani" initials="SS" lastIdx="1" clrIdx="0">
    <p:extLst>
      <p:ext uri="{19B8F6BF-5375-455C-9EA6-DF929625EA0E}">
        <p15:presenceInfo xmlns:p15="http://schemas.microsoft.com/office/powerpoint/2012/main" userId="S::ssubrama@futurewei.com::bd4bda8f-b65a-4fd2-a08f-37dcebd403d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081468-B2DC-4323-9DDC-D3286B1BF5A1}" v="1" dt="2020-08-26T05:52:01.7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06" autoAdjust="0"/>
    <p:restoredTop sz="94280" autoAdjust="0"/>
  </p:normalViewPr>
  <p:slideViewPr>
    <p:cSldViewPr snapToGrid="0">
      <p:cViewPr varScale="1">
        <p:scale>
          <a:sx n="67" d="100"/>
          <a:sy n="67" d="100"/>
        </p:scale>
        <p:origin x="7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C09DE360-A74B-46A4-9DCE-02438E89F229}"/>
    <pc:docChg chg="undo custSel modSld">
      <pc:chgData name="Chu-Hsiang Huang" userId="543a1667-cf7d-4263-9c3a-2bbd98271c62" providerId="ADAL" clId="{C09DE360-A74B-46A4-9DCE-02438E89F229}" dt="2020-08-26T05:53:08.322" v="112" actId="13926"/>
      <pc:docMkLst>
        <pc:docMk/>
      </pc:docMkLst>
      <pc:sldChg chg="modSp">
        <pc:chgData name="Chu-Hsiang Huang" userId="543a1667-cf7d-4263-9c3a-2bbd98271c62" providerId="ADAL" clId="{C09DE360-A74B-46A4-9DCE-02438E89F229}" dt="2020-08-26T05:51:01.431" v="6" actId="20577"/>
        <pc:sldMkLst>
          <pc:docMk/>
          <pc:sldMk cId="3214404308" sldId="267"/>
        </pc:sldMkLst>
        <pc:spChg chg="mod">
          <ac:chgData name="Chu-Hsiang Huang" userId="543a1667-cf7d-4263-9c3a-2bbd98271c62" providerId="ADAL" clId="{C09DE360-A74B-46A4-9DCE-02438E89F229}" dt="2020-08-26T05:51:01.431" v="6" actId="20577"/>
          <ac:spMkLst>
            <pc:docMk/>
            <pc:sldMk cId="3214404308" sldId="267"/>
            <ac:spMk id="4" creationId="{00000000-0000-0000-0000-000000000000}"/>
          </ac:spMkLst>
        </pc:spChg>
      </pc:sldChg>
      <pc:sldChg chg="modSp">
        <pc:chgData name="Chu-Hsiang Huang" userId="543a1667-cf7d-4263-9c3a-2bbd98271c62" providerId="ADAL" clId="{C09DE360-A74B-46A4-9DCE-02438E89F229}" dt="2020-08-26T05:53:08.322" v="112" actId="13926"/>
        <pc:sldMkLst>
          <pc:docMk/>
          <pc:sldMk cId="3841415068" sldId="281"/>
        </pc:sldMkLst>
        <pc:spChg chg="mod">
          <ac:chgData name="Chu-Hsiang Huang" userId="543a1667-cf7d-4263-9c3a-2bbd98271c62" providerId="ADAL" clId="{C09DE360-A74B-46A4-9DCE-02438E89F229}" dt="2020-08-26T05:53:08.322" v="112" actId="13926"/>
          <ac:spMkLst>
            <pc:docMk/>
            <pc:sldMk cId="3841415068" sldId="281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4724-7F04-4CDB-93C8-442B05B3BF4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09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2728" y="2002536"/>
            <a:ext cx="9692640" cy="2657889"/>
          </a:xfrm>
        </p:spPr>
        <p:txBody>
          <a:bodyPr anchor="ctr">
            <a:normAutofit/>
          </a:bodyPr>
          <a:lstStyle/>
          <a:p>
            <a:r>
              <a:rPr lang="en-US" altLang="zh-CN" sz="4800" b="1" dirty="0"/>
              <a:t>WF </a:t>
            </a:r>
            <a:r>
              <a:rPr lang="en-US" sz="4800" b="1" dirty="0"/>
              <a:t>on</a:t>
            </a:r>
            <a:r>
              <a:rPr lang="en-GB" altLang="zh-CN" sz="4800" b="1" dirty="0"/>
              <a:t> </a:t>
            </a:r>
            <a:r>
              <a:rPr lang="en-US" altLang="zh-CN" sz="4800" b="1" dirty="0" smtClean="0"/>
              <a:t>DC_20_n38 RF architecture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LG Electronics</a:t>
            </a:r>
            <a:r>
              <a:rPr lang="en-US" altLang="zh-CN" sz="2800" dirty="0" smtClean="0"/>
              <a:t>, [Huawei]...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 smtClean="0"/>
              <a:t>#9</a:t>
            </a:r>
            <a:r>
              <a:rPr lang="en-US" altLang="zh-CN" sz="2400" b="1" dirty="0"/>
              <a:t>7</a:t>
            </a:r>
            <a:r>
              <a:rPr lang="en-US" altLang="zh-CN" sz="2400" b="1" dirty="0" smtClean="0"/>
              <a:t>-e</a:t>
            </a:r>
            <a:r>
              <a:rPr lang="en-US" altLang="sv-SE" sz="2400" b="1" dirty="0" smtClean="0">
                <a:cs typeface="Arial" panose="020B0604020202020204" pitchFamily="34" charset="0"/>
              </a:rPr>
              <a:t> </a:t>
            </a:r>
            <a:r>
              <a:rPr lang="en-US" altLang="sv-SE" sz="2400" b="1" dirty="0">
                <a:cs typeface="Arial" panose="020B0604020202020204" pitchFamily="34" charset="0"/>
              </a:rPr>
              <a:t>Meeting                                                   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R4-2016840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Electronic Meeting, </a:t>
            </a:r>
            <a:r>
              <a:rPr lang="en-US" altLang="zh-CN" sz="2400" b="1" dirty="0" smtClean="0"/>
              <a:t>2</a:t>
            </a:r>
            <a:r>
              <a:rPr lang="en-US" altLang="zh-CN" sz="2400" b="1" baseline="30000" dirty="0" smtClean="0"/>
              <a:t>nd</a:t>
            </a:r>
            <a:r>
              <a:rPr lang="en-US" altLang="zh-CN" sz="2400" b="1" dirty="0" smtClean="0"/>
              <a:t> – 13</a:t>
            </a:r>
            <a:r>
              <a:rPr lang="en-US" altLang="zh-CN" sz="2400" b="1" baseline="30000" dirty="0" smtClean="0"/>
              <a:t>th</a:t>
            </a:r>
            <a:r>
              <a:rPr lang="en-US" altLang="zh-CN" sz="2400" b="1" dirty="0" smtClean="0"/>
              <a:t> November, </a:t>
            </a:r>
            <a:r>
              <a:rPr lang="en-US" altLang="zh-CN" sz="2400" b="1" dirty="0"/>
              <a:t>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4451"/>
          </a:xfrm>
        </p:spPr>
        <p:txBody>
          <a:bodyPr/>
          <a:lstStyle/>
          <a:p>
            <a:pPr algn="ctr"/>
            <a:r>
              <a:rPr lang="en-US" b="1" dirty="0" smtClean="0"/>
              <a:t>Backgroun</a:t>
            </a:r>
            <a:r>
              <a:rPr lang="en-US" altLang="zh-CN" b="1" dirty="0" smtClean="0"/>
              <a:t>d [1]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17195" y="1362456"/>
            <a:ext cx="10968253" cy="5367528"/>
          </a:xfrm>
        </p:spPr>
        <p:txBody>
          <a:bodyPr>
            <a:normAutofit/>
          </a:bodyPr>
          <a:lstStyle/>
          <a:p>
            <a:r>
              <a:rPr lang="en-GB" altLang="zh-CN" dirty="0"/>
              <a:t>In </a:t>
            </a:r>
            <a:r>
              <a:rPr lang="en-GB" altLang="zh-CN" dirty="0" smtClean="0"/>
              <a:t>previous </a:t>
            </a:r>
            <a:r>
              <a:rPr lang="en-GB" altLang="zh-CN" dirty="0"/>
              <a:t>meeting, RAN4 </a:t>
            </a:r>
            <a:r>
              <a:rPr lang="en-GB" altLang="zh-CN" dirty="0" smtClean="0"/>
              <a:t>discussed </a:t>
            </a:r>
            <a:r>
              <a:rPr lang="en-GB" altLang="zh-CN" dirty="0"/>
              <a:t>several parameters to decide </a:t>
            </a:r>
            <a:r>
              <a:rPr lang="en-GB" altLang="zh-CN" dirty="0" smtClean="0"/>
              <a:t>MSD and additional ILs for NR </a:t>
            </a:r>
            <a:r>
              <a:rPr lang="en-GB" altLang="zh-CN" dirty="0"/>
              <a:t>V2X </a:t>
            </a:r>
            <a:r>
              <a:rPr lang="en-GB" altLang="zh-CN" dirty="0" smtClean="0"/>
              <a:t>UE_20A_n38A.</a:t>
            </a:r>
          </a:p>
          <a:p>
            <a:r>
              <a:rPr lang="en-GB" altLang="zh-CN" dirty="0" smtClean="0"/>
              <a:t>At last RAN4 meeting, RAN4 agreed to consider harmonic trap filter (HTF) to reduce MSD level due to 3</a:t>
            </a:r>
            <a:r>
              <a:rPr lang="en-GB" altLang="zh-CN" baseline="30000" dirty="0" smtClean="0"/>
              <a:t>rd</a:t>
            </a:r>
            <a:r>
              <a:rPr lang="en-GB" altLang="zh-CN" dirty="0" smtClean="0"/>
              <a:t> harmonic product by Band 20 transmission.</a:t>
            </a:r>
          </a:p>
          <a:p>
            <a:r>
              <a:rPr lang="en-GB" altLang="zh-CN" dirty="0" smtClean="0"/>
              <a:t>RAN4 recognized that it is quite beneficial to consider the same RF architecture between DC_20_n38 and V2X_20_n38.</a:t>
            </a:r>
          </a:p>
          <a:p>
            <a:r>
              <a:rPr lang="en-GB" altLang="zh-CN" dirty="0" smtClean="0"/>
              <a:t>However, RAN4 did not consider HTF in DC_20_n38 UE since 0.3dB IL was specified in TS38.101-3 which level was derived only diplexer.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ko-KR" sz="2200" dirty="0" smtClean="0"/>
              <a:t>RAN4 generally decide the additional ILs compare to single carrier supporting UE. For DC UE, the delta term is derived by Diplexer filter performance using shared pain approach. 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altLang="ko-KR" sz="2200" dirty="0"/>
              <a:t>Even though DC_20_n38 UE did not consider HTF, the required MSD levels by 3rd harmonic problems is specified as low MSD values compared in [2]</a:t>
            </a:r>
            <a:endParaRPr lang="ko-KR" altLang="ko-KR" sz="2200" dirty="0"/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4451"/>
          </a:xfrm>
        </p:spPr>
        <p:txBody>
          <a:bodyPr/>
          <a:lstStyle/>
          <a:p>
            <a:pPr algn="ctr"/>
            <a:r>
              <a:rPr lang="en-US" b="1" dirty="0" smtClean="0"/>
              <a:t>Issues for DC_20_n38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17195" y="1362456"/>
            <a:ext cx="10968253" cy="5066919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Based on these background, RAN4 need to decide for MSD level and additional ILs according to RF architecture. </a:t>
            </a:r>
            <a:endParaRPr lang="en-GB" altLang="zh-CN" dirty="0"/>
          </a:p>
          <a:p>
            <a:pPr lvl="1"/>
            <a:endParaRPr lang="en-GB" altLang="zh-CN" sz="11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ko-KR" sz="2000" b="1" u="sng" dirty="0"/>
              <a:t>Issue </a:t>
            </a:r>
            <a:r>
              <a:rPr lang="en-US" altLang="ko-KR" sz="2000" b="1" u="sng" dirty="0" smtClean="0"/>
              <a:t>#1: RF architecture between DC_20_n38 and V2X_20_n38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altLang="ko-KR" sz="1600" dirty="0"/>
              <a:t>Option 1: Consider same RF architecture without </a:t>
            </a:r>
            <a:r>
              <a:rPr lang="en-GB" altLang="ko-KR" sz="1600" dirty="0" smtClean="0"/>
              <a:t>HTF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altLang="ko-KR" sz="1600" dirty="0"/>
              <a:t>Option 2: Consider same RF architecture with </a:t>
            </a:r>
            <a:r>
              <a:rPr lang="en-GB" altLang="ko-KR" sz="1600" dirty="0" smtClean="0"/>
              <a:t>HTF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altLang="ko-KR" sz="1600" dirty="0" smtClean="0"/>
              <a:t>Option 3</a:t>
            </a:r>
            <a:r>
              <a:rPr lang="en-GB" altLang="ko-KR" sz="1600" dirty="0"/>
              <a:t>: Consider different RF architecture</a:t>
            </a:r>
            <a:endParaRPr lang="en-US" altLang="ko-KR" sz="1600" dirty="0"/>
          </a:p>
          <a:p>
            <a:pPr lvl="1">
              <a:buFont typeface="Wingdings" panose="05000000000000000000" pitchFamily="2" charset="2"/>
              <a:buChar char="§"/>
            </a:pPr>
            <a:endParaRPr lang="en-US" altLang="ko-KR" sz="2000" b="1" u="sng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ko-KR" sz="2000" b="1" u="sng" dirty="0" smtClean="0"/>
              <a:t>Issue #2: MSD level for DC_20_n38</a:t>
            </a:r>
            <a:endParaRPr lang="en-US" altLang="ko-KR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sz="1600" dirty="0"/>
              <a:t>Option 1: keep the current MSD (10.3dB) level for </a:t>
            </a:r>
            <a:r>
              <a:rPr lang="en-US" altLang="ko-KR" sz="1600" dirty="0" smtClean="0"/>
              <a:t>DC_20_n38 </a:t>
            </a:r>
            <a:endParaRPr lang="en-US" altLang="ko-KR" sz="1600" dirty="0" smtClean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Option </a:t>
            </a:r>
            <a:r>
              <a:rPr lang="en-US" altLang="ko-KR" sz="1600" dirty="0"/>
              <a:t>2: change MSD by average manner (10.7dB</a:t>
            </a:r>
            <a:r>
              <a:rPr lang="en-US" altLang="ko-KR" sz="1600" dirty="0" smtClean="0"/>
              <a:t>). </a:t>
            </a:r>
            <a:endParaRPr lang="ko-KR" altLang="ko-KR" sz="1600" dirty="0"/>
          </a:p>
          <a:p>
            <a:pPr marL="914400" lvl="2" indent="0">
              <a:buNone/>
            </a:pPr>
            <a:endParaRPr lang="en-US" altLang="ko-KR" sz="1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ko-KR" sz="2000" b="1" u="sng" dirty="0"/>
              <a:t>Issue </a:t>
            </a:r>
            <a:r>
              <a:rPr lang="en-US" altLang="ko-KR" sz="2000" b="1" u="sng" dirty="0" smtClean="0"/>
              <a:t>#3: Additional ILs for </a:t>
            </a:r>
            <a:r>
              <a:rPr lang="en-US" altLang="ko-KR" sz="2000" b="1" u="sng" dirty="0"/>
              <a:t>DC_20_38</a:t>
            </a:r>
            <a:endParaRPr lang="en-US" altLang="ko-KR" sz="1800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sz="1600" dirty="0"/>
              <a:t>Option 1: keep the current </a:t>
            </a:r>
            <a:r>
              <a:rPr lang="en-US" altLang="ko-KR" sz="1600" dirty="0" smtClean="0"/>
              <a:t>additional IL level (0.3dB/0 dB) for DC_20_n38.</a:t>
            </a:r>
            <a:endParaRPr lang="ko-KR" altLang="ko-KR" sz="160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sz="1600" dirty="0"/>
              <a:t>Option 2: </a:t>
            </a:r>
            <a:r>
              <a:rPr lang="en-US" altLang="ko-KR" sz="1600" dirty="0" smtClean="0"/>
              <a:t>add 0.2dB by HTF for additional IL level (0.5dB/0.2dB) for DC_20_n38. </a:t>
            </a:r>
            <a:endParaRPr lang="ko-KR" altLang="ko-KR" sz="1600"/>
          </a:p>
        </p:txBody>
      </p:sp>
    </p:spTree>
    <p:extLst>
      <p:ext uri="{BB962C8B-B14F-4D97-AF65-F5344CB8AC3E}">
        <p14:creationId xmlns:p14="http://schemas.microsoft.com/office/powerpoint/2010/main" val="1796643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24128" y="1508760"/>
            <a:ext cx="10396728" cy="5200384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dirty="0" smtClean="0"/>
              <a:t>3</a:t>
            </a:r>
            <a:r>
              <a:rPr lang="en-US" altLang="zh-CN" baseline="30000" dirty="0" smtClean="0"/>
              <a:t>rd</a:t>
            </a:r>
            <a:r>
              <a:rPr lang="en-US" altLang="zh-CN" dirty="0" smtClean="0"/>
              <a:t> harmonic from Band 20 will be impact in n38 reception.</a:t>
            </a:r>
            <a:endParaRPr lang="en-US" altLang="zh-CN" dirty="0"/>
          </a:p>
          <a:p>
            <a:pPr marL="457200" lvl="1" indent="0">
              <a:spcAft>
                <a:spcPts val="900"/>
              </a:spcAft>
              <a:buNone/>
            </a:pPr>
            <a:r>
              <a:rPr lang="en-US" altLang="zh-CN" dirty="0" smtClean="0"/>
              <a:t>The impact by 3</a:t>
            </a:r>
            <a:r>
              <a:rPr lang="en-US" altLang="zh-CN" baseline="30000" dirty="0" smtClean="0"/>
              <a:t>rd</a:t>
            </a:r>
            <a:r>
              <a:rPr lang="en-US" altLang="zh-CN" dirty="0" smtClean="0"/>
              <a:t> harmonic in Rx sensitivity level can be reduced using HTF. </a:t>
            </a:r>
            <a:endParaRPr lang="zh-CN" altLang="zh-CN" dirty="0"/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dirty="0"/>
              <a:t>Candidate </a:t>
            </a:r>
            <a:r>
              <a:rPr lang="en-US" altLang="zh-CN" dirty="0" smtClean="0"/>
              <a:t>options for DC_20_n38 and V2X_20_n38</a:t>
            </a:r>
            <a:endParaRPr lang="zh-CN" altLang="zh-CN" dirty="0">
              <a:ea typeface="MS Mincho" panose="02020609040205080304" pitchFamily="49" charset="-128"/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n-GB" altLang="ko-KR" sz="2400" dirty="0"/>
              <a:t>Option 1: Consider same RF architecture without HTF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altLang="ko-KR" sz="2400" dirty="0"/>
              <a:t>Option 2: Consider same RF architecture with HTF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altLang="ko-KR" sz="2400" dirty="0"/>
              <a:t>Option 3: Consider different RF architecture</a:t>
            </a:r>
            <a:endParaRPr lang="en-US" altLang="ko-KR" sz="2400" dirty="0"/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US" altLang="zh-CN" dirty="0" smtClean="0"/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dirty="0" smtClean="0"/>
              <a:t>Proposal </a:t>
            </a:r>
            <a:r>
              <a:rPr lang="en-US" altLang="zh-CN" dirty="0"/>
              <a:t>for WF</a:t>
            </a:r>
            <a:endParaRPr lang="zh-CN" altLang="zh-CN" dirty="0">
              <a:ea typeface="MS Mincho" panose="02020609040205080304" pitchFamily="49" charset="-128"/>
            </a:endParaRPr>
          </a:p>
          <a:p>
            <a:pPr marL="742950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dirty="0"/>
              <a:t>Option 2 is </a:t>
            </a:r>
            <a:r>
              <a:rPr lang="en-GB" altLang="zh-CN" dirty="0" smtClean="0"/>
              <a:t>chosen, the RF architecture only consider to derive MSD and additional ILs.</a:t>
            </a:r>
            <a:endParaRPr lang="zh-CN" altLang="zh-CN" dirty="0">
              <a:ea typeface="MS Mincho" panose="02020609040205080304" pitchFamily="49" charset="-128"/>
            </a:endParaRPr>
          </a:p>
          <a:p>
            <a:pPr marL="365760" indent="-365760"/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9043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b="1" dirty="0"/>
              <a:t>Issue #</a:t>
            </a:r>
            <a:r>
              <a:rPr lang="en-US" altLang="zh-CN" sz="4000" b="1" dirty="0" smtClean="0"/>
              <a:t>1</a:t>
            </a:r>
            <a:r>
              <a:rPr lang="en-US" altLang="zh-CN" sz="4000" b="1" dirty="0"/>
              <a:t>: </a:t>
            </a:r>
            <a:r>
              <a:rPr lang="en-US" altLang="ko-KR" sz="4000" b="1" dirty="0"/>
              <a:t>RF architecture </a:t>
            </a:r>
            <a:r>
              <a:rPr lang="en-US" altLang="ko-KR" sz="4000" b="1" dirty="0" smtClean="0"/>
              <a:t>for DC_20_n38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841415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498473"/>
            <a:ext cx="10696956" cy="5330952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dirty="0"/>
              <a:t>RAN4 need to decide whether or not define same MSD level between DC_20_n38 and V2X_20_n38</a:t>
            </a:r>
            <a:r>
              <a:rPr lang="en-US" altLang="zh-CN" dirty="0" smtClean="0"/>
              <a:t>. </a:t>
            </a:r>
            <a:endParaRPr lang="zh-CN" altLang="zh-CN" dirty="0"/>
          </a:p>
          <a:p>
            <a:pPr marL="342900" lvl="0" indent="-342900">
              <a:lnSpc>
                <a:spcPct val="10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dirty="0"/>
              <a:t>Candidate options</a:t>
            </a:r>
            <a:endParaRPr lang="zh-CN" altLang="zh-CN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sz="2400" dirty="0"/>
              <a:t>Option 1: </a:t>
            </a:r>
            <a:r>
              <a:rPr lang="en-US" altLang="ko-KR" sz="2400" dirty="0" smtClean="0"/>
              <a:t>Keep </a:t>
            </a:r>
            <a:r>
              <a:rPr lang="en-US" altLang="ko-KR" sz="2400" dirty="0"/>
              <a:t>the current MSD (</a:t>
            </a:r>
            <a:r>
              <a:rPr lang="en-US" altLang="ko-KR" sz="2400" dirty="0" smtClean="0"/>
              <a:t>10.3dB @ CBW=10MHz) </a:t>
            </a:r>
            <a:r>
              <a:rPr lang="en-US" altLang="ko-KR" sz="2400" dirty="0"/>
              <a:t>level for DC_20_n38 </a:t>
            </a:r>
            <a:endParaRPr lang="en-US" altLang="ko-KR" sz="2400" dirty="0" smtClean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sz="2400" dirty="0" smtClean="0"/>
              <a:t>Option </a:t>
            </a:r>
            <a:r>
              <a:rPr lang="en-US" altLang="ko-KR" sz="2400" dirty="0"/>
              <a:t>2: </a:t>
            </a:r>
            <a:r>
              <a:rPr lang="en-US" altLang="ko-KR" sz="2400" dirty="0" smtClean="0"/>
              <a:t>Change </a:t>
            </a:r>
            <a:r>
              <a:rPr lang="en-US" altLang="ko-KR" sz="2400" dirty="0"/>
              <a:t>MSD by average manner (</a:t>
            </a:r>
            <a:r>
              <a:rPr lang="en-US" altLang="ko-KR" sz="2400" dirty="0" smtClean="0"/>
              <a:t>10.7dB @ CBW=10MHz). </a:t>
            </a:r>
            <a:endParaRPr lang="ko-KR" altLang="ko-KR" sz="2400"/>
          </a:p>
          <a:p>
            <a:pPr marL="800100" lvl="1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GB" altLang="zh-CN" sz="500" dirty="0"/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US" altLang="zh-CN" dirty="0" smtClean="0"/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dirty="0" smtClean="0"/>
              <a:t>Proposal </a:t>
            </a:r>
            <a:r>
              <a:rPr lang="en-US" altLang="zh-CN" dirty="0"/>
              <a:t>for WF</a:t>
            </a:r>
            <a:endParaRPr lang="zh-CN" altLang="zh-CN" dirty="0"/>
          </a:p>
          <a:p>
            <a:pPr marL="742950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dirty="0"/>
              <a:t>Option 1 is chosen, </a:t>
            </a:r>
            <a:r>
              <a:rPr lang="en-US" altLang="zh-CN" dirty="0" smtClean="0"/>
              <a:t>RAN4 only consider the </a:t>
            </a:r>
            <a:r>
              <a:rPr lang="en-US" altLang="zh-CN" dirty="0"/>
              <a:t>architecture </a:t>
            </a:r>
            <a:r>
              <a:rPr lang="en-US" altLang="zh-CN" dirty="0" smtClean="0"/>
              <a:t>to decide additional ILs and MSD level. It should be </a:t>
            </a:r>
            <a:r>
              <a:rPr lang="en-US" altLang="zh-CN" dirty="0"/>
              <a:t>implemented to achieve this </a:t>
            </a:r>
            <a:r>
              <a:rPr lang="en-US" altLang="zh-CN" dirty="0" smtClean="0"/>
              <a:t>performance.</a:t>
            </a:r>
            <a:endParaRPr lang="en-US" altLang="zh-CN"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9043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/>
              <a:t>Issue #2: </a:t>
            </a:r>
            <a:r>
              <a:rPr lang="en-US" altLang="ko-KR" sz="4000" b="1" dirty="0"/>
              <a:t>MSD level for </a:t>
            </a:r>
            <a:r>
              <a:rPr lang="en-US" altLang="ko-KR" sz="4000" b="1" dirty="0" smtClean="0"/>
              <a:t>DC_20_n38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469674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498473"/>
            <a:ext cx="10696956" cy="5330952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dirty="0"/>
              <a:t>RAN4 need to decide whether or not </a:t>
            </a:r>
            <a:r>
              <a:rPr lang="en-US" altLang="zh-CN" dirty="0" smtClean="0"/>
              <a:t>change the current additional ILs for DC_20_n38. </a:t>
            </a:r>
            <a:endParaRPr lang="zh-CN" altLang="zh-CN" dirty="0"/>
          </a:p>
          <a:p>
            <a:pPr marL="342900" lvl="0" indent="-342900">
              <a:lnSpc>
                <a:spcPct val="10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dirty="0"/>
              <a:t>Candidate options</a:t>
            </a:r>
            <a:endParaRPr lang="zh-CN" altLang="zh-CN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sz="2400" dirty="0"/>
              <a:t>Option 1: </a:t>
            </a:r>
            <a:r>
              <a:rPr lang="en-US" altLang="ko-KR" sz="2400" dirty="0" smtClean="0"/>
              <a:t>Keep </a:t>
            </a:r>
            <a:r>
              <a:rPr lang="en-US" altLang="ko-KR" sz="2400" dirty="0"/>
              <a:t>the current additional IL level (0.3dB/0 dB) for DC_20_n38.</a:t>
            </a:r>
            <a:endParaRPr lang="ko-KR" altLang="ko-KR" sz="240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sz="2400" dirty="0"/>
              <a:t>Option 2: </a:t>
            </a:r>
            <a:r>
              <a:rPr lang="en-US" altLang="ko-KR" sz="2400" dirty="0" smtClean="0"/>
              <a:t>Add </a:t>
            </a:r>
            <a:r>
              <a:rPr lang="en-US" altLang="ko-KR" sz="2400" dirty="0"/>
              <a:t>0.2dB by HTF for additional IL level (0.5dB/0.2dB) for DC_20_n38. </a:t>
            </a:r>
            <a:endParaRPr lang="ko-KR" altLang="ko-KR" sz="2400"/>
          </a:p>
          <a:p>
            <a:pPr marL="800100" lvl="1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GB" altLang="zh-CN" sz="500" dirty="0"/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US" altLang="zh-CN" dirty="0" smtClean="0"/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dirty="0" smtClean="0"/>
              <a:t>Proposal </a:t>
            </a:r>
            <a:r>
              <a:rPr lang="en-US" altLang="zh-CN" dirty="0"/>
              <a:t>for WF</a:t>
            </a:r>
            <a:endParaRPr lang="zh-CN" altLang="zh-CN" dirty="0"/>
          </a:p>
          <a:p>
            <a:pPr marL="742950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dirty="0"/>
              <a:t>Option </a:t>
            </a:r>
            <a:r>
              <a:rPr lang="en-GB" altLang="zh-CN" dirty="0" smtClean="0"/>
              <a:t>2 </a:t>
            </a:r>
            <a:r>
              <a:rPr lang="en-GB" altLang="zh-CN" dirty="0"/>
              <a:t>is chosen, </a:t>
            </a:r>
            <a:r>
              <a:rPr lang="en-US" altLang="zh-CN" dirty="0" smtClean="0"/>
              <a:t>RAN4 only consider the </a:t>
            </a:r>
            <a:r>
              <a:rPr lang="en-US" altLang="zh-CN" dirty="0"/>
              <a:t>architecture </a:t>
            </a:r>
            <a:r>
              <a:rPr lang="en-US" altLang="zh-CN" dirty="0" smtClean="0"/>
              <a:t>to decide additional ILs and MSD level. It should be </a:t>
            </a:r>
            <a:r>
              <a:rPr lang="en-US" altLang="zh-CN" dirty="0"/>
              <a:t>implemented to achieve this </a:t>
            </a:r>
            <a:r>
              <a:rPr lang="en-US" altLang="zh-CN" dirty="0" smtClean="0"/>
              <a:t>performance.</a:t>
            </a:r>
            <a:endParaRPr lang="zh-CN" altLang="zh-CN" dirty="0"/>
          </a:p>
          <a:p>
            <a:pPr marL="365760" indent="-365760"/>
            <a:endParaRPr lang="en-US" altLang="zh-CN"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9043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/>
              <a:t>Issue </a:t>
            </a:r>
            <a:r>
              <a:rPr lang="en-US" altLang="zh-CN" sz="4000" b="1" dirty="0" smtClean="0"/>
              <a:t>#3: </a:t>
            </a:r>
            <a:r>
              <a:rPr lang="en-US" altLang="ko-KR" sz="4000" b="1" dirty="0"/>
              <a:t>Additional ILs for </a:t>
            </a:r>
            <a:r>
              <a:rPr lang="en-US" altLang="ko-KR" sz="4000" b="1" dirty="0" smtClean="0"/>
              <a:t>DC_20_n38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108976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2467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b="1" dirty="0"/>
              <a:t>WF : </a:t>
            </a:r>
            <a:r>
              <a:rPr lang="en-US" altLang="zh-CN" sz="4000" b="1" dirty="0" smtClean="0"/>
              <a:t>MSD for DC_20_n38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5603" y="1380744"/>
            <a:ext cx="10515600" cy="483094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MSD for DC_20_n38 in TS38.101-3 </a:t>
            </a:r>
          </a:p>
          <a:p>
            <a:pPr lvl="1"/>
            <a:r>
              <a:rPr lang="en-US" altLang="zh-CN" dirty="0" smtClean="0"/>
              <a:t>Keep the current MSD levels for DC_20_n38</a:t>
            </a:r>
            <a:endParaRPr lang="en-US" altLang="zh-CN" dirty="0">
              <a:solidFill>
                <a:srgbClr val="FF0000"/>
              </a:solidFill>
              <a:ea typeface="MS Mincho" panose="02020609040205080304" pitchFamily="49" charset="-128"/>
            </a:endParaRPr>
          </a:p>
          <a:p>
            <a:endParaRPr lang="en-US" altLang="zh-CN" dirty="0" smtClean="0">
              <a:solidFill>
                <a:srgbClr val="FF0000"/>
              </a:solidFill>
              <a:ea typeface="MS Mincho" panose="02020609040205080304" pitchFamily="49" charset="-128"/>
            </a:endParaRPr>
          </a:p>
          <a:p>
            <a:endParaRPr lang="en-US" altLang="zh-CN" dirty="0">
              <a:solidFill>
                <a:srgbClr val="FF0000"/>
              </a:solidFill>
              <a:ea typeface="MS Mincho" panose="02020609040205080304" pitchFamily="49" charset="-128"/>
            </a:endParaRPr>
          </a:p>
          <a:p>
            <a:endParaRPr lang="en-US" altLang="zh-CN" dirty="0" smtClean="0">
              <a:solidFill>
                <a:srgbClr val="FF0000"/>
              </a:solidFill>
              <a:ea typeface="MS Mincho" panose="02020609040205080304" pitchFamily="49" charset="-128"/>
            </a:endParaRPr>
          </a:p>
          <a:p>
            <a:endParaRPr lang="en-US" altLang="zh-CN" dirty="0">
              <a:solidFill>
                <a:srgbClr val="FF0000"/>
              </a:solidFill>
              <a:ea typeface="MS Mincho" panose="02020609040205080304" pitchFamily="49" charset="-128"/>
            </a:endParaRPr>
          </a:p>
          <a:p>
            <a:endParaRPr lang="en-US" altLang="zh-CN" dirty="0" smtClean="0">
              <a:solidFill>
                <a:srgbClr val="FF0000"/>
              </a:solidFill>
              <a:ea typeface="MS Mincho" panose="02020609040205080304" pitchFamily="49" charset="-128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955290" y="2385378"/>
            <a:ext cx="6280785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Table 7.3B.2.3.1-1: Reference sensitivity exceptions (MSD) due to UL harmonic for EN-DC in NR FR1</a:t>
            </a:r>
            <a:endParaRPr kumimoji="0" lang="en-GB" alt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922789"/>
              </p:ext>
            </p:extLst>
          </p:nvPr>
        </p:nvGraphicFramePr>
        <p:xfrm>
          <a:off x="2534478" y="2631598"/>
          <a:ext cx="6702232" cy="2302194"/>
        </p:xfrm>
        <a:graphic>
          <a:graphicData uri="http://schemas.openxmlformats.org/drawingml/2006/table">
            <a:tbl>
              <a:tblPr firstRow="1" firstCol="1" bandRow="1"/>
              <a:tblGrid>
                <a:gridCol w="757490"/>
                <a:gridCol w="456662"/>
                <a:gridCol w="457340"/>
                <a:gridCol w="457340"/>
                <a:gridCol w="457340"/>
                <a:gridCol w="457340"/>
                <a:gridCol w="457340"/>
                <a:gridCol w="457340"/>
                <a:gridCol w="457340"/>
                <a:gridCol w="457340"/>
                <a:gridCol w="457340"/>
                <a:gridCol w="457340"/>
                <a:gridCol w="457340"/>
                <a:gridCol w="457340"/>
              </a:tblGrid>
              <a:tr h="2234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E-UTRA or NR Band / Channel bandwidth of the affected DL band / MSD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079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UL band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DL band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 MHz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(dB)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 MHz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(dB)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 MHz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(dB)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 MHz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(dB)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 MHz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(dB)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 MHz (dB)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 MHz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(dB)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 MHz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(dB)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 MHz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(dB)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80 MHz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(dB)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90 MHz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(dB)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 MHz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(dB)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2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1, 3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n77</a:t>
                      </a:r>
                      <a:r>
                        <a:rPr lang="en-GB" sz="900" baseline="30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2,13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23.9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22.1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20.9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17.9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16.8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16.0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14.8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14.3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13.8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n77</a:t>
                      </a:r>
                      <a:r>
                        <a:rPr lang="en-GB" sz="900" baseline="30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1.1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62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n48</a:t>
                      </a:r>
                      <a:r>
                        <a:rPr lang="en-GB" sz="900" baseline="30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2,13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27.3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24.4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22.4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21.2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17.1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16.3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14.5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n48</a:t>
                      </a:r>
                      <a:r>
                        <a:rPr lang="en-GB" sz="900" baseline="30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1.9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1.4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0.9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0.4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n38</a:t>
                      </a:r>
                      <a:r>
                        <a:rPr lang="en-GB" sz="900" baseline="30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8,9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12.9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10.3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8.4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7.4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5630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883622"/>
              </p:ext>
            </p:extLst>
          </p:nvPr>
        </p:nvGraphicFramePr>
        <p:xfrm>
          <a:off x="745602" y="2570622"/>
          <a:ext cx="5172075" cy="3394385"/>
        </p:xfrm>
        <a:graphic>
          <a:graphicData uri="http://schemas.openxmlformats.org/drawingml/2006/table">
            <a:tbl>
              <a:tblPr/>
              <a:tblGrid>
                <a:gridCol w="1806575"/>
                <a:gridCol w="1682750"/>
                <a:gridCol w="1682750"/>
              </a:tblGrid>
              <a:tr h="3139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Inter-band</a:t>
                      </a:r>
                      <a:r>
                        <a:rPr lang="en-GB" sz="900" b="1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9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EN-DC </a:t>
                      </a: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configuration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E-UTRA or NR Band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ΔT</a:t>
                      </a:r>
                      <a:r>
                        <a:rPr lang="en-GB" sz="900" b="1" baseline="-25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IB,c</a:t>
                      </a:r>
                      <a:r>
                        <a:rPr lang="en-GB" sz="9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(dB)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DC_20_n38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0.</a:t>
                      </a: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</a:t>
                      </a:r>
                      <a:r>
                        <a:rPr lang="en-GB" sz="900" strike="sngStrike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n38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0.3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DC_1-20_n38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0.5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0.</a:t>
                      </a: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</a:t>
                      </a:r>
                      <a:r>
                        <a:rPr lang="en-GB" sz="900" strike="sngStrike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n38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0.5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DC_3-20_n38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0.5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0.</a:t>
                      </a: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</a:t>
                      </a:r>
                      <a:r>
                        <a:rPr lang="en-GB" sz="900" strike="sng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n38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0.5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 rowSpan="4">
                  <a:txBody>
                    <a:bodyPr/>
                    <a:lstStyle/>
                    <a:p>
                      <a:pPr algn="ctr"/>
                      <a:r>
                        <a:rPr lang="en-GB" altLang="ko-KR" sz="9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DC_3-20-38_n78</a:t>
                      </a:r>
                      <a:endParaRPr lang="ko-KR" altLang="ko-KR" sz="90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ko-KR" sz="900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DC_3-20_n38-n78</a:t>
                      </a:r>
                      <a:endParaRPr lang="ko-KR" sz="90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9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0.6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05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9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0.6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59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 or n38</a:t>
                      </a:r>
                      <a:endParaRPr lang="ko-KR" altLang="ko-KR" sz="90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0.5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51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n78</a:t>
                      </a:r>
                      <a:endParaRPr lang="ko-KR" sz="9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0.8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DC_1-3-20_n38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0.5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0.5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0.</a:t>
                      </a: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</a:t>
                      </a:r>
                      <a:r>
                        <a:rPr lang="en-GB" sz="900" strike="sngStrike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n38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0.5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390649" y="2237844"/>
            <a:ext cx="4267201" cy="25391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Table 6.2B.4.2.3.1-1: </a:t>
            </a:r>
            <a:r>
              <a:rPr kumimoji="0" lang="en-GB" altLang="ja-JP" sz="105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ΔT</a:t>
            </a:r>
            <a:r>
              <a:rPr kumimoji="0" lang="en-GB" altLang="ja-JP" sz="1050" b="1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IB,c</a:t>
            </a:r>
            <a:r>
              <a:rPr kumimoji="0" lang="en-GB" altLang="ja-JP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 due to EN-DC(two bands)</a:t>
            </a:r>
            <a:endParaRPr kumimoji="0" lang="en-GB" altLang="ko-K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2467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b="1" dirty="0"/>
              <a:t>WF : </a:t>
            </a:r>
            <a:r>
              <a:rPr lang="en-US" altLang="zh-CN" sz="4000" b="1" dirty="0" smtClean="0"/>
              <a:t>Additional ILs for DC_20_n38</a:t>
            </a:r>
            <a:endParaRPr lang="zh-CN" altLang="en-US" sz="4000" b="1" dirty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6096000" y="1489607"/>
            <a:ext cx="10817747" cy="483094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Additional ILs for DC_20_n38 in TS38.101-3</a:t>
            </a:r>
          </a:p>
          <a:p>
            <a:endParaRPr lang="en-US" altLang="zh-CN" dirty="0">
              <a:solidFill>
                <a:srgbClr val="FF0000"/>
              </a:solidFill>
              <a:ea typeface="MS Mincho" panose="02020609040205080304" pitchFamily="49" charset="-128"/>
            </a:endParaRPr>
          </a:p>
          <a:p>
            <a:endParaRPr lang="en-US" altLang="zh-CN" dirty="0" smtClean="0">
              <a:solidFill>
                <a:srgbClr val="FF0000"/>
              </a:solidFill>
              <a:ea typeface="MS Mincho" panose="02020609040205080304" pitchFamily="49" charset="-128"/>
            </a:endParaRPr>
          </a:p>
          <a:p>
            <a:endParaRPr lang="en-US" altLang="zh-CN" dirty="0">
              <a:solidFill>
                <a:srgbClr val="FF0000"/>
              </a:solidFill>
              <a:ea typeface="MS Mincho" panose="02020609040205080304" pitchFamily="49" charset="-128"/>
            </a:endParaRPr>
          </a:p>
          <a:p>
            <a:endParaRPr lang="en-US" altLang="zh-CN" dirty="0" smtClean="0">
              <a:solidFill>
                <a:srgbClr val="FF0000"/>
              </a:solidFill>
              <a:ea typeface="MS Mincho" panose="02020609040205080304" pitchFamily="49" charset="-128"/>
            </a:endParaRPr>
          </a:p>
          <a:p>
            <a:endParaRPr lang="en-US" altLang="zh-CN" dirty="0">
              <a:solidFill>
                <a:srgbClr val="FF0000"/>
              </a:solidFill>
              <a:ea typeface="MS Mincho" panose="02020609040205080304" pitchFamily="49" charset="-128"/>
            </a:endParaRPr>
          </a:p>
          <a:p>
            <a:endParaRPr lang="en-US" altLang="zh-CN" dirty="0" smtClean="0">
              <a:solidFill>
                <a:srgbClr val="FF0000"/>
              </a:solidFill>
              <a:ea typeface="MS Mincho" panose="02020609040205080304" pitchFamily="49" charset="-128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219359"/>
              </p:ext>
            </p:extLst>
          </p:nvPr>
        </p:nvGraphicFramePr>
        <p:xfrm>
          <a:off x="6219246" y="2564907"/>
          <a:ext cx="5210754" cy="3386457"/>
        </p:xfrm>
        <a:graphic>
          <a:graphicData uri="http://schemas.openxmlformats.org/drawingml/2006/table">
            <a:tbl>
              <a:tblPr/>
              <a:tblGrid>
                <a:gridCol w="1736918"/>
                <a:gridCol w="1736918"/>
                <a:gridCol w="1736918"/>
              </a:tblGrid>
              <a:tr h="3369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Inter-band EN-DC configuration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E-UTRA or NR Band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ΔRIB,c (dB)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DC_20_n38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0.2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Symbol" panose="05050102010706020507" pitchFamily="18" charset="2"/>
                          <a:cs typeface="Arial" panose="020B0604020202020204" pitchFamily="34" charset="0"/>
                        </a:rPr>
                        <a:t>n38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900" u="sng" dirty="0" smtClean="0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DC_1-20_n38</a:t>
                      </a:r>
                      <a:endParaRPr lang="ko-KR" altLang="ko-KR" sz="90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0.2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900" u="sng" dirty="0" smtClean="0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DC_3-20_n38</a:t>
                      </a:r>
                      <a:endParaRPr lang="ko-KR" altLang="ko-KR" sz="90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0.2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DC_3-20-38_n78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DC_3-20_n38-n78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Symbol" panose="05050102010706020507" pitchFamily="18" charset="2"/>
                          <a:cs typeface="Arial" panose="020B0604020202020204" pitchFamily="34" charset="0"/>
                        </a:rPr>
                        <a:t>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0.2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ymbol" panose="05050102010706020507" pitchFamily="18" charset="2"/>
                          <a:cs typeface="Arial" panose="020B0604020202020204" pitchFamily="34" charset="0"/>
                        </a:rPr>
                        <a:t>20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0.2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ymbol" panose="05050102010706020507" pitchFamily="18" charset="2"/>
                          <a:cs typeface="Arial" panose="020B0604020202020204" pitchFamily="34" charset="0"/>
                        </a:rPr>
                        <a:t>38 or n38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0.4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ymbol" panose="05050102010706020507" pitchFamily="18" charset="2"/>
                          <a:cs typeface="Arial" panose="020B0604020202020204" pitchFamily="34" charset="0"/>
                        </a:rPr>
                        <a:t>n78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0.5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DC_1-3-20-38_n78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DC_1-3-20_n38-n78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ymbol" panose="05050102010706020507" pitchFamily="18" charset="2"/>
                          <a:cs typeface="Arial" panose="020B0604020202020204" pitchFamily="34" charset="0"/>
                        </a:rPr>
                        <a:t>3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0.2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ymbol" panose="05050102010706020507" pitchFamily="18" charset="2"/>
                          <a:cs typeface="Arial" panose="020B0604020202020204" pitchFamily="34" charset="0"/>
                        </a:rPr>
                        <a:t>20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0.2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ymbol" panose="05050102010706020507" pitchFamily="18" charset="2"/>
                          <a:cs typeface="Arial" panose="020B0604020202020204" pitchFamily="34" charset="0"/>
                        </a:rPr>
                        <a:t>38 or n38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0.4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Times New Roman" panose="02020603050405020304" pitchFamily="18" charset="0"/>
                          <a:ea typeface="Symbol" panose="05050102010706020507" pitchFamily="18" charset="2"/>
                          <a:cs typeface="Arial" panose="020B0604020202020204" pitchFamily="34" charset="0"/>
                        </a:rPr>
                        <a:t>n78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0.5</a:t>
                      </a:r>
                      <a:endParaRPr lang="ko-KR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7048080" y="2232450"/>
            <a:ext cx="3686595" cy="2462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Table 7.3B.3.3.1-1: </a:t>
            </a:r>
            <a:r>
              <a:rPr kumimoji="0" lang="en-GB" altLang="ja-JP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ΔR</a:t>
            </a:r>
            <a:r>
              <a:rPr kumimoji="0" lang="en-GB" altLang="ja-JP" sz="1000" b="1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IB,c</a:t>
            </a:r>
            <a:r>
              <a:rPr kumimoji="0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 due to EN-DC(two bands)</a:t>
            </a:r>
            <a:endParaRPr kumimoji="0" lang="en-GB" alt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587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7425"/>
          </a:xfrm>
        </p:spPr>
        <p:txBody>
          <a:bodyPr/>
          <a:lstStyle/>
          <a:p>
            <a:pPr algn="ctr"/>
            <a:r>
              <a:rPr lang="en-US" dirty="0"/>
              <a:t>References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923587"/>
              </p:ext>
            </p:extLst>
          </p:nvPr>
        </p:nvGraphicFramePr>
        <p:xfrm>
          <a:off x="838200" y="1352550"/>
          <a:ext cx="10515599" cy="3289024"/>
        </p:xfrm>
        <a:graphic>
          <a:graphicData uri="http://schemas.openxmlformats.org/drawingml/2006/table">
            <a:tbl>
              <a:tblPr firstRow="1" firstCol="1" bandRow="1"/>
              <a:tblGrid>
                <a:gridCol w="8027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071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7175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219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6631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6224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 of </a:t>
                      </a:r>
                      <a:r>
                        <a:rPr lang="en-US" sz="1400" b="1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Tdoc</a:t>
                      </a:r>
                      <a:r>
                        <a:rPr lang="ko-KR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TDoc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Title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Source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Type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01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R4-2014317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Consideration on additional ILs and MSD levels for DC_20_n38 UE and/or V2X_20_n38 UE based on RF architecture</a:t>
                      </a:r>
                      <a:endParaRPr lang="ko-KR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LG </a:t>
                      </a:r>
                      <a:r>
                        <a:rPr lang="en-US" altLang="ko-KR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Electronics Inc.</a:t>
                      </a:r>
                      <a:endParaRPr lang="ko-KR" alt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Approval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73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u="non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R4-2014318</a:t>
                      </a:r>
                      <a:endParaRPr lang="ko-KR" sz="1200" b="0" u="non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Correction on additional ILs and MSD levels for DC_20_n38 UE</a:t>
                      </a:r>
                      <a:endParaRPr lang="ko-KR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LG </a:t>
                      </a:r>
                      <a:r>
                        <a:rPr lang="en-US" altLang="ko-KR" sz="1200" b="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Electronics,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Huawei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CR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71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u="non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R4-2016618</a:t>
                      </a:r>
                      <a:endParaRPr lang="ko-KR" sz="1200" b="0" u="non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Email discussion summary for [97e][116] NR_R16_Maintenance</a:t>
                      </a:r>
                      <a:endParaRPr lang="ko-KR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Moderator (OPPO)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Information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671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4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u="non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R4-2016611</a:t>
                      </a:r>
                      <a:endParaRPr lang="ko-KR" sz="1200" b="0" u="non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Email discussion summary for [97e][109] 5G_V2X_NRSL_UE_Concurrent</a:t>
                      </a:r>
                      <a:endParaRPr lang="ko-KR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Moderator (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Huawei)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Information</a:t>
                      </a:r>
                      <a:endParaRPr lang="ko-KR" alt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273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5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u="non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R4-2014322</a:t>
                      </a:r>
                      <a:endParaRPr lang="ko-KR" sz="1200" b="0" u="non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MSD Analysis results and harmonic reduction filter for V2X_20A_n38A</a:t>
                      </a:r>
                      <a:endParaRPr lang="ko-KR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LG Electronics France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Approval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73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6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u="non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R4-2014324</a:t>
                      </a:r>
                      <a:endParaRPr lang="ko-KR" altLang="ko-KR" sz="1200" b="0" u="none" kern="120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ko-KR" sz="1200" b="0" u="non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Correction on NR V2X inter-band con-current UE RF requirements in TS38.101-3</a:t>
                      </a:r>
                      <a:endParaRPr lang="ko-KR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LG Electronics France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CR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21404</TotalTime>
  <Words>1007</Words>
  <Application>Microsoft Office PowerPoint</Application>
  <PresentationFormat>와이드스크린</PresentationFormat>
  <Paragraphs>316</Paragraphs>
  <Slides>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13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23" baseType="lpstr">
      <vt:lpstr>MS Mincho</vt:lpstr>
      <vt:lpstr>SimSun</vt:lpstr>
      <vt:lpstr>SimSun</vt:lpstr>
      <vt:lpstr>굴림</vt:lpstr>
      <vt:lpstr>맑은 고딕</vt:lpstr>
      <vt:lpstr>바탕</vt:lpstr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Office Theme</vt:lpstr>
      <vt:lpstr>WF on DC_20_n38 RF architecture</vt:lpstr>
      <vt:lpstr>Background [1]</vt:lpstr>
      <vt:lpstr>Issues for DC_20_n38</vt:lpstr>
      <vt:lpstr>Issue #1: RF architecture for DC_20_n38</vt:lpstr>
      <vt:lpstr>Issue #2: MSD level for DC_20_n38</vt:lpstr>
      <vt:lpstr>Issue #3: Additional ILs for DC_20_n38</vt:lpstr>
      <vt:lpstr>WF : MSD for DC_20_n38</vt:lpstr>
      <vt:lpstr>WF : Additional ILs for DC_20_n38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DC_20_n38 RF architecture</dc:title>
  <dc:creator>LGE</dc:creator>
  <cp:lastModifiedBy>Suhwan Lim</cp:lastModifiedBy>
  <cp:revision>330</cp:revision>
  <dcterms:created xsi:type="dcterms:W3CDTF">2017-01-18T06:26:21Z</dcterms:created>
  <dcterms:modified xsi:type="dcterms:W3CDTF">2020-11-10T06:47:33Z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