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4"/>
    <p:sldMasterId id="2147483660" r:id="rId5"/>
  </p:sldMasterIdLst>
  <p:notesMasterIdLst>
    <p:notesMasterId r:id="rId12"/>
  </p:notesMasterIdLst>
  <p:sldIdLst>
    <p:sldId id="280" r:id="rId6"/>
    <p:sldId id="308" r:id="rId7"/>
    <p:sldId id="314" r:id="rId8"/>
    <p:sldId id="316" r:id="rId9"/>
    <p:sldId id="315" r:id="rId10"/>
    <p:sldId id="31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CB" lastIdx="1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29" autoAdjust="0"/>
    <p:restoredTop sz="93792" autoAdjust="0"/>
  </p:normalViewPr>
  <p:slideViewPr>
    <p:cSldViewPr snapToGrid="0">
      <p:cViewPr varScale="1">
        <p:scale>
          <a:sx n="131" d="100"/>
          <a:sy n="131" d="100"/>
        </p:scale>
        <p:origin x="6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sv-SE" altLang="ja-JP" dirty="0"/>
              <a:t>Ericsson: added text in blue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367231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sv-SE" altLang="ja-JP" dirty="0"/>
              <a:t>Ericsson: added text in blue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4215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sv-SE" altLang="ja-JP" dirty="0"/>
              <a:t>Ericsson: added text in blue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19383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sv-SE" altLang="ja-JP" dirty="0"/>
              <a:t>Ericsson: added text in blue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89333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sv-SE" altLang="ja-JP" dirty="0"/>
              <a:t>Ericsson: added text in blue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4929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11/10/20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7_e/Docs/R4-2014924.zip" TargetMode="External"/><Relationship Id="rId13" Type="http://schemas.openxmlformats.org/officeDocument/2006/relationships/hyperlink" Target="http://www.3gpp.org/ftp/tsg_ran/WG4_Radio/TSGR4_97_e/Docs/R4-2016615.zip" TargetMode="External"/><Relationship Id="rId3" Type="http://schemas.openxmlformats.org/officeDocument/2006/relationships/hyperlink" Target="http://www.3gpp.org/ftp/tsg_ran/WG4_Radio/TSGR4_97_e/Docs/R4-2014320.zip" TargetMode="External"/><Relationship Id="rId7" Type="http://schemas.openxmlformats.org/officeDocument/2006/relationships/hyperlink" Target="http://www.3gpp.org/ftp/tsg_ran/WG4_Radio/TSGR4_97_e/Docs/R4-2014923.zip" TargetMode="External"/><Relationship Id="rId12" Type="http://schemas.openxmlformats.org/officeDocument/2006/relationships/hyperlink" Target="https://www.3gpp.org/ftp/tsg_ran/WG4_Radio/TSGR4_97_e/Inbox/Drafts/%5B97e%5D%5B100%5D%20Main_Session/GTW_Nov04/RAN4%2397e%20GTW%20%5B97e%5D%5B113%5D%20NR_RF_FR2_req_enh_Part_4%20v2%20-%20GTW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3gpp.org/ftp/tsg_ran/WG4_Radio/TSGR4_97_e/Docs/R4-2014722.zip" TargetMode="External"/><Relationship Id="rId11" Type="http://schemas.openxmlformats.org/officeDocument/2006/relationships/hyperlink" Target="http://www.3gpp.org/ftp/tsg_ran/WG4_Radio/TSGR4_97_e/Docs/R4-2016518.zip" TargetMode="External"/><Relationship Id="rId5" Type="http://schemas.openxmlformats.org/officeDocument/2006/relationships/hyperlink" Target="http://www.3gpp.org/ftp/tsg_ran/WG4_Radio/TSGR4_97_e/Docs/R4-2014584.zip" TargetMode="External"/><Relationship Id="rId10" Type="http://schemas.openxmlformats.org/officeDocument/2006/relationships/hyperlink" Target="http://www.3gpp.org/ftp/tsg_ran/WG4_Radio/TSGR4_97_e/Docs/R4-2015808.zip" TargetMode="External"/><Relationship Id="rId4" Type="http://schemas.openxmlformats.org/officeDocument/2006/relationships/hyperlink" Target="http://www.3gpp.org/ftp/tsg_ran/WG4_Radio/TSGR4_97_e/Docs/R4-2014512.zip" TargetMode="External"/><Relationship Id="rId9" Type="http://schemas.openxmlformats.org/officeDocument/2006/relationships/hyperlink" Target="http://www.3gpp.org/ftp/tsg_ran/WG4_Radio/TSGR4_97_e/Docs/R4-201534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Beam Correspondence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Apple Inc.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R4-2016820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5758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#97-e</a:t>
            </a:r>
          </a:p>
          <a:p>
            <a:r>
              <a:rPr lang="en-GB" altLang="ko-KR" b="1" dirty="0"/>
              <a:t>Online Meeting, November 2020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US" b="1" dirty="0"/>
              <a:t>7.12.1.1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As summarized in [11], there are three open issues with Rel-16 beam correspondence under discussion:</a:t>
            </a:r>
          </a:p>
          <a:p>
            <a:pPr lvl="1"/>
            <a:r>
              <a:rPr lang="en-US" altLang="ko-KR" dirty="0"/>
              <a:t>Issue 1-1: SSB’s PSD is backed-off by X dB compared to CSI-RS in CSI-RS based </a:t>
            </a:r>
            <a:r>
              <a:rPr lang="en-US" altLang="ko-KR" dirty="0" err="1"/>
              <a:t>eBC</a:t>
            </a:r>
            <a:r>
              <a:rPr lang="en-US" altLang="ko-KR" dirty="0"/>
              <a:t> requirements</a:t>
            </a:r>
          </a:p>
          <a:p>
            <a:pPr lvl="1"/>
            <a:r>
              <a:rPr lang="en-US" altLang="ko-KR" dirty="0"/>
              <a:t>Issue 1-2: Additional applicability rules</a:t>
            </a:r>
          </a:p>
          <a:p>
            <a:pPr lvl="1"/>
            <a:r>
              <a:rPr lang="en-US" altLang="ko-KR" dirty="0"/>
              <a:t>Issue 1-3: Testing aspects</a:t>
            </a:r>
          </a:p>
          <a:p>
            <a:r>
              <a:rPr lang="en-US" altLang="ko-KR" dirty="0"/>
              <a:t>A GTW session was organized by the RAN4 Chairman and collected several agreements on the open issues in [10]</a:t>
            </a:r>
          </a:p>
          <a:p>
            <a:pPr lvl="1"/>
            <a:r>
              <a:rPr lang="en-US" altLang="ko-KR" dirty="0"/>
              <a:t>Issues 1-2 and 1-3 were discussed together, and Option 6 reflects this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5531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Candidate options: </a:t>
            </a:r>
          </a:p>
          <a:p>
            <a:pPr lvl="1"/>
            <a:r>
              <a:rPr lang="en-US" altLang="ko-KR" dirty="0"/>
              <a:t>Option 1: 3 dB</a:t>
            </a:r>
          </a:p>
          <a:p>
            <a:pPr lvl="1"/>
            <a:r>
              <a:rPr lang="en-US" altLang="ko-KR" dirty="0"/>
              <a:t>Option 2: 6 dB</a:t>
            </a:r>
          </a:p>
          <a:p>
            <a:pPr lvl="1"/>
            <a:r>
              <a:rPr lang="en-US" altLang="ko-KR" dirty="0"/>
              <a:t>Option 3: &gt; 6 dB</a:t>
            </a:r>
          </a:p>
          <a:p>
            <a:pPr lvl="1"/>
            <a:r>
              <a:rPr lang="en-US" altLang="ko-KR" dirty="0"/>
              <a:t>Option 4: 5 dB</a:t>
            </a:r>
          </a:p>
          <a:p>
            <a:r>
              <a:rPr lang="en-US" altLang="ko-KR" dirty="0"/>
              <a:t>Agreements:</a:t>
            </a:r>
          </a:p>
          <a:p>
            <a:pPr lvl="1"/>
            <a:r>
              <a:rPr lang="en-US" altLang="ko-KR" dirty="0">
                <a:highlight>
                  <a:srgbClr val="00FF00"/>
                </a:highlight>
              </a:rPr>
              <a:t>Option 4 is selected as a compromise</a:t>
            </a:r>
            <a:endParaRPr lang="en-US" altLang="ko-KR" strike="sngStrike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WF1: SSB’s PSD is backed-off by X dB compared to CSI-RS</a:t>
            </a:r>
          </a:p>
        </p:txBody>
      </p:sp>
    </p:spTree>
    <p:extLst>
      <p:ext uri="{BB962C8B-B14F-4D97-AF65-F5344CB8AC3E}">
        <p14:creationId xmlns:p14="http://schemas.microsoft.com/office/powerpoint/2010/main" val="163080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Agreement on core requirement applicability:</a:t>
            </a:r>
          </a:p>
          <a:p>
            <a:pPr lvl="1"/>
            <a:r>
              <a:rPr lang="en-US" altLang="ko-KR" dirty="0"/>
              <a:t>For UEs which support both </a:t>
            </a:r>
            <a:r>
              <a:rPr lang="en-US" altLang="ko-KR" dirty="0" err="1"/>
              <a:t>eBC</a:t>
            </a:r>
            <a:r>
              <a:rPr lang="en-US" altLang="ko-KR" dirty="0"/>
              <a:t> based on SSB and </a:t>
            </a:r>
            <a:r>
              <a:rPr lang="en-US" altLang="ko-KR" dirty="0" err="1"/>
              <a:t>eBC</a:t>
            </a:r>
            <a:r>
              <a:rPr lang="en-US" altLang="ko-KR" dirty="0"/>
              <a:t> based on CSI-RS, the UE RF core requirements for both side conditions shall apply</a:t>
            </a:r>
          </a:p>
          <a:p>
            <a:r>
              <a:rPr lang="en-US" altLang="ko-KR" dirty="0"/>
              <a:t>Candidate options for test case applicability in case the UE declares it supports both SSB based </a:t>
            </a:r>
            <a:r>
              <a:rPr lang="en-US" altLang="ko-KR" dirty="0" err="1"/>
              <a:t>eBC</a:t>
            </a:r>
            <a:r>
              <a:rPr lang="en-US" altLang="ko-KR" dirty="0"/>
              <a:t> and CSI-RS based </a:t>
            </a:r>
            <a:r>
              <a:rPr lang="en-US" altLang="ko-KR" dirty="0" err="1"/>
              <a:t>eBC</a:t>
            </a:r>
            <a:r>
              <a:rPr lang="en-US" altLang="ko-KR" dirty="0"/>
              <a:t>:</a:t>
            </a:r>
          </a:p>
          <a:p>
            <a:pPr lvl="1"/>
            <a:r>
              <a:rPr lang="en-US" altLang="ko-KR" dirty="0">
                <a:highlight>
                  <a:srgbClr val="FFFF00"/>
                </a:highlight>
              </a:rPr>
              <a:t>Option 2</a:t>
            </a:r>
            <a:r>
              <a:rPr lang="en-US" altLang="ko-KR" dirty="0"/>
              <a:t>: Replace TBD with if a UE meets beam correspondence requirements based on SSB, it is considered to have met the beam correspondence requirements based on CSI-RS</a:t>
            </a:r>
          </a:p>
          <a:p>
            <a:pPr lvl="1"/>
            <a:r>
              <a:rPr lang="en-US" altLang="ko-KR" dirty="0"/>
              <a:t>Option 4: “Replace TBD with if UE meet the CSI-RS based beam correspondence, it is considered to have met the beam correspondence requirements based on SSB.”</a:t>
            </a:r>
          </a:p>
          <a:p>
            <a:pPr lvl="1"/>
            <a:r>
              <a:rPr lang="en-US" altLang="ko-KR" dirty="0"/>
              <a:t>Option 5: either option 2 or 4 is up to UE declaration.</a:t>
            </a:r>
          </a:p>
          <a:p>
            <a:pPr lvl="1"/>
            <a:r>
              <a:rPr lang="en-US" altLang="ko-KR" dirty="0">
                <a:highlight>
                  <a:srgbClr val="FFFF00"/>
                </a:highlight>
              </a:rPr>
              <a:t>Option 6</a:t>
            </a:r>
            <a:r>
              <a:rPr lang="en-US" altLang="ko-KR" dirty="0"/>
              <a:t>: All RF requirements </a:t>
            </a:r>
            <a:r>
              <a:rPr lang="en-US" altLang="ko-KR" dirty="0">
                <a:solidFill>
                  <a:srgbClr val="FF0000"/>
                </a:solidFill>
              </a:rPr>
              <a:t>in R16 specification </a:t>
            </a:r>
            <a:r>
              <a:rPr lang="en-US" altLang="ko-KR" dirty="0"/>
              <a:t>are verified using the SSB side condition, and one representative test for the CSI-RS side condition is introduced </a:t>
            </a:r>
            <a:r>
              <a:rPr lang="en-US" altLang="ko-KR" strike="sngStrike" dirty="0"/>
              <a:t>(where the number of test points is up to RAN5)</a:t>
            </a:r>
          </a:p>
          <a:p>
            <a:r>
              <a:rPr lang="en-US" altLang="ko-KR" dirty="0"/>
              <a:t>Agreement on test case applicability:</a:t>
            </a:r>
          </a:p>
          <a:p>
            <a:pPr lvl="1"/>
            <a:r>
              <a:rPr lang="en-US" altLang="ko-KR" dirty="0">
                <a:highlight>
                  <a:srgbClr val="00FF00"/>
                </a:highlight>
              </a:rPr>
              <a:t>Option 6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WF2: Additional applicability rules</a:t>
            </a:r>
          </a:p>
        </p:txBody>
      </p:sp>
    </p:spTree>
    <p:extLst>
      <p:ext uri="{BB962C8B-B14F-4D97-AF65-F5344CB8AC3E}">
        <p14:creationId xmlns:p14="http://schemas.microsoft.com/office/powerpoint/2010/main" val="4238463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Candidate options:</a:t>
            </a:r>
          </a:p>
          <a:p>
            <a:pPr lvl="1"/>
            <a:r>
              <a:rPr lang="en-US" altLang="ko-KR" dirty="0"/>
              <a:t>Option 1: Verify N EIRP points with EIRP ≥ 50%-tile minimum </a:t>
            </a:r>
            <a:r>
              <a:rPr lang="en-US" altLang="ko-KR" dirty="0">
                <a:solidFill>
                  <a:srgbClr val="FF0000"/>
                </a:solidFill>
              </a:rPr>
              <a:t>spherical coverage </a:t>
            </a:r>
            <a:r>
              <a:rPr lang="en-US" altLang="ko-KR" dirty="0"/>
              <a:t>requirement using the CSI-RS side condition; N is up to RAN5</a:t>
            </a:r>
          </a:p>
          <a:p>
            <a:pPr lvl="1"/>
            <a:r>
              <a:rPr lang="en-US" altLang="ko-KR" dirty="0"/>
              <a:t>Option 2: Verify peak EIRP using the CSI-RS side condition, </a:t>
            </a:r>
            <a:r>
              <a:rPr lang="en-US" altLang="ko-KR" dirty="0">
                <a:solidFill>
                  <a:srgbClr val="FF0000"/>
                </a:solidFill>
              </a:rPr>
              <a:t>where the link direction is determined in the SSB based test</a:t>
            </a:r>
            <a:endParaRPr lang="en-US" altLang="ko-KR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Option 3: Leave all parameters for the test up to RAN5</a:t>
            </a:r>
          </a:p>
          <a:p>
            <a:pPr lvl="1"/>
            <a:r>
              <a:rPr lang="en-US" altLang="ko-KR" dirty="0"/>
              <a:t>Option 4: RAN4 to discuss the above options and decide by the next meeting</a:t>
            </a:r>
          </a:p>
          <a:p>
            <a:r>
              <a:rPr lang="en-US" altLang="ko-KR" dirty="0"/>
              <a:t>Agreement on the representative test:</a:t>
            </a:r>
          </a:p>
          <a:p>
            <a:pPr lvl="1"/>
            <a:r>
              <a:rPr lang="en-US" altLang="ko-KR" dirty="0">
                <a:highlight>
                  <a:srgbClr val="00FF00"/>
                </a:highlight>
              </a:rPr>
              <a:t>Option 2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WF3: Representative test for the CSI-RS side condition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2095138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9C29E3-58B0-A349-BDBE-66D1B6E23B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37336"/>
              </p:ext>
            </p:extLst>
          </p:nvPr>
        </p:nvGraphicFramePr>
        <p:xfrm>
          <a:off x="741734" y="1452801"/>
          <a:ext cx="10708532" cy="3247721"/>
        </p:xfrm>
        <a:graphic>
          <a:graphicData uri="http://schemas.openxmlformats.org/drawingml/2006/table">
            <a:tbl>
              <a:tblPr/>
              <a:tblGrid>
                <a:gridCol w="406940">
                  <a:extLst>
                    <a:ext uri="{9D8B030D-6E8A-4147-A177-3AD203B41FA5}">
                      <a16:colId xmlns:a16="http://schemas.microsoft.com/office/drawing/2014/main" val="173794924"/>
                    </a:ext>
                  </a:extLst>
                </a:gridCol>
                <a:gridCol w="2091447">
                  <a:extLst>
                    <a:ext uri="{9D8B030D-6E8A-4147-A177-3AD203B41FA5}">
                      <a16:colId xmlns:a16="http://schemas.microsoft.com/office/drawing/2014/main" val="1419643755"/>
                    </a:ext>
                  </a:extLst>
                </a:gridCol>
                <a:gridCol w="1634247">
                  <a:extLst>
                    <a:ext uri="{9D8B030D-6E8A-4147-A177-3AD203B41FA5}">
                      <a16:colId xmlns:a16="http://schemas.microsoft.com/office/drawing/2014/main" val="3427908329"/>
                    </a:ext>
                  </a:extLst>
                </a:gridCol>
                <a:gridCol w="6575898">
                  <a:extLst>
                    <a:ext uri="{9D8B030D-6E8A-4147-A177-3AD203B41FA5}">
                      <a16:colId xmlns:a16="http://schemas.microsoft.com/office/drawing/2014/main" val="581640127"/>
                    </a:ext>
                  </a:extLst>
                </a:gridCol>
              </a:tblGrid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[1]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3"/>
                        </a:rPr>
                        <a:t>R4-2014320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LG Electronics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Enhanced beam correspondence test applicability rules in rel-16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795099"/>
                  </a:ext>
                </a:extLst>
              </a:tr>
              <a:tr h="230515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[2]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hlinkClick r:id="rId4"/>
                        </a:rPr>
                        <a:t>R4-2014512</a:t>
                      </a:r>
                      <a:endParaRPr lang="en-US" sz="1400" dirty="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Nokia, Nokia Shanghai Bell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REL16 </a:t>
                      </a:r>
                      <a:r>
                        <a:rPr lang="en-US" sz="1400" dirty="0" err="1">
                          <a:effectLst/>
                        </a:rPr>
                        <a:t>eBC</a:t>
                      </a:r>
                      <a:r>
                        <a:rPr lang="en-US" sz="1400" dirty="0">
                          <a:effectLst/>
                        </a:rPr>
                        <a:t> capability </a:t>
                      </a:r>
                      <a:r>
                        <a:rPr lang="en-US" sz="1400" dirty="0" err="1">
                          <a:effectLst/>
                        </a:rPr>
                        <a:t>alingment</a:t>
                      </a:r>
                      <a:r>
                        <a:rPr lang="en-US" sz="1400" dirty="0">
                          <a:effectLst/>
                        </a:rPr>
                        <a:t> with 38.306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402638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[3]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hlinkClick r:id="rId5"/>
                        </a:rPr>
                        <a:t>R4-2014584</a:t>
                      </a:r>
                      <a:endParaRPr lang="en-US" sz="1400" dirty="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Intel Corporation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 CSI-RS based beam correspondence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596316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[4]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6"/>
                        </a:rPr>
                        <a:t>R4-2014722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Samsung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Discussion on Rel-16 beam correspondence remaining issues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067751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[5]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7"/>
                        </a:rPr>
                        <a:t>R4-2014923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Apple Inc.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Remaining issues with beam correspondence enhancements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529021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[6]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8"/>
                        </a:rPr>
                        <a:t>R4-2014924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Apple Inc.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CR to TR 38.831 on beam correspondence corrections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74354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[7]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9"/>
                        </a:rPr>
                        <a:t>R4-2015344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OPPO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Discussion on Rel-16 BC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155304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[8]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hlinkClick r:id="rId10"/>
                        </a:rPr>
                        <a:t>R4-2015808</a:t>
                      </a:r>
                      <a:endParaRPr lang="en-US" sz="1400" dirty="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Sony, Ericsson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Remaining issues in beam correspondence 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428571"/>
                  </a:ext>
                </a:extLst>
              </a:tr>
              <a:tr h="11932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[9]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hlinkClick r:id="rId11"/>
                        </a:rPr>
                        <a:t>R4-2016518</a:t>
                      </a:r>
                      <a:endParaRPr lang="en-US" sz="140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Huawei, HiSilicon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CR on beam correspondence side condition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609966"/>
                  </a:ext>
                </a:extLst>
              </a:tr>
              <a:tr h="34170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[10]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hlinkClick r:id="rId12"/>
                        </a:rPr>
                        <a:t>RAN4#97e GTW [97e][113] NR_RF_FR2_req_enh_Part_4 v2 - </a:t>
                      </a:r>
                      <a:r>
                        <a:rPr lang="en-US" sz="1400" dirty="0" err="1">
                          <a:effectLst/>
                          <a:hlinkClick r:id="rId12"/>
                        </a:rPr>
                        <a:t>GTW.pptx</a:t>
                      </a:r>
                      <a:endParaRPr lang="en-US" sz="1400" dirty="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RAN4 Chairman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RAN4#97e GTW session; [97e][113] NR_RF_FR2_req_enh_Part_4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047311"/>
                  </a:ext>
                </a:extLst>
              </a:tr>
              <a:tr h="31808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[11]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hlinkClick r:id="rId13"/>
                        </a:rPr>
                        <a:t>R4-2016615	</a:t>
                      </a:r>
                      <a:endParaRPr lang="en-US" sz="1400" dirty="0">
                        <a:effectLst/>
                      </a:endParaRP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Moderator (Nokia)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Draft Email discussion summary for [97e][113] NR_RF_FR2_req_enh_Part_4</a:t>
                      </a:r>
                    </a:p>
                  </a:txBody>
                  <a:tcPr marL="15596" marR="15596" marT="7798" marB="7798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751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899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44FA28-A769-4C57-B9E3-2FB29DDC08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D02030-85BD-40F0-A53A-DA180FA14708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68205d2-1d1d-4d66-9ec2-8f6b59beddc6"/>
    <ds:schemaRef ds:uri="http://purl.org/dc/terms/"/>
    <ds:schemaRef ds:uri="1929b448-875c-41b5-9ef9-a74e7ff7005c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CF126C-29A2-4589-8069-70B3EC82BF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26245</TotalTime>
  <Words>663</Words>
  <Application>Microsoft Macintosh PowerPoint</Application>
  <PresentationFormat>Widescreen</PresentationFormat>
  <Paragraphs>94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ＭＳ Ｐゴシック</vt:lpstr>
      <vt:lpstr>Arial</vt:lpstr>
      <vt:lpstr>Calibri</vt:lpstr>
      <vt:lpstr>Calibri Light</vt:lpstr>
      <vt:lpstr>Office Theme</vt:lpstr>
      <vt:lpstr>1_Office Theme</vt:lpstr>
      <vt:lpstr>WF on Beam Correspondence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Qualcomm</dc:creator>
  <cp:lastModifiedBy>Toliy Ioffe</cp:lastModifiedBy>
  <cp:revision>566</cp:revision>
  <dcterms:created xsi:type="dcterms:W3CDTF">2017-05-16T04:27:47Z</dcterms:created>
  <dcterms:modified xsi:type="dcterms:W3CDTF">2020-11-11T03:18:45Z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  <property fmtid="{D5CDD505-2E9C-101B-9397-08002B2CF9AE}" pid="10" name="ContentTypeId">
    <vt:lpwstr>0x010100D0950D8094C35F4CA78BB754F2736DFC</vt:lpwstr>
  </property>
</Properties>
</file>