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317" r:id="rId4"/>
    <p:sldId id="319" r:id="rId5"/>
    <p:sldId id="315" r:id="rId6"/>
    <p:sldId id="316" r:id="rId7"/>
    <p:sldId id="307" r:id="rId8"/>
    <p:sldId id="309" r:id="rId9"/>
    <p:sldId id="32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FC0C34C-28D1-4685-BD4A-37AB46C3EF38}">
          <p14:sldIdLst>
            <p14:sldId id="256"/>
            <p14:sldId id="293"/>
          </p14:sldIdLst>
        </p14:section>
        <p14:section name="PDSCH normal demodulation requirements" id="{DACD9C11-93E6-44AD-B22C-203FF69848F2}">
          <p14:sldIdLst>
            <p14:sldId id="317"/>
            <p14:sldId id="319"/>
            <p14:sldId id="315"/>
            <p14:sldId id="316"/>
          </p14:sldIdLst>
        </p14:section>
        <p14:section name="SDR requirements" id="{46F4319F-91F5-48BD-BF31-B8399F2D7716}">
          <p14:sldIdLst>
            <p14:sldId id="307"/>
          </p14:sldIdLst>
        </p14:section>
        <p14:section name="CQI reporting requirements" id="{C598F3E0-74FB-4D9A-BF5A-2052F219113E}">
          <p14:sldIdLst>
            <p14:sldId id="309"/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na Telecom_0601" initials="CT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114" d="100"/>
          <a:sy n="114" d="100"/>
        </p:scale>
        <p:origin x="198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2174999"/>
            <a:ext cx="8134672" cy="1470025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WF on UE demodulation and CSI reporting requirements for FR2 DL 256QAM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China Telecom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574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#97e</a:t>
            </a:r>
          </a:p>
          <a:p>
            <a:r>
              <a:rPr lang="en-US" altLang="zh-CN" sz="1800" b="1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Electronic Meeting, 2-13 Nov., 2020</a:t>
            </a:r>
          </a:p>
          <a:p>
            <a:r>
              <a:rPr lang="en-US" b="1" dirty="0"/>
              <a:t>Agenda item: 7.10.1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draft R4-2017536 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88AD-D1E2-44FD-978F-A7DB9C47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Background: WFs in previous meetings</a:t>
            </a:r>
            <a:endParaRPr lang="sv-SE" sz="3200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261A-F6F2-4424-8536-456E2516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RAN4 #94e-Bis</a:t>
            </a:r>
          </a:p>
          <a:p>
            <a:pPr lvl="1"/>
            <a:r>
              <a:rPr lang="sv-SE" sz="2000" dirty="0"/>
              <a:t> WF: R4-2005531</a:t>
            </a:r>
          </a:p>
          <a:p>
            <a:r>
              <a:rPr lang="sv-SE" altLang="zh-CN" sz="2000" dirty="0"/>
              <a:t>RAN4 #95e</a:t>
            </a:r>
          </a:p>
          <a:p>
            <a:pPr lvl="1"/>
            <a:r>
              <a:rPr lang="sv-SE" altLang="zh-CN" sz="2000" dirty="0"/>
              <a:t> WF: R4-2008817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altLang="zh-CN" sz="2000" dirty="0"/>
              <a:t>RAN4 #96e</a:t>
            </a:r>
          </a:p>
          <a:p>
            <a:pPr lvl="1"/>
            <a:r>
              <a:rPr lang="sv-SE" sz="2000" dirty="0"/>
              <a:t> WF: </a:t>
            </a:r>
            <a:r>
              <a:rPr lang="en-US" altLang="zh-CN" sz="2000" dirty="0"/>
              <a:t>R4-2012666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6900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40" y="-39236"/>
            <a:ext cx="8795320" cy="1143000"/>
          </a:xfrm>
        </p:spPr>
        <p:txBody>
          <a:bodyPr>
            <a:normAutofit/>
          </a:bodyPr>
          <a:lstStyle/>
          <a:p>
            <a:r>
              <a:rPr lang="en-GB" altLang="zh-CN" sz="3200" dirty="0"/>
              <a:t>PDSCH Demodulation: Main Parameters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000" dirty="0"/>
              <a:t>Propagation condition</a:t>
            </a:r>
            <a:endParaRPr lang="en-US" altLang="zh-CN" sz="2000" dirty="0"/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800" dirty="0">
                <a:solidFill>
                  <a:srgbClr val="00B050"/>
                </a:solidFill>
              </a:rPr>
              <a:t>Introduce test case with TDLD30-75 based on the assumption that we can complete the work for introducing TDL-D channel model into specification in RAN4#98e. If no conclusion for introducing TDL-D channel model in RAN4#98e, then RAN4 will adopt TDLA30-300 instead of TDLD30-75.</a:t>
            </a: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800" dirty="0"/>
              <a:t>In RAN4#98e, companies provide simulation results (including 70%TP ideal and impairment SNR points and TP curves) in the template provided by Intel.  </a:t>
            </a:r>
          </a:p>
          <a:p>
            <a:pPr marL="457200" lvl="1" indent="0">
              <a:spcBef>
                <a:spcPct val="20000"/>
              </a:spcBef>
              <a:buNone/>
            </a:pPr>
            <a:endParaRPr lang="en-GB" altLang="zh-CN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0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40" y="-39236"/>
            <a:ext cx="8795320" cy="1143000"/>
          </a:xfrm>
        </p:spPr>
        <p:txBody>
          <a:bodyPr>
            <a:normAutofit/>
          </a:bodyPr>
          <a:lstStyle/>
          <a:p>
            <a:r>
              <a:rPr lang="en-GB" altLang="zh-CN" sz="3200" dirty="0"/>
              <a:t>PDSCH Demodulation: Main Parameters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500"/>
              </a:spcAft>
              <a:buFont typeface="Arial" pitchFamily="34" charset="0"/>
              <a:buChar char="•"/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GB" altLang="zh-CN" sz="2000" dirty="0"/>
              <a:t>Specification of TDLD30 channel model into TS38.101-4</a:t>
            </a: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GB" altLang="zh-CN" sz="1800" dirty="0"/>
              <a:t>Option 1: 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derived using only Steps 1-5 from methodology in Section B.2.1 of TS 38.101-4</a:t>
            </a:r>
            <a:r>
              <a:rPr lang="en-GB" altLang="zh-CN" sz="1800" dirty="0"/>
              <a:t> 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for Rayleigh components</a:t>
            </a: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endParaRPr lang="en-US" altLang="zh-CN" sz="18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endParaRPr lang="en-US" altLang="zh-CN" sz="18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endParaRPr lang="en-US" altLang="zh-CN" sz="18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endParaRPr lang="en-US" altLang="zh-CN" sz="18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endParaRPr lang="en-US" altLang="zh-CN" sz="18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endParaRPr lang="en-US" altLang="zh-CN" sz="18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endParaRPr lang="en-US" altLang="zh-CN" sz="18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endParaRPr lang="en-US" altLang="zh-CN" sz="18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800" dirty="0"/>
              <a:t>Companies are encouraged to check if the above option 1 is agreeable and provide feedback in RAN4 draft reflector during 16th - 27th Nov after the meeting.</a:t>
            </a:r>
            <a:endParaRPr lang="en-GB" altLang="zh-CN" sz="18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9E58C83-2193-4D9C-B73E-BD3D8F413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54528"/>
              </p:ext>
            </p:extLst>
          </p:nvPr>
        </p:nvGraphicFramePr>
        <p:xfrm>
          <a:off x="2409174" y="2071700"/>
          <a:ext cx="4325652" cy="2714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1413">
                  <a:extLst>
                    <a:ext uri="{9D8B030D-6E8A-4147-A177-3AD203B41FA5}">
                      <a16:colId xmlns:a16="http://schemas.microsoft.com/office/drawing/2014/main" val="335533676"/>
                    </a:ext>
                  </a:extLst>
                </a:gridCol>
                <a:gridCol w="1081413">
                  <a:extLst>
                    <a:ext uri="{9D8B030D-6E8A-4147-A177-3AD203B41FA5}">
                      <a16:colId xmlns:a16="http://schemas.microsoft.com/office/drawing/2014/main" val="2571789126"/>
                    </a:ext>
                  </a:extLst>
                </a:gridCol>
                <a:gridCol w="1081413">
                  <a:extLst>
                    <a:ext uri="{9D8B030D-6E8A-4147-A177-3AD203B41FA5}">
                      <a16:colId xmlns:a16="http://schemas.microsoft.com/office/drawing/2014/main" val="1486398602"/>
                    </a:ext>
                  </a:extLst>
                </a:gridCol>
                <a:gridCol w="1081413">
                  <a:extLst>
                    <a:ext uri="{9D8B030D-6E8A-4147-A177-3AD203B41FA5}">
                      <a16:colId xmlns:a16="http://schemas.microsoft.com/office/drawing/2014/main" val="79674270"/>
                    </a:ext>
                  </a:extLst>
                </a:gridCol>
              </a:tblGrid>
              <a:tr h="335916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effectLst/>
                        </a:rPr>
                        <a:t>Tap #</a:t>
                      </a:r>
                      <a:endParaRPr lang="zh-CN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>
                          <a:effectLst/>
                        </a:rPr>
                        <a:t>Delay</a:t>
                      </a:r>
                      <a:endParaRPr lang="zh-CN" sz="10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effectLst/>
                        </a:rPr>
                        <a:t>Power in [dB]</a:t>
                      </a:r>
                      <a:endParaRPr lang="zh-CN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Fading distribution</a:t>
                      </a:r>
                      <a:endParaRPr lang="zh-CN" sz="10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6371077"/>
                  </a:ext>
                </a:extLst>
              </a:tr>
              <a:tr h="216244">
                <a:tc rowSpan="2"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1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-0.2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LOS path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7623783"/>
                  </a:ext>
                </a:extLst>
              </a:tr>
              <a:tr h="2162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-12.4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Rayleigh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7883741"/>
                  </a:ext>
                </a:extLst>
              </a:tr>
              <a:tr h="216244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2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20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-21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Rayleigh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2070213"/>
                  </a:ext>
                </a:extLst>
              </a:tr>
              <a:tr h="216244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3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40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-16.7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Rayleigh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3596671"/>
                  </a:ext>
                </a:extLst>
              </a:tr>
              <a:tr h="216244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4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55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-18.3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Rayleigh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9995521"/>
                  </a:ext>
                </a:extLst>
              </a:tr>
              <a:tr h="216244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5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80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-21.9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Rayleigh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8368461"/>
                  </a:ext>
                </a:extLst>
              </a:tr>
              <a:tr h="216244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6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120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-27.8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Rayleigh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0550735"/>
                  </a:ext>
                </a:extLst>
              </a:tr>
              <a:tr h="216244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7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240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-23.6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Rayleigh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8913060"/>
                  </a:ext>
                </a:extLst>
              </a:tr>
              <a:tr h="216244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8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285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-24.8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Rayleigh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8193015"/>
                  </a:ext>
                </a:extLst>
              </a:tr>
              <a:tr h="216244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9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290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-30.0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Rayleigh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9440541"/>
                  </a:ext>
                </a:extLst>
              </a:tr>
              <a:tr h="216244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10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effectLst/>
                        </a:rPr>
                        <a:t>375</a:t>
                      </a:r>
                      <a:endParaRPr lang="zh-CN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effectLst/>
                        </a:rPr>
                        <a:t>-27.7</a:t>
                      </a:r>
                      <a:endParaRPr lang="zh-CN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effectLst/>
                        </a:rPr>
                        <a:t>Rayleigh</a:t>
                      </a:r>
                      <a:endParaRPr lang="zh-CN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481502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681D03-2FC6-40D6-987C-2D6DA0CC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726" y="2513807"/>
            <a:ext cx="577213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21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Agreed simulation parameters in previous meetings #1</a:t>
            </a:r>
            <a:endParaRPr lang="zh-CN" altLang="en-US" sz="3200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06B401C-C486-421A-AABD-64BD2E570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88706"/>
              </p:ext>
            </p:extLst>
          </p:nvPr>
        </p:nvGraphicFramePr>
        <p:xfrm>
          <a:off x="640373" y="1556792"/>
          <a:ext cx="7863253" cy="3064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6412">
                  <a:extLst>
                    <a:ext uri="{9D8B030D-6E8A-4147-A177-3AD203B41FA5}">
                      <a16:colId xmlns:a16="http://schemas.microsoft.com/office/drawing/2014/main" val="3968177726"/>
                    </a:ext>
                  </a:extLst>
                </a:gridCol>
                <a:gridCol w="4336841">
                  <a:extLst>
                    <a:ext uri="{9D8B030D-6E8A-4147-A177-3AD203B41FA5}">
                      <a16:colId xmlns:a16="http://schemas.microsoft.com/office/drawing/2014/main" val="26034238"/>
                    </a:ext>
                  </a:extLst>
                </a:gridCol>
              </a:tblGrid>
              <a:tr h="219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Parameter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Value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04671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Tx EVM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613518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+mn-cs"/>
                        </a:rPr>
                        <a:t>Rx impairment modelling and band agnostic requirements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400" dirty="0"/>
                        <a:t>Not explicitly model Rx impairment</a:t>
                      </a:r>
                      <a:r>
                        <a:rPr lang="en-US" altLang="zh-CN" sz="1400" dirty="0"/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5916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120 kHz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49388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dirty="0"/>
                        <a:t>Channel bandwidth and PRB allocation</a:t>
                      </a:r>
                      <a:endParaRPr lang="en-US" altLang="zh-CN" sz="1400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1"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50MHz CBW with full PRB allocation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241729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Rank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1"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Rank 1 only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1484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MCS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1"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 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454352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TDD Configuration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1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DDDSU, S=10D:2G:2U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794352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SSB configuration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1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Periodicity 20 </a:t>
                      </a:r>
                      <a:r>
                        <a:rPr kumimoji="1"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kumimoji="1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Allocated in first slot within 20ms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360575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PDCCH duration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1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Symbol #0 in each slot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043022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PDSCH configuration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Full DL slots: Start symbol 1, Duration 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Special slots: Start symbol 1, Duration 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603524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PDSCH mapping type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1"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816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16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Agreed simulation parameters in previous meetings #2</a:t>
            </a:r>
            <a:endParaRPr lang="zh-CN" altLang="en-US" sz="3200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06B401C-C486-421A-AABD-64BD2E570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42798"/>
              </p:ext>
            </p:extLst>
          </p:nvPr>
        </p:nvGraphicFramePr>
        <p:xfrm>
          <a:off x="746574" y="1556792"/>
          <a:ext cx="7650851" cy="3057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6412">
                  <a:extLst>
                    <a:ext uri="{9D8B030D-6E8A-4147-A177-3AD203B41FA5}">
                      <a16:colId xmlns:a16="http://schemas.microsoft.com/office/drawing/2014/main" val="3968177726"/>
                    </a:ext>
                  </a:extLst>
                </a:gridCol>
                <a:gridCol w="4124439">
                  <a:extLst>
                    <a:ext uri="{9D8B030D-6E8A-4147-A177-3AD203B41FA5}">
                      <a16:colId xmlns:a16="http://schemas.microsoft.com/office/drawing/2014/main" val="26034238"/>
                    </a:ext>
                  </a:extLst>
                </a:gridCol>
              </a:tblGrid>
              <a:tr h="219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Parameter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Value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04671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dirty="0"/>
                        <a:t>PRB bundling size and Precoding model</a:t>
                      </a:r>
                      <a:endParaRPr lang="en-US" altLang="zh-CN" sz="1400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2" indent="-171450" algn="l" defTabSz="914400" rtl="0" eaLnBrk="1" fontAlgn="ctr" latinLnBrk="0" hangingPunct="1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PRB bundling size: 2</a:t>
                      </a:r>
                    </a:p>
                    <a:p>
                      <a:pPr marL="171450" lvl="2" indent="-171450" algn="l" defTabSz="914400" rtl="0" eaLnBrk="1" fontAlgn="ctr" latinLnBrk="0" hangingPunct="1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Precoding model: Random Precoding, per slot , WB granularity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31355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DM-RS configuration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1"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1 single symbol front loaded, 1 additional DMRS </a:t>
                      </a:r>
                      <a:endParaRPr kumimoji="1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079997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PT-RS configuration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per 2PRB in frequency domain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per symbol in time domain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427009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TRS configuration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20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ms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periodicity, 2 slots, Offset 10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753640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Overhead for TBS determination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10114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HARQ RV sequence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{0, 2, 3, 1}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527679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HARQ process number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28525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Receiver assumption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MMSE-IRC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998522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MIMO configuration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dirty="0"/>
                        <a:t>2Tx 2Rx ULA low</a:t>
                      </a:r>
                      <a:endParaRPr kumimoji="1" lang="en-US" altLang="zh-CN" sz="1400" u="none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724242"/>
                  </a:ext>
                </a:extLst>
              </a:tr>
              <a:tr h="219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Test metric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70% of max TP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771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5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zh-CN" sz="3200" dirty="0"/>
              <a:t>SDR Requirements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0431"/>
            <a:ext cx="8229600" cy="4525963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GB" altLang="zh-CN" sz="2000" dirty="0"/>
              <a:t>Whether to define SDR requirements for FR2 256QAM</a:t>
            </a:r>
            <a:endParaRPr lang="zh-CN" altLang="zh-CN" sz="2000" dirty="0"/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</a:tabLst>
            </a:pPr>
            <a:r>
              <a:rPr lang="en-US" altLang="zh-CN" sz="2000" dirty="0">
                <a:solidFill>
                  <a:srgbClr val="00B050"/>
                </a:solidFill>
              </a:rPr>
              <a:t>No SDR test cases for FR2 256QAM</a:t>
            </a:r>
            <a:endParaRPr lang="zh-CN" altLang="zh-CN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2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zh-CN" sz="3200" dirty="0"/>
              <a:t>CQI reporting Requirements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764704"/>
            <a:ext cx="8568952" cy="5904656"/>
          </a:xfrm>
        </p:spPr>
        <p:txBody>
          <a:bodyPr>
            <a:noAutofit/>
          </a:bodyPr>
          <a:lstStyle/>
          <a:p>
            <a:r>
              <a:rPr lang="en-US" altLang="zh-CN" sz="1800" dirty="0">
                <a:solidFill>
                  <a:srgbClr val="00B050"/>
                </a:solidFill>
              </a:rPr>
              <a:t>Introduce fading CQI test cases only under rank1 with CQI table 2 in FR2</a:t>
            </a:r>
          </a:p>
          <a:p>
            <a:r>
              <a:rPr lang="en-US" altLang="zh-CN" sz="1800" dirty="0">
                <a:solidFill>
                  <a:srgbClr val="00B050"/>
                </a:solidFill>
              </a:rPr>
              <a:t>Fading CQI test cases under rank1 transmission with CQI table 2:</a:t>
            </a: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GB" altLang="zh-CN" sz="1800" dirty="0">
                <a:solidFill>
                  <a:srgbClr val="00B050"/>
                </a:solidFill>
              </a:rPr>
              <a:t>SNR: FFS for higher test points </a:t>
            </a:r>
            <a:endParaRPr lang="zh-CN" altLang="zh-CN" sz="1800" dirty="0">
              <a:solidFill>
                <a:srgbClr val="00B050"/>
              </a:solidFill>
            </a:endParaRP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800" dirty="0"/>
              <a:t>Options for further consideration: </a:t>
            </a:r>
            <a:endParaRPr lang="zh-CN" altLang="zh-CN" sz="1800" dirty="0"/>
          </a:p>
          <a:p>
            <a:pPr lvl="2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600" dirty="0"/>
              <a:t>Option 1: 17/18 dB</a:t>
            </a:r>
          </a:p>
          <a:p>
            <a:pPr lvl="2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600" dirty="0"/>
              <a:t>Other options are not precluded.</a:t>
            </a:r>
          </a:p>
          <a:p>
            <a:pPr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2000" dirty="0"/>
              <a:t>In RAN4#98e, encourage companies to provide simulation results in the template provided by China Telecom</a:t>
            </a: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800" dirty="0"/>
              <a:t>SNR point: </a:t>
            </a:r>
          </a:p>
          <a:p>
            <a:pPr lvl="2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600" dirty="0"/>
              <a:t>Cover at least lower SNR at 6/7 dB, and higher SNR at 16/17/18/19/20/21/22/23/24 dB</a:t>
            </a:r>
          </a:p>
          <a:p>
            <a:pPr lvl="1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800" dirty="0"/>
              <a:t>Simulation output:</a:t>
            </a:r>
          </a:p>
          <a:p>
            <a:pPr lvl="2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600" dirty="0"/>
              <a:t>Percentage of Reported CQI Index not in {median CQI1 -1, median CQI1 +1}</a:t>
            </a:r>
          </a:p>
          <a:p>
            <a:pPr lvl="2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600" dirty="0"/>
              <a:t>BLER with following CQI</a:t>
            </a:r>
          </a:p>
          <a:p>
            <a:pPr lvl="2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600" dirty="0"/>
              <a:t>TP ratio with following CQI and Median CQI</a:t>
            </a:r>
          </a:p>
          <a:p>
            <a:pPr lvl="2">
              <a:spcAft>
                <a:spcPts val="500"/>
              </a:spcAft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1600" dirty="0"/>
              <a:t>Percentage of reported CQI index &gt; 11</a:t>
            </a:r>
          </a:p>
          <a:p>
            <a:pPr marL="342900" lvl="1" indent="-342900">
              <a:spcAft>
                <a:spcPts val="500"/>
              </a:spcAft>
              <a:buFont typeface="Arial" pitchFamily="34" charset="0"/>
              <a:buChar char="•"/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US" altLang="zh-CN" sz="2000" dirty="0"/>
              <a:t>Finalize the CQI reporting requirements in RAN4 #98e.</a:t>
            </a:r>
          </a:p>
          <a:p>
            <a:pPr marL="914400" lvl="2" indent="0">
              <a:spcAft>
                <a:spcPts val="500"/>
              </a:spcAft>
              <a:buNone/>
              <a:tabLst>
                <a:tab pos="307340" algn="l"/>
                <a:tab pos="450215" algn="l"/>
                <a:tab pos="914400" algn="l"/>
                <a:tab pos="1371600" algn="l"/>
              </a:tabLst>
            </a:pPr>
            <a:endParaRPr lang="en-US" altLang="zh-CN" sz="2000" dirty="0"/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339094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Agreed parameters in previous meetings </a:t>
            </a:r>
            <a:endParaRPr lang="zh-CN" alt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C38071-D1C2-42B8-90EA-BE4A9E40F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268760"/>
            <a:ext cx="8568952" cy="4525963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1800" dirty="0"/>
              <a:t>If it is agreed to define FR2 CQI reporting test for CQI table 2, </a:t>
            </a:r>
          </a:p>
          <a:p>
            <a:pPr lvl="1">
              <a:spcAft>
                <a:spcPts val="500"/>
              </a:spcAft>
              <a:tabLst>
                <a:tab pos="1371600" algn="l"/>
              </a:tabLst>
            </a:pPr>
            <a:r>
              <a:rPr lang="en-GB" altLang="zh-CN" sz="1800" dirty="0"/>
              <a:t>Use channel bandwidth of 50MHz and reuse the other parameters in Rel-15 FR2 CQI tests</a:t>
            </a:r>
            <a:r>
              <a:rPr lang="en-US" altLang="zh-CN" sz="1800" dirty="0"/>
              <a:t>,</a:t>
            </a:r>
            <a:r>
              <a:rPr lang="zh-CN" altLang="en-US" sz="1800" dirty="0"/>
              <a:t> </a:t>
            </a:r>
            <a:r>
              <a:rPr lang="en-US" altLang="zh-CN" sz="1800" dirty="0"/>
              <a:t>i.e.,</a:t>
            </a:r>
            <a:r>
              <a:rPr lang="zh-CN" altLang="en-US" sz="1800" dirty="0"/>
              <a:t> </a:t>
            </a:r>
            <a:r>
              <a:rPr lang="en-US" altLang="zh-CN" sz="1800" dirty="0"/>
              <a:t>parameters in </a:t>
            </a:r>
            <a:r>
              <a:rPr lang="en-GB" altLang="zh-CN" sz="1800" dirty="0"/>
              <a:t>Table 8.2.2.2.2.1-1 in TS38.101-4.</a:t>
            </a:r>
          </a:p>
          <a:p>
            <a:pPr lvl="1">
              <a:spcAft>
                <a:spcPts val="500"/>
              </a:spcAft>
              <a:tabLst>
                <a:tab pos="1371600" algn="l"/>
              </a:tabLst>
            </a:pPr>
            <a:r>
              <a:rPr lang="en-GB" altLang="zh-CN" sz="1800" dirty="0"/>
              <a:t>Consider the following test applicability:</a:t>
            </a:r>
          </a:p>
          <a:p>
            <a:pPr lvl="2">
              <a:spcAft>
                <a:spcPts val="500"/>
              </a:spcAft>
              <a:tabLst>
                <a:tab pos="1371600" algn="l"/>
              </a:tabLst>
            </a:pPr>
            <a:r>
              <a:rPr lang="en-GB" altLang="zh-CN" sz="1600" dirty="0"/>
              <a:t>If UE passes the test with CQI Table 2, then it can skip the corresponding test with CQI Table 1</a:t>
            </a:r>
            <a:endParaRPr lang="zh-CN" altLang="zh-CN" sz="1600" dirty="0"/>
          </a:p>
          <a:p>
            <a:pPr lvl="2"/>
            <a:r>
              <a:rPr lang="en-GB" altLang="zh-CN" sz="1600" dirty="0"/>
              <a:t>Note: Similar to the existing CQI table 1 test, the test for CQI Table 2 will cover both lower SNR and higher SNR.</a:t>
            </a:r>
          </a:p>
          <a:p>
            <a:pPr marL="914400" lvl="2" indent="0">
              <a:buNone/>
            </a:pPr>
            <a:endParaRPr lang="en-GB" altLang="zh-CN" sz="1400" dirty="0"/>
          </a:p>
          <a:p>
            <a:pPr marL="914400" lvl="2" indent="0">
              <a:buNone/>
            </a:pPr>
            <a:endParaRPr lang="en-GB" altLang="zh-CN" dirty="0"/>
          </a:p>
          <a:p>
            <a:pPr lvl="1"/>
            <a:endParaRPr lang="en-US" altLang="zh-CN" sz="3200" dirty="0"/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8315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15627</TotalTime>
  <Words>732</Words>
  <Application>Microsoft Office PowerPoint</Application>
  <PresentationFormat>全屏显示(4:3)</PresentationFormat>
  <Paragraphs>155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テーマ</vt:lpstr>
      <vt:lpstr>WF on UE demodulation and CSI reporting requirements for FR2 DL 256QAM</vt:lpstr>
      <vt:lpstr>Background: WFs in previous meetings</vt:lpstr>
      <vt:lpstr>PDSCH Demodulation: Main Parameters</vt:lpstr>
      <vt:lpstr>PDSCH Demodulation: Main Parameters</vt:lpstr>
      <vt:lpstr>Agreed simulation parameters in previous meetings #1</vt:lpstr>
      <vt:lpstr>Agreed simulation parameters in previous meetings #2</vt:lpstr>
      <vt:lpstr>SDR Requirements</vt:lpstr>
      <vt:lpstr>CQI reporting Requirements</vt:lpstr>
      <vt:lpstr>Agreed parameters in previous meetings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wujingzhou@chinatelecom.cn</dc:creator>
  <cp:keywords>CTPClassification=CTP_PUBLIC:VisualMarkings=, CTPClassification=CTP_NT</cp:keywords>
  <cp:lastModifiedBy>China Telecom</cp:lastModifiedBy>
  <cp:revision>686</cp:revision>
  <dcterms:created xsi:type="dcterms:W3CDTF">2017-01-18T16:32:26Z</dcterms:created>
  <dcterms:modified xsi:type="dcterms:W3CDTF">2020-11-11T01:35:30Z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