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59" r:id="rId9"/>
    <p:sldId id="260" r:id="rId10"/>
    <p:sldId id="261" r:id="rId11"/>
    <p:sldId id="263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PR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2" autoAdjust="0"/>
    <p:restoredTop sz="94250" autoAdjust="0"/>
  </p:normalViewPr>
  <p:slideViewPr>
    <p:cSldViewPr snapToGrid="0">
      <p:cViewPr varScale="1">
        <p:scale>
          <a:sx n="72" d="100"/>
          <a:sy n="72" d="100"/>
        </p:scale>
        <p:origin x="2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07197-2D21-4868-9D94-D773164A2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9FE32A-6D24-4D55-822B-EFCD12D4F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5C0BD-1DEE-4A72-90C3-171246410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1EC0A-0DB3-40C7-AC22-9FCEC9AF8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075F1-4B0F-4EE9-8825-DC0846601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E66A1-98E4-41C9-BC3E-D2A08B259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AEF84-39B1-41A8-867F-6AF73A359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B8059-B060-4C9B-852A-4A07B78A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7CBB3-7957-4E99-9D63-3F7658D5D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99FAE-CE23-4284-A98F-90D0464B2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6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6E371F-F2C0-4083-A992-1EF77BFA3E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981DDE-07D3-4182-94CC-57F2AF395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682F-9706-42A8-BDAB-225EC057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CBB4B7-B65B-4ABA-A3B1-6313A10AA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275C8-2A45-4C51-B9EA-73F6E1AB1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60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9CA12-DA6D-41DA-BFC4-AE6C85B44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6544E-306A-4F54-9CB4-396042057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0B3BA-933E-4C73-9C54-45C1A2DDB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61DEC-BCCB-4193-911F-8B8041E9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D7120-44E9-499C-B920-7AC49CEA1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3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60EC1-5462-49C3-AF55-97EC0F7F8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81355-5B93-4C97-B8EB-4381FD274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99771-2043-4D3C-9AB9-062C17312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9679-C2D6-49DC-8554-E55FE00D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F5D91-BBD5-4805-AA51-5C91CF66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27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5600A-2460-41F6-A566-C19BEC582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72A8C-AF2F-4AAA-B759-86063298E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F227E3-A3ED-455B-8BC7-7420D3B42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17C4B-FD98-4CD7-B4F5-AFFDDA3BA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8235F-9745-4A56-9C0E-C49E57DED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EAED9-F9A6-452D-86EA-78FEC4D8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1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B8430-3930-4AA1-A25B-547163F61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006DC-1C1B-4DC4-81A6-E9C033BE4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52D702-5429-41F4-A72C-39D498E6A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CECA4-C835-4CE7-9F0F-A6DB54AAC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D60720-D87B-44A0-9C8A-D65B20042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080F2-8DDB-4FAF-A921-B7D6AA4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51AB6A-75D7-486E-8D4C-1F2AA1E81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B8CB6B-15CC-4C64-9141-457D96784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84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68882-24F7-46E2-A254-6D14FA86A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3BAADB-5968-4BD1-A662-4B3D2E85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B9AB4-E67E-48DC-9C68-9B4BCA9A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FF3A3F-7389-43A9-A326-F15F1F68D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32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3CE44C-12BC-40B1-905F-2EC21A7F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77A48B-1A5D-4BF4-AC9D-0802D48B5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1F52-1DE9-41ED-9BF7-32C2DC0D9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B7161-B260-4437-B5D7-02779EC9E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404CA-5311-44EB-AB6B-AA17C83EF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308137-E1EF-4D4D-8EBE-964EEF050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22D53-B66F-4102-9355-AADA3EE81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CC1B8-4096-4615-A437-5349415FC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A69BEE-9A5A-4A9B-96BC-02C1FD8B4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52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452CD-6A7B-4B0F-A240-7C270D2FA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4E84FF-25B2-4047-B0E2-3355E9839A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2BA20A-097A-459F-850F-83436C1A8D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B3BDAC-21F4-40FF-8798-4EA6D63B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3AFBF9-92BB-41C3-8C19-B203ED6FC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71A672-CC85-4ED5-BA05-C1DA8E761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2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5B389B-47C6-4FA0-A86E-064B2EF80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6C673-1A16-46CC-95C8-F445AE122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DF899-C18B-472B-8EA6-57939FCA0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8B9-BB2B-4D0C-AB2B-93BDD6D97697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FA09C-B8C5-4C2B-917F-0D4E65B799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17325-D679-4ED9-A854-308656336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4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D5FD9-20EE-496B-8CA0-AFB7C1130D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NR-U PUCCH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2BC0C-59ED-4964-88C5-B7B7D3F2DF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Ericsson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329B515-34F2-4761-ABF7-CC311F4F53BB}"/>
              </a:ext>
            </a:extLst>
          </p:cNvPr>
          <p:cNvSpPr txBox="1"/>
          <p:nvPr/>
        </p:nvSpPr>
        <p:spPr>
          <a:xfrm>
            <a:off x="582991" y="614531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#97-e	</a:t>
            </a:r>
          </a:p>
          <a:p>
            <a:r>
              <a:rPr lang="en-GB" altLang="zh-CN" sz="2000" dirty="0"/>
              <a:t>Electronic Meeting, 2 - 13 November 2020</a:t>
            </a:r>
            <a:endParaRPr lang="en-US" altLang="zh-CN" sz="2000" dirty="0"/>
          </a:p>
          <a:p>
            <a:r>
              <a:rPr lang="en-US" altLang="ja-JP" sz="2000" dirty="0"/>
              <a:t>Agenda: 7.1.</a:t>
            </a:r>
            <a:r>
              <a:rPr lang="en-US" altLang="zh-CN" sz="2000" dirty="0"/>
              <a:t>8</a:t>
            </a:r>
            <a:r>
              <a:rPr lang="en-US" altLang="ja-JP" sz="2000" dirty="0"/>
              <a:t>.</a:t>
            </a:r>
            <a:r>
              <a:rPr lang="en-US" altLang="zh-CN" sz="2000" dirty="0"/>
              <a:t>3</a:t>
            </a:r>
            <a:endParaRPr lang="en-US" altLang="ja-JP" sz="20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CDEDBB1-0FA2-4581-96D5-9FA39C57AB72}"/>
              </a:ext>
            </a:extLst>
          </p:cNvPr>
          <p:cNvSpPr/>
          <p:nvPr/>
        </p:nvSpPr>
        <p:spPr>
          <a:xfrm>
            <a:off x="8738615" y="614531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R4-2017467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</p:spTree>
    <p:extLst>
      <p:ext uri="{BB962C8B-B14F-4D97-AF65-F5344CB8AC3E}">
        <p14:creationId xmlns:p14="http://schemas.microsoft.com/office/powerpoint/2010/main" val="256826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F3E25-1F0D-459B-A1C8-646CF940B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400CB-C6D9-499B-96EE-EE8C82E53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R4-2012542, Email discussion summary for [96e][328] </a:t>
            </a:r>
            <a:r>
              <a:rPr lang="en-US" dirty="0" err="1"/>
              <a:t>NR_unlic_Demod</a:t>
            </a:r>
            <a:endParaRPr lang="en-US" dirty="0"/>
          </a:p>
          <a:p>
            <a:r>
              <a:rPr lang="en-US" altLang="zh-CN" dirty="0"/>
              <a:t>R4-2012611, </a:t>
            </a:r>
            <a:r>
              <a:rPr lang="en-US" dirty="0"/>
              <a:t>Way Forward on NR-U BS demodulation requirements, Ericsson</a:t>
            </a:r>
            <a:r>
              <a:rPr lang="en-US" altLang="zh-CN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304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AD58C-795F-40CB-8850-4D2B75295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73058"/>
          </a:xfrm>
        </p:spPr>
        <p:txBody>
          <a:bodyPr/>
          <a:lstStyle/>
          <a:p>
            <a:r>
              <a:rPr lang="en-GB" dirty="0"/>
              <a:t>General test configurations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464A1-938A-4FDF-BA00-A186D094A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5837"/>
            <a:ext cx="10515600" cy="464112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PUCCH formats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Define the performance requirements for Rel-16 PF 0/1/2/3 with interlace resource allocation</a:t>
            </a:r>
          </a:p>
          <a:p>
            <a:r>
              <a:rPr lang="en-US" dirty="0"/>
              <a:t>Number of interlaces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1 interlace for PF 0/1/2/3</a:t>
            </a:r>
          </a:p>
          <a:p>
            <a:r>
              <a:rPr lang="en-US" dirty="0"/>
              <a:t>Antenna configuration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1Tx2Rx</a:t>
            </a:r>
          </a:p>
          <a:p>
            <a:r>
              <a:rPr lang="en-US" dirty="0"/>
              <a:t>Bandwidth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Define the NR-U PUCCH requirements with 20MHz bandwidth</a:t>
            </a:r>
          </a:p>
          <a:p>
            <a:r>
              <a:rPr lang="en-US" dirty="0"/>
              <a:t>Frequency hopping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Not configure frequency hopping</a:t>
            </a:r>
          </a:p>
          <a:p>
            <a:r>
              <a:rPr lang="en-US" dirty="0"/>
              <a:t>SCS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15 kHz and 30 kHz </a:t>
            </a:r>
            <a:endParaRPr lang="en-US" dirty="0">
              <a:highlight>
                <a:srgbClr val="00FF00"/>
              </a:highlight>
            </a:endParaRPr>
          </a:p>
          <a:p>
            <a:r>
              <a:rPr lang="en-US" dirty="0"/>
              <a:t>Propagation conditions</a:t>
            </a:r>
          </a:p>
          <a:p>
            <a:pPr lvl="1"/>
            <a:r>
              <a:rPr lang="en-GB" dirty="0"/>
              <a:t>Option 1: TDLA30-10 </a:t>
            </a:r>
          </a:p>
          <a:p>
            <a:pPr lvl="1"/>
            <a:r>
              <a:rPr lang="en-GB" dirty="0"/>
              <a:t>Option 2: TDLC300-100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768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43369-B4FD-48F7-B0A8-640D93339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5C697C8-53A4-4CCA-9A9B-5D1157D29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335424"/>
              </p:ext>
            </p:extLst>
          </p:nvPr>
        </p:nvGraphicFramePr>
        <p:xfrm>
          <a:off x="4781221" y="1615735"/>
          <a:ext cx="6786381" cy="4696294"/>
        </p:xfrm>
        <a:graphic>
          <a:graphicData uri="http://schemas.openxmlformats.org/drawingml/2006/table">
            <a:tbl>
              <a:tblPr firstRow="1" firstCol="1" bandRow="1"/>
              <a:tblGrid>
                <a:gridCol w="3049050">
                  <a:extLst>
                    <a:ext uri="{9D8B030D-6E8A-4147-A177-3AD203B41FA5}">
                      <a16:colId xmlns:a16="http://schemas.microsoft.com/office/drawing/2014/main" val="3729032311"/>
                    </a:ext>
                  </a:extLst>
                </a:gridCol>
                <a:gridCol w="3737331">
                  <a:extLst>
                    <a:ext uri="{9D8B030D-6E8A-4147-A177-3AD203B41FA5}">
                      <a16:colId xmlns:a16="http://schemas.microsoft.com/office/drawing/2014/main" val="3756816268"/>
                    </a:ext>
                  </a:extLst>
                </a:gridCol>
              </a:tblGrid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Test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72185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UCI information bits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41952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81864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Intra-slot frequency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984490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 and sequence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neither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16598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Hopping 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163937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Initial cyclic shift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744055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927987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Antenna configuration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1T2R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741543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20MHz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827283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and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30kHz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999750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Number of interlaces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97501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Interlace index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x-none" sz="1400" baseline="30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Note1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399844"/>
                  </a:ext>
                </a:extLst>
              </a:tr>
              <a:tr h="4696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Propagation conditions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1: TDLC300-100 low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Option 2: TDLA30-10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168854"/>
                  </a:ext>
                </a:extLst>
              </a:tr>
              <a:tr h="7044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Test metric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085939"/>
                  </a:ext>
                </a:extLst>
              </a:tr>
              <a:tr h="469628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RBs 0, 10, 20,…,100 are allocated for 15kHz if agreed and RBs 0,5,10,…,50 are allocated for 30kHz.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8524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C9EE718-1A16-448E-B709-A3A4A89D06E3}"/>
              </a:ext>
            </a:extLst>
          </p:cNvPr>
          <p:cNvSpPr txBox="1"/>
          <p:nvPr/>
        </p:nvSpPr>
        <p:spPr>
          <a:xfrm>
            <a:off x="754602" y="1784412"/>
            <a:ext cx="33380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Number of symbols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00FF00"/>
                </a:highlight>
              </a:rPr>
              <a:t>Only test 1 OFDM symbol for PF0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Option 1: only Rel-15 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Option 2: 3 test metrics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(ACK miss)≤10^(−2)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SNR @Prob(PUCCH </a:t>
            </a:r>
            <a:r>
              <a:rPr lang="en-US" dirty="0" err="1"/>
              <a:t>DTX→Ack</a:t>
            </a:r>
            <a:r>
              <a:rPr lang="en-US" dirty="0"/>
              <a:t> bits)  ≤ 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(NACK→ACK)≤10^(−3)</a:t>
            </a:r>
          </a:p>
        </p:txBody>
      </p:sp>
    </p:spTree>
    <p:extLst>
      <p:ext uri="{BB962C8B-B14F-4D97-AF65-F5344CB8AC3E}">
        <p14:creationId xmlns:p14="http://schemas.microsoft.com/office/powerpoint/2010/main" val="386173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8D687F74-698A-4B9F-A3F2-845EC84544D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5018520"/>
                  </p:ext>
                </p:extLst>
              </p:nvPr>
            </p:nvGraphicFramePr>
            <p:xfrm>
              <a:off x="4600950" y="1610411"/>
              <a:ext cx="6752850" cy="4882464"/>
            </p:xfrm>
            <a:graphic>
              <a:graphicData uri="http://schemas.openxmlformats.org/drawingml/2006/table">
                <a:tbl>
                  <a:tblPr/>
                  <a:tblGrid>
                    <a:gridCol w="3239640">
                      <a:extLst>
                        <a:ext uri="{9D8B030D-6E8A-4147-A177-3AD203B41FA5}">
                          <a16:colId xmlns:a16="http://schemas.microsoft.com/office/drawing/2014/main" val="206335308"/>
                        </a:ext>
                      </a:extLst>
                    </a:gridCol>
                    <a:gridCol w="3513210">
                      <a:extLst>
                        <a:ext uri="{9D8B030D-6E8A-4147-A177-3AD203B41FA5}">
                          <a16:colId xmlns:a16="http://schemas.microsoft.com/office/drawing/2014/main" val="2328191369"/>
                        </a:ext>
                      </a:extLst>
                    </a:gridCol>
                  </a:tblGrid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1509848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134544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14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42177826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2394579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80633796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42287391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Initial cyclic shift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8911756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7667404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orthogonal cover code (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timeDomainOCC</a:t>
                          </a: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93561729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28824693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20698575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64844043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69102911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Note1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74587560"/>
                      </a:ext>
                    </a:extLst>
                  </a:tr>
                  <a:tr h="44557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TDLC300-100 low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TDLA30-10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46678492"/>
                      </a:ext>
                    </a:extLst>
                  </a:tr>
                  <a:tr h="66836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0" i="1" smtClean="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𝐹𝐹𝑆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77128925"/>
                      </a:ext>
                    </a:extLst>
                  </a:tr>
                  <a:tr h="445575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if agreed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905475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8D687F74-698A-4B9F-A3F2-845EC84544D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5018520"/>
                  </p:ext>
                </p:extLst>
              </p:nvPr>
            </p:nvGraphicFramePr>
            <p:xfrm>
              <a:off x="4600950" y="1610411"/>
              <a:ext cx="6752850" cy="4882464"/>
            </p:xfrm>
            <a:graphic>
              <a:graphicData uri="http://schemas.openxmlformats.org/drawingml/2006/table">
                <a:tbl>
                  <a:tblPr/>
                  <a:tblGrid>
                    <a:gridCol w="3239640">
                      <a:extLst>
                        <a:ext uri="{9D8B030D-6E8A-4147-A177-3AD203B41FA5}">
                          <a16:colId xmlns:a16="http://schemas.microsoft.com/office/drawing/2014/main" val="206335308"/>
                        </a:ext>
                      </a:extLst>
                    </a:gridCol>
                    <a:gridCol w="3513210">
                      <a:extLst>
                        <a:ext uri="{9D8B030D-6E8A-4147-A177-3AD203B41FA5}">
                          <a16:colId xmlns:a16="http://schemas.microsoft.com/office/drawing/2014/main" val="2328191369"/>
                        </a:ext>
                      </a:extLst>
                    </a:gridCol>
                  </a:tblGrid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1509848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134544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14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42177826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2394579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80633796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42287391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Initial cyclic shift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89117568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76674048"/>
                      </a:ext>
                    </a:extLst>
                  </a:tr>
                  <a:tr h="4267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orthogonal cover code (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timeDomainOCC</a:t>
                          </a: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93561729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28824693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20698575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64844043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69102911"/>
                      </a:ext>
                    </a:extLst>
                  </a:tr>
                  <a:tr h="2227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Note1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74587560"/>
                      </a:ext>
                    </a:extLst>
                  </a:tr>
                  <a:tr h="44557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TDLC300-100 low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TDLA30-10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46678492"/>
                      </a:ext>
                    </a:extLst>
                  </a:tr>
                  <a:tr h="66836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92374" t="-570909" r="-347" b="-809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77128925"/>
                      </a:ext>
                    </a:extLst>
                  </a:tr>
                  <a:tr h="445575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if agreed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905475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4410C9A-62C9-430A-85DE-D307EF02538E}"/>
              </a:ext>
            </a:extLst>
          </p:cNvPr>
          <p:cNvSpPr/>
          <p:nvPr/>
        </p:nvSpPr>
        <p:spPr>
          <a:xfrm>
            <a:off x="757561" y="2007911"/>
            <a:ext cx="313973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Option 1: only Rel-15 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Option 2: 3 test metrics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(ACK miss)≤10^(−2)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SNR @Prob(PUCCH </a:t>
            </a:r>
            <a:r>
              <a:rPr lang="en-US" dirty="0" err="1"/>
              <a:t>DTX→Ack</a:t>
            </a:r>
            <a:r>
              <a:rPr lang="en-US" dirty="0"/>
              <a:t> bits)  ≤ 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(NACK→ACK)≤10^(−3)</a:t>
            </a:r>
          </a:p>
        </p:txBody>
      </p:sp>
    </p:spTree>
    <p:extLst>
      <p:ext uri="{BB962C8B-B14F-4D97-AF65-F5344CB8AC3E}">
        <p14:creationId xmlns:p14="http://schemas.microsoft.com/office/powerpoint/2010/main" val="1315993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72C-A2E3-4EAF-83CC-7B112BC1D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4763184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Number of interlaces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One interlace</a:t>
            </a:r>
          </a:p>
          <a:p>
            <a:r>
              <a:rPr lang="en-US" dirty="0"/>
              <a:t>Number of OFDM symbols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One OFDM symbol </a:t>
            </a:r>
          </a:p>
          <a:p>
            <a:r>
              <a:rPr lang="en-US" dirty="0"/>
              <a:t>Information bits</a:t>
            </a:r>
          </a:p>
          <a:p>
            <a:pPr lvl="1"/>
            <a:r>
              <a:rPr lang="en-GB" dirty="0"/>
              <a:t>Option 1: 4 bits or 22 bits</a:t>
            </a:r>
            <a:endParaRPr lang="en-US" dirty="0"/>
          </a:p>
          <a:p>
            <a:pPr lvl="1"/>
            <a:r>
              <a:rPr lang="en-GB" dirty="0"/>
              <a:t>Option 2: 22 bits </a:t>
            </a:r>
            <a:endParaRPr lang="en-US" dirty="0"/>
          </a:p>
          <a:p>
            <a:r>
              <a:rPr lang="en-US" dirty="0"/>
              <a:t>OCC configuration</a:t>
            </a:r>
          </a:p>
          <a:p>
            <a:pPr lvl="1"/>
            <a:r>
              <a:rPr lang="en-GB" dirty="0"/>
              <a:t>Option 1: Not configure</a:t>
            </a:r>
            <a:endParaRPr lang="en-US" dirty="0"/>
          </a:p>
          <a:p>
            <a:pPr lvl="1"/>
            <a:r>
              <a:rPr lang="en-GB" dirty="0"/>
              <a:t>Option 2: OCC length n2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33C7765-8FF7-48AE-B854-1BE33334EB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3947305"/>
                  </p:ext>
                </p:extLst>
              </p:nvPr>
            </p:nvGraphicFramePr>
            <p:xfrm>
              <a:off x="5459767" y="1509204"/>
              <a:ext cx="5752730" cy="4776187"/>
            </p:xfrm>
            <a:graphic>
              <a:graphicData uri="http://schemas.openxmlformats.org/drawingml/2006/table">
                <a:tbl>
                  <a:tblPr/>
                  <a:tblGrid>
                    <a:gridCol w="2716567">
                      <a:extLst>
                        <a:ext uri="{9D8B030D-6E8A-4147-A177-3AD203B41FA5}">
                          <a16:colId xmlns:a16="http://schemas.microsoft.com/office/drawing/2014/main" val="849405086"/>
                        </a:ext>
                      </a:extLst>
                    </a:gridCol>
                    <a:gridCol w="3036163">
                      <a:extLst>
                        <a:ext uri="{9D8B030D-6E8A-4147-A177-3AD203B41FA5}">
                          <a16:colId xmlns:a16="http://schemas.microsoft.com/office/drawing/2014/main" val="3490611752"/>
                        </a:ext>
                      </a:extLst>
                    </a:gridCol>
                  </a:tblGrid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Value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4193540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QSPK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904538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87582153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39713412"/>
                      </a:ext>
                    </a:extLst>
                  </a:tr>
                  <a:tr h="6751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Option 1: 4 bits or 22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Option 2: 22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5522064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239897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DM-RS sequence generation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x-none" sz="1400" i="1" baseline="-25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ID</a:t>
                          </a:r>
                          <a:r>
                            <a:rPr lang="x-none" sz="1400" i="1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0763426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8853260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9860101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42035868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56750445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654101"/>
                      </a:ext>
                    </a:extLst>
                  </a:tr>
                  <a:tr h="45013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TDLC300-100 low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TDLA30-10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70523997"/>
                      </a:ext>
                    </a:extLst>
                  </a:tr>
                  <a:tr h="45013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OCC-Length-r16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Not configured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n2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9138097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SNR</m:t>
                                </m:r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@ </m:t>
                                </m:r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Prob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UCI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block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BLER</m:t>
                                    </m:r>
                                  </m:e>
                                </m:d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x-none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8718084"/>
                      </a:ext>
                    </a:extLst>
                  </a:tr>
                  <a:tr h="49995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67734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33C7765-8FF7-48AE-B854-1BE33334EB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3947305"/>
                  </p:ext>
                </p:extLst>
              </p:nvPr>
            </p:nvGraphicFramePr>
            <p:xfrm>
              <a:off x="5459767" y="1509204"/>
              <a:ext cx="5752730" cy="4776187"/>
            </p:xfrm>
            <a:graphic>
              <a:graphicData uri="http://schemas.openxmlformats.org/drawingml/2006/table">
                <a:tbl>
                  <a:tblPr/>
                  <a:tblGrid>
                    <a:gridCol w="2716567">
                      <a:extLst>
                        <a:ext uri="{9D8B030D-6E8A-4147-A177-3AD203B41FA5}">
                          <a16:colId xmlns:a16="http://schemas.microsoft.com/office/drawing/2014/main" val="849405086"/>
                        </a:ext>
                      </a:extLst>
                    </a:gridCol>
                    <a:gridCol w="3036163">
                      <a:extLst>
                        <a:ext uri="{9D8B030D-6E8A-4147-A177-3AD203B41FA5}">
                          <a16:colId xmlns:a16="http://schemas.microsoft.com/office/drawing/2014/main" val="3490611752"/>
                        </a:ext>
                      </a:extLst>
                    </a:gridCol>
                  </a:tblGrid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Value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4193540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QSPK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904538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87582153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39713412"/>
                      </a:ext>
                    </a:extLst>
                  </a:tr>
                  <a:tr h="6751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Option 1: 4 bits or 22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Option 2: 22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5522064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239897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DM-RS sequence generation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x-none" sz="1400" i="1" baseline="-25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ID</a:t>
                          </a:r>
                          <a:r>
                            <a:rPr lang="x-none" sz="1400" i="1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0763426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8853260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98601011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42035868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56750445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654101"/>
                      </a:ext>
                    </a:extLst>
                  </a:tr>
                  <a:tr h="45013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TDLC300-100 low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TDLA30-10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70523997"/>
                      </a:ext>
                    </a:extLst>
                  </a:tr>
                  <a:tr h="45013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OCC-Length-r16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Not configured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n2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9138097"/>
                      </a:ext>
                    </a:extLst>
                  </a:tr>
                  <a:tr h="2250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9579" t="-1824324" r="-401" b="-2513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8718084"/>
                      </a:ext>
                    </a:extLst>
                  </a:tr>
                  <a:tr h="49995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677345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80087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72C-A2E3-4EAF-83CC-7B112BC1D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64946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Number of interlaces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One interlace</a:t>
            </a:r>
          </a:p>
          <a:p>
            <a:r>
              <a:rPr lang="en-US" dirty="0"/>
              <a:t>information bits</a:t>
            </a:r>
          </a:p>
          <a:p>
            <a:pPr lvl="1"/>
            <a:r>
              <a:rPr lang="en-US" dirty="0"/>
              <a:t>Option 1: 16</a:t>
            </a:r>
          </a:p>
          <a:p>
            <a:pPr lvl="1"/>
            <a:r>
              <a:rPr lang="en-US" dirty="0"/>
              <a:t>Option 2: 16 and 4 (4 for 14 </a:t>
            </a:r>
            <a:r>
              <a:rPr lang="en-US" dirty="0" err="1"/>
              <a:t>os</a:t>
            </a:r>
            <a:r>
              <a:rPr lang="en-US" dirty="0"/>
              <a:t>)</a:t>
            </a:r>
          </a:p>
          <a:p>
            <a:r>
              <a:rPr lang="en-US" dirty="0"/>
              <a:t>Number of OFDM symbols</a:t>
            </a:r>
          </a:p>
          <a:p>
            <a:pPr lvl="1"/>
            <a:r>
              <a:rPr lang="en-GB" dirty="0"/>
              <a:t>Option 1: Both 4 and 14</a:t>
            </a:r>
            <a:endParaRPr lang="en-US" dirty="0"/>
          </a:p>
          <a:p>
            <a:pPr lvl="1"/>
            <a:r>
              <a:rPr lang="en-GB" dirty="0"/>
              <a:t>Option 2: 4</a:t>
            </a:r>
            <a:endParaRPr lang="en-US" dirty="0"/>
          </a:p>
          <a:p>
            <a:pPr lvl="1"/>
            <a:r>
              <a:rPr lang="en-GB" dirty="0"/>
              <a:t>Option 3: 14 </a:t>
            </a:r>
          </a:p>
          <a:p>
            <a:r>
              <a:rPr lang="en-GB" dirty="0"/>
              <a:t>OCC length</a:t>
            </a:r>
          </a:p>
          <a:p>
            <a:pPr lvl="1"/>
            <a:r>
              <a:rPr lang="en-GB" dirty="0"/>
              <a:t>Option 1: n1  </a:t>
            </a:r>
            <a:endParaRPr lang="en-US" dirty="0"/>
          </a:p>
          <a:p>
            <a:pPr lvl="1"/>
            <a:r>
              <a:rPr lang="en-GB" dirty="0"/>
              <a:t>Option 2: n2  </a:t>
            </a:r>
            <a:endParaRPr lang="en-US" dirty="0"/>
          </a:p>
          <a:p>
            <a:pPr lvl="1"/>
            <a:r>
              <a:rPr lang="en-GB" dirty="0"/>
              <a:t>Other values are not precluded.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5151613"/>
                  </p:ext>
                </p:extLst>
              </p:nvPr>
            </p:nvGraphicFramePr>
            <p:xfrm>
              <a:off x="5646199" y="1219362"/>
              <a:ext cx="5930283" cy="509729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67726">
                      <a:extLst>
                        <a:ext uri="{9D8B030D-6E8A-4147-A177-3AD203B41FA5}">
                          <a16:colId xmlns:a16="http://schemas.microsoft.com/office/drawing/2014/main" val="2331342594"/>
                        </a:ext>
                      </a:extLst>
                    </a:gridCol>
                    <a:gridCol w="3062557">
                      <a:extLst>
                        <a:ext uri="{9D8B030D-6E8A-4147-A177-3AD203B41FA5}">
                          <a16:colId xmlns:a16="http://schemas.microsoft.com/office/drawing/2014/main" val="2188588235"/>
                        </a:ext>
                      </a:extLst>
                    </a:gridCol>
                  </a:tblGrid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2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2334196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9125182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6609530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397254"/>
                      </a:ext>
                    </a:extLst>
                  </a:tr>
                  <a:tr h="18148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447829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97401723"/>
                      </a:ext>
                    </a:extLst>
                  </a:tr>
                  <a:tr h="5952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Option 1: both 4 and 14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Option 2: 4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Option 3: 14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687172"/>
                      </a:ext>
                    </a:extLst>
                  </a:tr>
                  <a:tr h="32293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</a:t>
                          </a: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16 and 4 (4 for 14 </a:t>
                          </a:r>
                          <a:r>
                            <a:rPr lang="en-US" sz="1200" dirty="0" err="1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os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71088951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9301002"/>
                      </a:ext>
                    </a:extLst>
                  </a:tr>
                  <a:tr h="22986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2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2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200" strike="no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6156455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1312954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50903265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2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14641490"/>
                      </a:ext>
                    </a:extLst>
                  </a:tr>
                  <a:tr h="39685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TDLC300-100 low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TDLA30-10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42045417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52090146"/>
                      </a:ext>
                    </a:extLst>
                  </a:tr>
                  <a:tr h="39685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n2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29710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2317981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x-none" sz="12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SNR</m:t>
                                </m:r>
                                <m:r>
                                  <a:rPr lang="x-none" sz="12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@ </m:t>
                                </m:r>
                                <m:d>
                                  <m:d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UCI</m:t>
                                    </m:r>
                                    <m: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block</m:t>
                                    </m:r>
                                    <m: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BLER</m:t>
                                    </m:r>
                                  </m:e>
                                </m:d>
                                <m:r>
                                  <a:rPr lang="x-none" sz="12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x-none" sz="12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x-none" sz="12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20966628"/>
                      </a:ext>
                    </a:extLst>
                  </a:tr>
                  <a:tr h="39685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RBs 0, 10, 20,…,90 are allocated for 15kHz and RBs 0,5,10,…,45 are allocated for 30kHz.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The UCI information does not contain CSI part 2.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45135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5151613"/>
                  </p:ext>
                </p:extLst>
              </p:nvPr>
            </p:nvGraphicFramePr>
            <p:xfrm>
              <a:off x="5646199" y="1219362"/>
              <a:ext cx="5930283" cy="509729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67726">
                      <a:extLst>
                        <a:ext uri="{9D8B030D-6E8A-4147-A177-3AD203B41FA5}">
                          <a16:colId xmlns:a16="http://schemas.microsoft.com/office/drawing/2014/main" val="2331342594"/>
                        </a:ext>
                      </a:extLst>
                    </a:gridCol>
                    <a:gridCol w="3062557">
                      <a:extLst>
                        <a:ext uri="{9D8B030D-6E8A-4147-A177-3AD203B41FA5}">
                          <a16:colId xmlns:a16="http://schemas.microsoft.com/office/drawing/2014/main" val="2188588235"/>
                        </a:ext>
                      </a:extLst>
                    </a:gridCol>
                  </a:tblGrid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2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2334196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9125182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6609530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39725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447829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97401723"/>
                      </a:ext>
                    </a:extLst>
                  </a:tr>
                  <a:tr h="59528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Option 1: both 4 and 14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Option 2: 4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Option 3: 14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68717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</a:t>
                          </a: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16 and 4 (4 for 14 </a:t>
                          </a:r>
                          <a:r>
                            <a:rPr lang="en-US" sz="1200" dirty="0" err="1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os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71088951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9301002"/>
                      </a:ext>
                    </a:extLst>
                  </a:tr>
                  <a:tr h="22986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2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2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200" strike="no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6156455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1312954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50903265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2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14641490"/>
                      </a:ext>
                    </a:extLst>
                  </a:tr>
                  <a:tr h="39685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TDLC300-100 low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TDLA30-10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42045417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52090146"/>
                      </a:ext>
                    </a:extLst>
                  </a:tr>
                  <a:tr h="39685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n2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29710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2317981"/>
                      </a:ext>
                    </a:extLst>
                  </a:tr>
                  <a:tr h="19842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93837" t="-2187879" r="-398" b="-3181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20966628"/>
                      </a:ext>
                    </a:extLst>
                  </a:tr>
                  <a:tr h="54864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RBs 0, 10, 20,…,90 are allocated for 15kHz and RBs 0,5,10,…,45 are allocated for 30kHz.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2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The UCI information does not contain CSI part 2.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451353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01129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2A88594623E45A54E434C9E0D57E9" ma:contentTypeVersion="14" ma:contentTypeDescription="Create a new document." ma:contentTypeScope="" ma:versionID="cfd15e9316fe505b895c26adf9dbad4a">
  <xsd:schema xmlns:xsd="http://www.w3.org/2001/XMLSchema" xmlns:xs="http://www.w3.org/2001/XMLSchema" xmlns:p="http://schemas.microsoft.com/office/2006/metadata/properties" xmlns:ns3="71c5aaf6-e6ce-465b-b873-5148d2a4c105" xmlns:ns4="563531dd-8789-4578-8cd9-d1943f0784b1" xmlns:ns5="053b6cbc-f77b-40f7-a27b-0113c4d5231f" targetNamespace="http://schemas.microsoft.com/office/2006/metadata/properties" ma:root="true" ma:fieldsID="d61ffee7eb4b6d626797fd80546e026f" ns3:_="" ns4:_="" ns5:_="">
    <xsd:import namespace="71c5aaf6-e6ce-465b-b873-5148d2a4c105"/>
    <xsd:import namespace="563531dd-8789-4578-8cd9-d1943f0784b1"/>
    <xsd:import namespace="053b6cbc-f77b-40f7-a27b-0113c4d5231f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3531dd-8789-4578-8cd9-d1943f0784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3b6cbc-f77b-40f7-a27b-0113c4d5231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7F67F8D7-4BE7-413C-8569-B8D4C8F1D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63531dd-8789-4578-8cd9-d1943f0784b1"/>
    <ds:schemaRef ds:uri="053b6cbc-f77b-40f7-a27b-0113c4d5231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A9D53E-B3EF-4122-BF24-A2C8A0BF3D5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4E27293-7DBC-44B7-BB4C-A0BC9BEB6B9F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062A4B0-46CC-4A4F-9C50-1ED56EA5624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75C46E9D-E610-4304-BA35-D7DE0AB5B356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825</Words>
  <Application>Microsoft Office PowerPoint</Application>
  <PresentationFormat>Widescreen</PresentationFormat>
  <Paragraphs>211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Times New Roman</vt:lpstr>
      <vt:lpstr>Office Theme</vt:lpstr>
      <vt:lpstr>Way Forward on NR-U PUCCH demodulation requirements</vt:lpstr>
      <vt:lpstr>Background</vt:lpstr>
      <vt:lpstr>General test configurations</vt:lpstr>
      <vt:lpstr>PUCCH format 0</vt:lpstr>
      <vt:lpstr>PUCCH format 1</vt:lpstr>
      <vt:lpstr>PUCCH format 2</vt:lpstr>
      <vt:lpstr>PUCCH format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Pu</dc:creator>
  <cp:lastModifiedBy>Nicholas Pu</cp:lastModifiedBy>
  <cp:revision>71</cp:revision>
  <dcterms:created xsi:type="dcterms:W3CDTF">2020-11-11T06:31:08Z</dcterms:created>
  <dcterms:modified xsi:type="dcterms:W3CDTF">2020-11-12T01:25:28Z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1602209067</vt:lpwstr>
  </property>
  <property fmtid="{D5CDD505-2E9C-101B-9397-08002B2CF9AE}" pid="6" name="ContentTypeId">
    <vt:lpwstr>0x010100BA82A88594623E45A54E434C9E0D57E9</vt:lpwstr>
  </property>
</Properties>
</file>