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3" autoAdjust="0"/>
    <p:restoredTop sz="94660"/>
  </p:normalViewPr>
  <p:slideViewPr>
    <p:cSldViewPr snapToGrid="0">
      <p:cViewPr varScale="1">
        <p:scale>
          <a:sx n="93" d="100"/>
          <a:sy n="93" d="100"/>
        </p:scale>
        <p:origin x="11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791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583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568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003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423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595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2020/8/7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983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477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33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99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83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6F6DA-0B11-4B1B-8429-59AA751A9575}" type="datetimeFigureOut">
              <a:rPr lang="zh-CN" altLang="en-US" smtClean="0"/>
              <a:t>2020/8/7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53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45825" y="1732375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sz="4400" dirty="0"/>
              <a:t>Motivation paper of new WID on performance requirements for UE advanced receiver in Rel-17</a:t>
            </a:r>
            <a:endParaRPr lang="zh-CN" altLang="en-US" sz="4400" dirty="0"/>
          </a:p>
        </p:txBody>
      </p:sp>
      <p:sp>
        <p:nvSpPr>
          <p:cNvPr id="4" name="正方形/長方形 8"/>
          <p:cNvSpPr/>
          <p:nvPr/>
        </p:nvSpPr>
        <p:spPr>
          <a:xfrm>
            <a:off x="200472" y="172958"/>
            <a:ext cx="114884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/>
              <a:t>3GPP TSG-RAN WG4 Meeting #96-e	</a:t>
            </a:r>
            <a:r>
              <a:rPr lang="en-GB" altLang="zh-CN" b="1" dirty="0" smtClean="0"/>
              <a:t>                                                                                                                        R4-2011027</a:t>
            </a:r>
            <a:endParaRPr lang="zh-CN" altLang="zh-CN" dirty="0"/>
          </a:p>
          <a:p>
            <a:r>
              <a:rPr lang="en-GB" altLang="zh-CN" b="1" dirty="0"/>
              <a:t>Electronic Meeting, 17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- 28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Aug, 2020</a:t>
            </a:r>
            <a:endParaRPr lang="zh-CN" altLang="zh-CN" dirty="0"/>
          </a:p>
          <a:p>
            <a:r>
              <a:rPr lang="en-US" altLang="zh-CN" b="1" dirty="0" smtClean="0"/>
              <a:t>Agenda </a:t>
            </a:r>
            <a:r>
              <a:rPr lang="en-US" altLang="zh-CN" b="1" dirty="0"/>
              <a:t>Item:	</a:t>
            </a:r>
            <a:r>
              <a:rPr lang="en-US" altLang="zh-CN" b="1" dirty="0" smtClean="0"/>
              <a:t>7.2.2</a:t>
            </a:r>
            <a:endParaRPr lang="zh-CN" altLang="zh-CN" dirty="0"/>
          </a:p>
          <a:p>
            <a:r>
              <a:rPr lang="en-US" altLang="zh-CN" b="1" dirty="0" smtClean="0"/>
              <a:t>Document </a:t>
            </a:r>
            <a:r>
              <a:rPr lang="en-US" altLang="zh-CN" b="1" dirty="0"/>
              <a:t>for:</a:t>
            </a:r>
            <a:r>
              <a:rPr lang="en-US" altLang="zh-CN"/>
              <a:t>	</a:t>
            </a:r>
            <a:r>
              <a:rPr lang="en-US" altLang="zh-CN" b="1" smtClean="0"/>
              <a:t>Information</a:t>
            </a:r>
            <a:endParaRPr lang="zh-CN" altLang="zh-CN" dirty="0"/>
          </a:p>
          <a:p>
            <a:endParaRPr lang="ja-JP" altLang="ja-JP" sz="1800" dirty="0">
              <a:ea typeface="HGP創英角ｺﾞｼｯｸUB"/>
              <a:cs typeface="HGP創英角ｺﾞｼｯｸUB"/>
            </a:endParaRPr>
          </a:p>
        </p:txBody>
      </p:sp>
      <p:sp>
        <p:nvSpPr>
          <p:cNvPr id="7" name="サブタイトル 2"/>
          <p:cNvSpPr>
            <a:spLocks noGrp="1"/>
          </p:cNvSpPr>
          <p:nvPr>
            <p:ph type="subTitle" idx="1"/>
          </p:nvPr>
        </p:nvSpPr>
        <p:spPr>
          <a:xfrm>
            <a:off x="2163892" y="4863077"/>
            <a:ext cx="8307865" cy="1368152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Huawei, HiSilicon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5583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95300" y="274638"/>
            <a:ext cx="11366848" cy="8652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>
          <a:xfrm>
            <a:off x="397933" y="1139868"/>
            <a:ext cx="11464215" cy="51983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 smtClean="0"/>
              <a:t>For LTE, UE demodulation performance requirements are specified for following advanced receivers</a:t>
            </a:r>
          </a:p>
          <a:p>
            <a:pPr lvl="1"/>
            <a:r>
              <a:rPr lang="en-GB" altLang="ja-JP" sz="1800" dirty="0" smtClean="0"/>
              <a:t>Single-cell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Single-layer: MRC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Multi-layer: MMSE, RML, CWIC</a:t>
            </a:r>
          </a:p>
          <a:p>
            <a:pPr lvl="1"/>
            <a:r>
              <a:rPr lang="en-GB" altLang="ja-JP" sz="1800" dirty="0" smtClean="0"/>
              <a:t>Multi-cell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CRS-IC, CRS-IM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(E)-</a:t>
            </a:r>
            <a:r>
              <a:rPr lang="en-GB" altLang="ja-JP" sz="1600" dirty="0" smtClean="0"/>
              <a:t>MMSE-IRC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NAICS (PDSCH-IC)</a:t>
            </a:r>
            <a:r>
              <a:rPr lang="zh-CN" altLang="en-US" sz="1600" dirty="0" smtClean="0"/>
              <a:t>：</a:t>
            </a:r>
            <a:r>
              <a:rPr lang="en-US" altLang="zh-CN" sz="1600" dirty="0" smtClean="0"/>
              <a:t>SLIC, RML</a:t>
            </a:r>
          </a:p>
          <a:p>
            <a:pPr lvl="1"/>
            <a:r>
              <a:rPr lang="en-US" altLang="zh-CN" sz="1800" dirty="0" smtClean="0"/>
              <a:t>Multiuser superposition/MU-MIMO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MUST: RML, SLIC</a:t>
            </a:r>
          </a:p>
          <a:p>
            <a:r>
              <a:rPr lang="en-GB" altLang="ja-JP" sz="2000" dirty="0" smtClean="0"/>
              <a:t>For NR, UE demodulation performance requirements are specified for the following advanced receivers</a:t>
            </a:r>
          </a:p>
          <a:p>
            <a:pPr lvl="1"/>
            <a:r>
              <a:rPr lang="en-GB" altLang="ja-JP" sz="1800" dirty="0" smtClean="0"/>
              <a:t>Single-cell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Single-layer: MRC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Multi-layer: MMSE, RML</a:t>
            </a:r>
          </a:p>
          <a:p>
            <a:pPr marL="228600" lvl="1">
              <a:spcBef>
                <a:spcPts val="1000"/>
              </a:spcBef>
            </a:pPr>
            <a:r>
              <a:rPr lang="en-GB" altLang="ja-JP" sz="2000" dirty="0" smtClean="0"/>
              <a:t>Compared to LTE, there is no demodulation performance requirement defined for advanced receiver with IC for single cell with multi-layer, advanced receiver with IRC in multi-cell scenarios, or advanced receiver for MU-MIMO, which would be beneficial to improve UE DL demodulation performance without impact on RAN1 specification.</a:t>
            </a:r>
            <a:endParaRPr lang="en-GB" altLang="ja-JP" sz="2000" dirty="0"/>
          </a:p>
          <a:p>
            <a:pPr marL="0" indent="0">
              <a:buNone/>
            </a:pPr>
            <a:endParaRPr lang="en-GB" altLang="ja-JP" sz="2000" dirty="0"/>
          </a:p>
          <a:p>
            <a:pPr marL="457200" lvl="1" indent="0">
              <a:buNone/>
            </a:pPr>
            <a:endParaRPr lang="en-GB" altLang="ja-JP" sz="1800" dirty="0" smtClean="0"/>
          </a:p>
        </p:txBody>
      </p:sp>
    </p:spTree>
    <p:extLst>
      <p:ext uri="{BB962C8B-B14F-4D97-AF65-F5344CB8AC3E}">
        <p14:creationId xmlns:p14="http://schemas.microsoft.com/office/powerpoint/2010/main" val="272802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95299" y="274638"/>
            <a:ext cx="11141379" cy="7900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en-US" altLang="ja-JP" dirty="0"/>
              <a:t>M</a:t>
            </a:r>
            <a:r>
              <a:rPr kumimoji="1" lang="en-US" altLang="ja-JP" dirty="0" smtClean="0"/>
              <a:t>otivation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>
          <a:xfrm>
            <a:off x="372533" y="1151468"/>
            <a:ext cx="11057466" cy="54470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ja-JP" sz="2000" dirty="0" smtClean="0"/>
              <a:t>To improve NR UE demodulation performance under the channel with medium correlation between antennae , introduce soft IC receiver to cancel the inter-stream interference</a:t>
            </a:r>
          </a:p>
          <a:p>
            <a:pPr lvl="1"/>
            <a:r>
              <a:rPr lang="en-GB" altLang="ja-JP" sz="1800" dirty="0" smtClean="0"/>
              <a:t>Initial simulation results </a:t>
            </a:r>
            <a:r>
              <a:rPr lang="en-US" altLang="zh-CN" sz="1800" dirty="0" smtClean="0"/>
              <a:t>for 4Rx with 4 layers</a:t>
            </a:r>
            <a:r>
              <a:rPr lang="en-GB" altLang="ja-JP" sz="1800" dirty="0" smtClean="0"/>
              <a:t> which show the gain for soft IC receiver</a:t>
            </a:r>
          </a:p>
          <a:p>
            <a:endParaRPr lang="en-GB" altLang="ja-JP" sz="2000" dirty="0"/>
          </a:p>
          <a:p>
            <a:endParaRPr lang="en-GB" altLang="ja-JP" sz="2000" dirty="0" smtClean="0"/>
          </a:p>
          <a:p>
            <a:endParaRPr lang="en-GB" altLang="ja-JP" sz="2000" dirty="0"/>
          </a:p>
          <a:p>
            <a:endParaRPr lang="en-GB" altLang="ja-JP" sz="2000" dirty="0" smtClean="0"/>
          </a:p>
          <a:p>
            <a:pPr lvl="1"/>
            <a:r>
              <a:rPr lang="en-GB" altLang="ja-JP" sz="1800" dirty="0"/>
              <a:t>Summary: The performance could be improved around 1.5 to 3 </a:t>
            </a:r>
            <a:r>
              <a:rPr lang="en-GB" altLang="ja-JP" sz="1800" dirty="0" smtClean="0"/>
              <a:t>dB by using soft IC receiver</a:t>
            </a:r>
            <a:endParaRPr lang="en-GB" altLang="ja-JP" sz="1800" dirty="0"/>
          </a:p>
          <a:p>
            <a:pPr lvl="1"/>
            <a:r>
              <a:rPr lang="en-US" altLang="zh-CN" sz="1800" dirty="0"/>
              <a:t>Consider 2Rx and 4Rx cases</a:t>
            </a:r>
            <a:endParaRPr lang="en-GB" altLang="ja-JP" sz="1800" dirty="0"/>
          </a:p>
          <a:p>
            <a:r>
              <a:rPr lang="en-GB" altLang="ja-JP" sz="2000" dirty="0"/>
              <a:t>To improve NR UE demodulation performance under </a:t>
            </a:r>
            <a:r>
              <a:rPr lang="en-GB" altLang="ja-JP" sz="2000" dirty="0" smtClean="0"/>
              <a:t>the interference from the neighbour cell, </a:t>
            </a:r>
            <a:r>
              <a:rPr lang="en-GB" altLang="ja-JP" sz="2000" dirty="0"/>
              <a:t>introduce </a:t>
            </a:r>
            <a:r>
              <a:rPr lang="en-GB" altLang="ja-JP" sz="2000" dirty="0" smtClean="0"/>
              <a:t>MMSE</a:t>
            </a:r>
            <a:r>
              <a:rPr lang="en-US" altLang="zh-CN" sz="2000" dirty="0" smtClean="0"/>
              <a:t>-IRC</a:t>
            </a:r>
            <a:r>
              <a:rPr lang="en-GB" altLang="ja-JP" sz="2000" dirty="0" smtClean="0"/>
              <a:t> </a:t>
            </a:r>
            <a:r>
              <a:rPr lang="en-GB" altLang="ja-JP" sz="2000" dirty="0"/>
              <a:t>receiver to cancel the </a:t>
            </a:r>
            <a:r>
              <a:rPr lang="en-GB" altLang="ja-JP" sz="2000" dirty="0" smtClean="0"/>
              <a:t>inter-</a:t>
            </a:r>
            <a:r>
              <a:rPr lang="en-US" altLang="zh-CN" sz="2000" dirty="0" smtClean="0"/>
              <a:t>cell</a:t>
            </a:r>
            <a:r>
              <a:rPr lang="en-GB" altLang="ja-JP" sz="2000" dirty="0" smtClean="0"/>
              <a:t> interference</a:t>
            </a:r>
          </a:p>
          <a:p>
            <a:pPr lvl="1"/>
            <a:r>
              <a:rPr lang="en-GB" altLang="ja-JP" sz="1800" dirty="0"/>
              <a:t>Consider 2Rx and 4Rx </a:t>
            </a:r>
            <a:r>
              <a:rPr lang="en-GB" altLang="ja-JP" sz="1800" dirty="0" smtClean="0"/>
              <a:t>cases</a:t>
            </a:r>
          </a:p>
          <a:p>
            <a:r>
              <a:rPr lang="en-GB" altLang="ja-JP" sz="2000" dirty="0"/>
              <a:t>To improve NR UE demodulation </a:t>
            </a:r>
            <a:r>
              <a:rPr lang="en-GB" altLang="ja-JP" sz="2000" dirty="0" smtClean="0"/>
              <a:t>performance for MU-MIMO, introduce the advanced receiver which can </a:t>
            </a:r>
            <a:r>
              <a:rPr lang="en-GB" altLang="ja-JP" sz="2000" dirty="0" err="1" smtClean="0"/>
              <a:t>cancell</a:t>
            </a:r>
            <a:r>
              <a:rPr lang="en-GB" altLang="ja-JP" sz="2000" dirty="0" smtClean="0"/>
              <a:t> or suppressing the interference from paired users</a:t>
            </a:r>
          </a:p>
          <a:p>
            <a:pPr lvl="1"/>
            <a:r>
              <a:rPr lang="en-GB" altLang="ja-JP" sz="1800" dirty="0"/>
              <a:t>Consider 2Rx and 4Rx </a:t>
            </a:r>
            <a:r>
              <a:rPr lang="en-GB" altLang="ja-JP" sz="1800" dirty="0" smtClean="0"/>
              <a:t>cases</a:t>
            </a:r>
            <a:endParaRPr lang="en-GB" altLang="ja-JP" sz="2000" dirty="0" smtClean="0"/>
          </a:p>
          <a:p>
            <a:pPr lvl="1"/>
            <a:endParaRPr lang="ja-JP" altLang="en-US" sz="1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075080"/>
              </p:ext>
            </p:extLst>
          </p:nvPr>
        </p:nvGraphicFramePr>
        <p:xfrm>
          <a:off x="828978" y="2235722"/>
          <a:ext cx="4894490" cy="12668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1155"/>
                <a:gridCol w="770467"/>
                <a:gridCol w="736600"/>
                <a:gridCol w="2065867"/>
                <a:gridCol w="660401"/>
              </a:tblGrid>
              <a:tr h="11052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+mn-lt"/>
                        </a:rPr>
                        <a:t>Simulation</a:t>
                      </a:r>
                      <a:r>
                        <a:rPr lang="en-US" altLang="zh-CN" sz="1600" u="none" strike="noStrike" baseline="0" dirty="0" smtClean="0">
                          <a:effectLst/>
                          <a:latin typeface="+mn-lt"/>
                        </a:rPr>
                        <a:t> Case 1: 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</a:rPr>
                        <a:t>QPSK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0.58  </a:t>
                      </a:r>
                      <a:r>
                        <a:rPr lang="en-US" sz="1600" u="none" strike="noStrike" dirty="0" err="1" smtClean="0">
                          <a:effectLst/>
                          <a:latin typeface="+mn-lt"/>
                        </a:rPr>
                        <a:t>Corr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: 0.9/0.9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105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SNR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30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31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70%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relative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throughput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Gain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105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+mn-lt"/>
                        </a:rPr>
                        <a:t>R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ML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0.4315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0.2965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30.97 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105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SNR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27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28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70%</a:t>
                      </a:r>
                      <a:r>
                        <a:rPr lang="en-US" altLang="zh-CN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 relative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 throughput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01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Soft</a:t>
                      </a:r>
                      <a:r>
                        <a:rPr lang="en-US" sz="1600" u="none" strike="noStrike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IC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0.3935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0.2625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27.71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3.26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787564"/>
              </p:ext>
            </p:extLst>
          </p:nvPr>
        </p:nvGraphicFramePr>
        <p:xfrm>
          <a:off x="6477837" y="2235722"/>
          <a:ext cx="5223095" cy="12707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9630"/>
                <a:gridCol w="685800"/>
                <a:gridCol w="643466"/>
                <a:gridCol w="2480734"/>
                <a:gridCol w="643465"/>
              </a:tblGrid>
              <a:tr h="257241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</a:rPr>
                        <a:t>Simulation Case 2: 64QAM </a:t>
                      </a:r>
                      <a:r>
                        <a:rPr lang="en-US" sz="1600" u="none" strike="noStrike" dirty="0">
                          <a:effectLst/>
                        </a:rPr>
                        <a:t>0.65  </a:t>
                      </a:r>
                      <a:r>
                        <a:rPr lang="en-US" sz="1600" u="none" strike="noStrike" dirty="0" err="1" smtClean="0">
                          <a:effectLst/>
                        </a:rPr>
                        <a:t>Corr</a:t>
                      </a:r>
                      <a:r>
                        <a:rPr lang="en-US" sz="1600" u="none" strike="noStrike" dirty="0" smtClean="0">
                          <a:effectLst/>
                        </a:rPr>
                        <a:t>: 0.1/0.3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6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SNR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36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37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70%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 relative throughput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</a:rPr>
                        <a:t>Gain</a:t>
                      </a:r>
                      <a:r>
                        <a:rPr lang="zh-CN" altLang="en-US" sz="1600" u="none" strike="noStrike" dirty="0">
                          <a:effectLst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6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RML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0.406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0.2345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36.62 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6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SNR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36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70%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 relative throughput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6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smtClean="0">
                          <a:effectLst/>
                        </a:rPr>
                        <a:t>Soft</a:t>
                      </a:r>
                      <a:r>
                        <a:rPr lang="en-US" sz="1600" u="none" strike="noStrike" baseline="0" smtClean="0">
                          <a:effectLst/>
                        </a:rPr>
                        <a:t> </a:t>
                      </a:r>
                      <a:r>
                        <a:rPr lang="en-US" sz="1600" u="none" strike="noStrike" smtClean="0">
                          <a:effectLst/>
                        </a:rPr>
                        <a:t>IC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0.3155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0.164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35.10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1.52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34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95299" y="274638"/>
            <a:ext cx="11141379" cy="7900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>
          <a:xfrm>
            <a:off x="347133" y="1142999"/>
            <a:ext cx="11362267" cy="559555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>
              <a:lnSpc>
                <a:spcPct val="100000"/>
              </a:lnSpc>
              <a:spcBef>
                <a:spcPts val="1000"/>
              </a:spcBef>
            </a:pPr>
            <a:r>
              <a:rPr lang="en-GB" altLang="ja-JP" sz="2000" dirty="0"/>
              <a:t>Approve the new WID “</a:t>
            </a:r>
            <a:r>
              <a:rPr lang="en-US" altLang="zh-CN" sz="2000" dirty="0"/>
              <a:t>New WID on UE performance for advanced receiver with soft IC for inter-stream interference and IRC for inter-cell interference” with the following objectives:</a:t>
            </a:r>
          </a:p>
          <a:p>
            <a:pPr lvl="1">
              <a:lnSpc>
                <a:spcPct val="100000"/>
              </a:lnSpc>
            </a:pPr>
            <a:r>
              <a:rPr lang="en-GB" altLang="zh-CN" sz="1800" dirty="0"/>
              <a:t>Specify performance requirements for the advanced receiver with soft IC to cancel the inter-stream interference for single-cell multi-layer </a:t>
            </a:r>
            <a:r>
              <a:rPr lang="en-GB" altLang="zh-CN" sz="1800" dirty="0" smtClean="0"/>
              <a:t>scenario</a:t>
            </a:r>
            <a:endParaRPr lang="en-US" altLang="zh-CN" sz="1800" dirty="0"/>
          </a:p>
          <a:p>
            <a:pPr lvl="2">
              <a:lnSpc>
                <a:spcPct val="100000"/>
              </a:lnSpc>
            </a:pPr>
            <a:r>
              <a:rPr lang="en-GB" altLang="zh-CN" sz="1800" dirty="0" smtClean="0"/>
              <a:t>Evaluate </a:t>
            </a:r>
            <a:r>
              <a:rPr lang="en-GB" altLang="zh-CN" sz="1800" dirty="0"/>
              <a:t>the performance gain for the advanced receiver with soft IC compared to Rel-15 NR receiver(s)</a:t>
            </a:r>
            <a:endParaRPr lang="zh-CN" altLang="zh-CN" sz="1800" dirty="0"/>
          </a:p>
          <a:p>
            <a:pPr lvl="2" hangingPunct="0"/>
            <a:r>
              <a:rPr lang="en-GB" altLang="zh-CN" sz="1800" dirty="0" smtClean="0"/>
              <a:t>Specify </a:t>
            </a:r>
            <a:r>
              <a:rPr lang="en-GB" altLang="zh-CN" sz="1800" dirty="0"/>
              <a:t>PDSCH requirements for the advanced receiver with soft IC</a:t>
            </a:r>
            <a:endParaRPr lang="zh-CN" altLang="zh-CN" sz="1800" dirty="0"/>
          </a:p>
          <a:p>
            <a:pPr lvl="2" hangingPunct="0"/>
            <a:r>
              <a:rPr lang="en-GB" altLang="zh-CN" sz="1800" dirty="0" smtClean="0"/>
              <a:t>Investigate </a:t>
            </a:r>
            <a:r>
              <a:rPr lang="en-GB" altLang="zh-CN" sz="1800" dirty="0"/>
              <a:t>the feasibility, and if feasible specify the CQI requirement for the advanced receiver with soft IC.</a:t>
            </a:r>
            <a:endParaRPr lang="zh-CN" altLang="zh-CN" sz="1800" dirty="0"/>
          </a:p>
          <a:p>
            <a:pPr lvl="1">
              <a:lnSpc>
                <a:spcPct val="100000"/>
              </a:lnSpc>
            </a:pPr>
            <a:r>
              <a:rPr lang="en-GB" altLang="zh-CN" sz="1800" dirty="0"/>
              <a:t>Specify performance requirements for MMSE-IRC receiver to suppress the interference from other cell(s) for multi-cell scenario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Evaluate the performance gain for MMSE-IRC compared to MMSE receiver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PDSCH requirements with MMSE-IRC receivers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Specify CQI requirement for </a:t>
            </a:r>
            <a:r>
              <a:rPr lang="en-GB" altLang="zh-CN" sz="1800" dirty="0" smtClean="0"/>
              <a:t>MMSE-IRC</a:t>
            </a:r>
          </a:p>
          <a:p>
            <a:pPr lvl="1">
              <a:lnSpc>
                <a:spcPct val="100000"/>
              </a:lnSpc>
            </a:pPr>
            <a:r>
              <a:rPr lang="en-GB" altLang="zh-CN" sz="1800" dirty="0"/>
              <a:t>Specify performance requirements for </a:t>
            </a:r>
            <a:r>
              <a:rPr lang="en-GB" altLang="zh-CN" sz="1800" dirty="0" smtClean="0"/>
              <a:t>advanced </a:t>
            </a:r>
            <a:r>
              <a:rPr lang="en-GB" altLang="zh-CN" sz="1800" dirty="0"/>
              <a:t>receiver to cancel or </a:t>
            </a:r>
            <a:r>
              <a:rPr lang="en-GB" altLang="zh-CN" sz="1800" dirty="0" smtClean="0"/>
              <a:t>suppress </a:t>
            </a:r>
            <a:r>
              <a:rPr lang="en-GB" altLang="zh-CN" sz="1800" dirty="0"/>
              <a:t>the interference from the paired users for MU-MIMO </a:t>
            </a:r>
            <a:r>
              <a:rPr lang="en-GB" altLang="zh-CN" sz="1800" dirty="0" smtClean="0"/>
              <a:t>scenario</a:t>
            </a:r>
          </a:p>
          <a:p>
            <a:pPr lvl="2" hangingPunct="0"/>
            <a:r>
              <a:rPr lang="en-GB" altLang="zh-CN" sz="1800" dirty="0"/>
              <a:t>Discuss and agree on the reference receivers</a:t>
            </a:r>
          </a:p>
          <a:p>
            <a:pPr lvl="2" hangingPunct="0"/>
            <a:r>
              <a:rPr lang="en-GB" altLang="zh-CN" sz="1800" dirty="0"/>
              <a:t>Evaluate the performance gain for advanced receiver to cancel or suppress the interference from paired users</a:t>
            </a:r>
          </a:p>
          <a:p>
            <a:pPr lvl="2" hangingPunct="0"/>
            <a:r>
              <a:rPr lang="en-US" altLang="zh-CN" sz="1800" dirty="0"/>
              <a:t>Specify PDSCH requirements for the advanced receiver</a:t>
            </a:r>
          </a:p>
          <a:p>
            <a:pPr lvl="2" hangingPunct="0"/>
            <a:r>
              <a:rPr lang="en-US" altLang="zh-CN" sz="1800" dirty="0"/>
              <a:t>Specify CQI requirements for the advanced receiver</a:t>
            </a:r>
            <a:endParaRPr lang="en-GB" altLang="zh-CN" sz="1800" dirty="0"/>
          </a:p>
          <a:p>
            <a:pPr lvl="2">
              <a:lnSpc>
                <a:spcPct val="100000"/>
              </a:lnSpc>
            </a:pPr>
            <a:endParaRPr lang="zh-CN" altLang="zh-CN" sz="1400" dirty="0"/>
          </a:p>
          <a:p>
            <a:pPr marL="800100" lvl="2" indent="-342900">
              <a:buFont typeface="Arial"/>
              <a:buChar char="•"/>
            </a:pPr>
            <a:endParaRPr lang="en-US" altLang="zh-CN" sz="1600" dirty="0" smtClean="0"/>
          </a:p>
          <a:p>
            <a:pPr marL="800100" lvl="2" indent="-342900">
              <a:buFont typeface="Arial"/>
              <a:buChar char="•"/>
            </a:pPr>
            <a:endParaRPr lang="en-GB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48860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523</Words>
  <Application>Microsoft Office PowerPoint</Application>
  <PresentationFormat>宽屏</PresentationFormat>
  <Paragraphs>93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HGP創英角ｺﾞｼｯｸUB</vt:lpstr>
      <vt:lpstr>ＭＳ Ｐゴシック</vt:lpstr>
      <vt:lpstr>宋体</vt:lpstr>
      <vt:lpstr>Arial</vt:lpstr>
      <vt:lpstr>Calibri</vt:lpstr>
      <vt:lpstr>Calibri Light</vt:lpstr>
      <vt:lpstr>Wingdings</vt:lpstr>
      <vt:lpstr>Office 主题</vt:lpstr>
      <vt:lpstr>Motivation paper of new WID on performance requirements for UE advanced receiver in Rel-17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Introduction of advanced receiver</dc:title>
  <dc:creator>Huawei</dc:creator>
  <cp:lastModifiedBy>Huawei</cp:lastModifiedBy>
  <cp:revision>39</cp:revision>
  <dcterms:created xsi:type="dcterms:W3CDTF">2020-04-10T11:59:39Z</dcterms:created>
  <dcterms:modified xsi:type="dcterms:W3CDTF">2020-08-07T14:28:57Z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(3)dXbCO2xI8XoSMDmPkljW4DFxWvKnI7S/u1+IY/89SIfuUcZPSsgh9c6DXX3g02ztP9Lu0Wzi
EU7rUQFVkqYAIifY8TJNNthVM6dKqdE+MMFKwxDXILXslZfCtl3t34n/bjywaNkGvj6zJKss
0iR8gilR24q0a4SzxXOWOJZQjAd3nLgewIMQLSwtvNR8g4l4VjSxhr3WTNzZtB5wQ68J1+pj
QxtBYToT67Nuq84FxM</vt:lpwstr>
  </property>
  <property fmtid="{D5CDD505-2E9C-101B-9397-08002B2CF9AE}" pid="3" name="_2015_ms_pID_7253431">
    <vt:lpwstr>dt80hiRIwDRimzpg3/0I2y/yQD5bvLSqY3jc9BYcDmJJ6B0sLROpcI
BnXyLjJFniIjY1phTgOOoU1zfn3mZwwbAgS5AX+1OWrU9r8H/VLSjryTuzwSHKmrHNNIOmcT
NXG/6BFb0oGCX4U4ML3Yc1E8K4ep785HjtlD3H3UxYrDqyjpMQ882iYL9JeEMIWe0b5SwweD
hiATP1ZskjeJaXAZoMNdKJ0mCpVVQ4NiEu3W</vt:lpwstr>
  </property>
  <property fmtid="{D5CDD505-2E9C-101B-9397-08002B2CF9AE}" pid="4" name="_2015_ms_pID_7253432">
    <vt:lpwstr>rg==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1595307047</vt:lpwstr>
  </property>
</Properties>
</file>