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3" r:id="rId3"/>
    <p:sldId id="294" r:id="rId4"/>
    <p:sldId id="307" r:id="rId5"/>
    <p:sldId id="296" r:id="rId6"/>
    <p:sldId id="304" r:id="rId7"/>
    <p:sldId id="311" r:id="rId8"/>
    <p:sldId id="300" r:id="rId9"/>
    <p:sldId id="308" r:id="rId10"/>
    <p:sldId id="312" r:id="rId11"/>
    <p:sldId id="314" r:id="rId12"/>
    <p:sldId id="313" r:id="rId13"/>
    <p:sldId id="309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15B5A6E-FC0D-4AA0-83EF-A42E39561172}">
          <p14:sldIdLst>
            <p14:sldId id="256"/>
            <p14:sldId id="293"/>
          </p14:sldIdLst>
        </p14:section>
        <p14:section name="Single Panel Type I" id="{8878887B-7B85-4A11-B2A8-B9550D68557A}">
          <p14:sldIdLst>
            <p14:sldId id="294"/>
            <p14:sldId id="307"/>
            <p14:sldId id="296"/>
            <p14:sldId id="304"/>
          </p14:sldIdLst>
        </p14:section>
        <p14:section name="Type II requirements" id="{9741519E-F6E5-4C96-8235-EDCCD7C0E1DD}">
          <p14:sldIdLst>
            <p14:sldId id="311"/>
            <p14:sldId id="300"/>
            <p14:sldId id="308"/>
            <p14:sldId id="312"/>
            <p14:sldId id="314"/>
            <p14:sldId id="313"/>
          </p14:sldIdLst>
        </p14:section>
        <p14:section name="Annex" id="{F503564C-FF81-43BD-8EFC-E8B6FF42977E}">
          <p14:sldIdLst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68" autoAdjust="0"/>
    <p:restoredTop sz="82742" autoAdjust="0"/>
  </p:normalViewPr>
  <p:slideViewPr>
    <p:cSldViewPr>
      <p:cViewPr varScale="1">
        <p:scale>
          <a:sx n="114" d="100"/>
          <a:sy n="114" d="100"/>
        </p:scale>
        <p:origin x="19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2961E-85B7-4CA5-B036-C72F184F1952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701A4-192C-4257-8815-E3F0C8F3C8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75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2020/6/1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4000" dirty="0"/>
              <a:t>Way forward on PMI reporting requirements for Tx ports larger than 8 and up to 32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solidFill>
                  <a:schemeClr val="tx1"/>
                </a:solidFill>
              </a:rPr>
              <a:t>Ericsson, Samsung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88639"/>
            <a:ext cx="42525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TSG-RAN4 Meeting #95e 	</a:t>
            </a:r>
          </a:p>
          <a:p>
            <a:r>
              <a:rPr lang="en-US" b="1" dirty="0"/>
              <a:t>Electronic Meeting May 25 –  June 5 , 2020</a:t>
            </a:r>
          </a:p>
          <a:p>
            <a:r>
              <a:rPr lang="en-US" b="1" dirty="0"/>
              <a:t>Agenda item: 6.18.1.2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868144" y="188639"/>
            <a:ext cx="3067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b="1" dirty="0"/>
              <a:t>R4-2008846  </a:t>
            </a:r>
          </a:p>
          <a:p>
            <a:pPr algn="r"/>
            <a:r>
              <a:rPr lang="en-US" altLang="ja-JP" b="1" dirty="0"/>
              <a:t>Document for:</a:t>
            </a:r>
            <a:r>
              <a:rPr lang="en-US" altLang="ja-JP" dirty="0"/>
              <a:t>	Approval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541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35919-F419-4832-AB0F-A7FD6F7E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/>
              <a:t>Parameters for MU-MIMO Type II page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7312E-0BE5-43CD-A26F-CF0586620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/>
              <a:t>Test metric</a:t>
            </a:r>
          </a:p>
          <a:p>
            <a:pPr lvl="1"/>
            <a:r>
              <a:rPr lang="en-GB" strike="sngStrike" dirty="0">
                <a:highlight>
                  <a:srgbClr val="FFFF00"/>
                </a:highlight>
              </a:rPr>
              <a:t>Option 1: TP ratio between following PMI and random PMI</a:t>
            </a:r>
            <a:endParaRPr lang="sv-SE" strike="sngStrike" dirty="0">
              <a:highlight>
                <a:srgbClr val="FFFF00"/>
              </a:highlight>
            </a:endParaRPr>
          </a:p>
          <a:p>
            <a:pPr lvl="1"/>
            <a:r>
              <a:rPr lang="en-GB" dirty="0"/>
              <a:t>Option 2: TP ratio between following Type II codebook and following SP Type I codebook</a:t>
            </a:r>
          </a:p>
          <a:p>
            <a:pPr lvl="1"/>
            <a:r>
              <a:rPr lang="en-GB" dirty="0"/>
              <a:t>Other options are not precluded</a:t>
            </a:r>
          </a:p>
          <a:p>
            <a:pPr lvl="0"/>
            <a:r>
              <a:rPr lang="en-GB" dirty="0"/>
              <a:t>codebook construction</a:t>
            </a:r>
            <a:endParaRPr lang="sv-SE" dirty="0"/>
          </a:p>
          <a:p>
            <a:pPr lvl="1"/>
            <a:r>
              <a:rPr lang="en-GB" dirty="0"/>
              <a:t>Option 1: 32Tx ports (N1, N2) = (4,4), (O1, O2) = (4,4) </a:t>
            </a:r>
          </a:p>
          <a:p>
            <a:pPr lvl="1"/>
            <a:r>
              <a:rPr lang="en-GB" dirty="0"/>
              <a:t>Other options are not precluded</a:t>
            </a:r>
            <a:endParaRPr lang="sv-SE" dirty="0"/>
          </a:p>
          <a:p>
            <a:pPr lvl="0"/>
            <a:r>
              <a:rPr lang="en-GB" dirty="0" err="1"/>
              <a:t>Npsk</a:t>
            </a:r>
            <a:r>
              <a:rPr lang="en-GB" dirty="0"/>
              <a:t> (</a:t>
            </a:r>
            <a:r>
              <a:rPr lang="en-GB" dirty="0" err="1"/>
              <a:t>phaseAlphabetSize</a:t>
            </a:r>
            <a:r>
              <a:rPr lang="en-GB" dirty="0"/>
              <a:t>) </a:t>
            </a:r>
          </a:p>
          <a:p>
            <a:pPr lvl="1"/>
            <a:r>
              <a:rPr lang="en-GB" dirty="0"/>
              <a:t>Option 1: 8 </a:t>
            </a:r>
          </a:p>
          <a:p>
            <a:pPr lvl="1"/>
            <a:r>
              <a:rPr lang="en-GB" dirty="0"/>
              <a:t>Other options are not precluded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sv-S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9496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35919-F419-4832-AB0F-A7FD6F7E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/>
              <a:t>Parameters for MU-MIMO Type II page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7312E-0BE5-43CD-A26F-CF0586620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err="1"/>
              <a:t>subbandAmplitude</a:t>
            </a:r>
            <a:endParaRPr lang="en-GB" dirty="0"/>
          </a:p>
          <a:p>
            <a:pPr lvl="1"/>
            <a:r>
              <a:rPr lang="en-GB" dirty="0"/>
              <a:t>Option 1: True</a:t>
            </a:r>
            <a:endParaRPr lang="sv-SE" dirty="0"/>
          </a:p>
          <a:p>
            <a:pPr lvl="1"/>
            <a:r>
              <a:rPr lang="en-GB" dirty="0"/>
              <a:t>Other options are not precluded</a:t>
            </a:r>
          </a:p>
          <a:p>
            <a:pPr lvl="0"/>
            <a:r>
              <a:rPr lang="en-GB" dirty="0"/>
              <a:t>MIMO correlation</a:t>
            </a:r>
          </a:p>
          <a:p>
            <a:pPr lvl="1"/>
            <a:r>
              <a:rPr lang="en-GB" dirty="0"/>
              <a:t>Option 1</a:t>
            </a:r>
            <a:r>
              <a:rPr lang="en-US" dirty="0"/>
              <a:t>: XP Medium </a:t>
            </a:r>
          </a:p>
          <a:p>
            <a:pPr lvl="1"/>
            <a:r>
              <a:rPr lang="en-GB" dirty="0"/>
              <a:t>Other options are not precluded</a:t>
            </a:r>
            <a:endParaRPr lang="sv-SE" dirty="0"/>
          </a:p>
          <a:p>
            <a:endParaRPr lang="sv-SE" dirty="0"/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sv-S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50811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35919-F419-4832-AB0F-A7FD6F7E7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sv-SE" dirty="0"/>
              <a:t>MU-MIMO based test setup design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B66D4F-D8A8-46ED-9498-6E5982410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00" y="4792588"/>
            <a:ext cx="8258200" cy="1844824"/>
          </a:xfrm>
        </p:spPr>
        <p:txBody>
          <a:bodyPr/>
          <a:lstStyle/>
          <a:p>
            <a:r>
              <a:rPr lang="sv-SE" dirty="0">
                <a:highlight>
                  <a:srgbClr val="FFFF00"/>
                </a:highlight>
              </a:rPr>
              <a:t>FFS regarding co-scheduled UE channel assumptions (H(f,t,p))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64F5C8E-551F-4BE8-81D5-E30585BEA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795" y="1771779"/>
            <a:ext cx="6123809" cy="26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023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C11ED-94EF-4978-9E7E-92A6F7524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For Information: Beam steering model for L number of beams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10CE31D-F323-409B-A6EB-7D6F1A77E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421" y="1988840"/>
            <a:ext cx="6117157" cy="417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38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F88AD-D1E2-44FD-978F-A7DB9C47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Timeline of previous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4261A-F6F2-4424-8536-456E25167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#92</a:t>
            </a:r>
          </a:p>
          <a:p>
            <a:pPr lvl="1"/>
            <a:r>
              <a:rPr lang="sv-SE" dirty="0"/>
              <a:t> WF: R4-1910017</a:t>
            </a:r>
          </a:p>
          <a:p>
            <a:r>
              <a:rPr lang="sv-SE" dirty="0"/>
              <a:t>#92bis </a:t>
            </a:r>
          </a:p>
          <a:p>
            <a:pPr lvl="1"/>
            <a:r>
              <a:rPr lang="sv-SE" dirty="0"/>
              <a:t>WF: </a:t>
            </a:r>
            <a:r>
              <a:rPr lang="en-US" altLang="ja-JP" dirty="0"/>
              <a:t>R4-1912834</a:t>
            </a:r>
          </a:p>
          <a:p>
            <a:pPr lvl="1"/>
            <a:r>
              <a:rPr lang="en-US" dirty="0"/>
              <a:t>simulation assumptions:</a:t>
            </a:r>
            <a:r>
              <a:rPr lang="sv-SE" dirty="0"/>
              <a:t> R4-1912811</a:t>
            </a:r>
          </a:p>
          <a:p>
            <a:r>
              <a:rPr lang="sv-SE" dirty="0"/>
              <a:t>#93</a:t>
            </a:r>
          </a:p>
          <a:p>
            <a:pPr lvl="1"/>
            <a:r>
              <a:rPr lang="sv-SE" dirty="0"/>
              <a:t>WF: R4-1915858</a:t>
            </a:r>
          </a:p>
          <a:p>
            <a:pPr lvl="1"/>
            <a:r>
              <a:rPr lang="sv-SE" dirty="0"/>
              <a:t>Simulation assumptions: R4-1915859</a:t>
            </a:r>
          </a:p>
          <a:p>
            <a:r>
              <a:rPr lang="sv-SE" dirty="0"/>
              <a:t>#94e</a:t>
            </a:r>
          </a:p>
          <a:p>
            <a:pPr lvl="1"/>
            <a:r>
              <a:rPr lang="en-US" dirty="0"/>
              <a:t>WF: R4-2002393</a:t>
            </a:r>
          </a:p>
          <a:p>
            <a:pPr lvl="1"/>
            <a:r>
              <a:rPr lang="en-US" dirty="0"/>
              <a:t>Simulation assumptions: R4-2002394</a:t>
            </a:r>
          </a:p>
          <a:p>
            <a:r>
              <a:rPr lang="en-US" dirty="0"/>
              <a:t>#94e-Bis</a:t>
            </a:r>
          </a:p>
          <a:p>
            <a:pPr lvl="1"/>
            <a:r>
              <a:rPr lang="en-US" dirty="0"/>
              <a:t>WF: R4-2005549</a:t>
            </a:r>
          </a:p>
          <a:p>
            <a:pPr lvl="1"/>
            <a:r>
              <a:rPr lang="en-US" dirty="0"/>
              <a:t>Simulation assumptions: R4-2005550</a:t>
            </a:r>
          </a:p>
        </p:txBody>
      </p:sp>
    </p:spTree>
    <p:extLst>
      <p:ext uri="{BB962C8B-B14F-4D97-AF65-F5344CB8AC3E}">
        <p14:creationId xmlns:p14="http://schemas.microsoft.com/office/powerpoint/2010/main" val="376900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A6F2A-59FF-48C3-AB74-C5AEC70C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PMI tests SP Type I page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65370-9A11-44A5-B155-31A04E4AF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Wideband PMI requirements</a:t>
            </a:r>
          </a:p>
          <a:p>
            <a:pPr lvl="1"/>
            <a:r>
              <a:rPr lang="en-US" dirty="0"/>
              <a:t>32Tx ports</a:t>
            </a:r>
          </a:p>
          <a:p>
            <a:r>
              <a:rPr lang="en-US" dirty="0" err="1"/>
              <a:t>Subband</a:t>
            </a:r>
            <a:r>
              <a:rPr lang="en-US" dirty="0"/>
              <a:t> PMI requirements</a:t>
            </a:r>
          </a:p>
          <a:p>
            <a:pPr lvl="1"/>
            <a:r>
              <a:rPr lang="sv-SE" dirty="0">
                <a:highlight>
                  <a:srgbClr val="00FF00"/>
                </a:highlight>
              </a:rPr>
              <a:t>16Tx ports</a:t>
            </a:r>
          </a:p>
        </p:txBody>
      </p:sp>
    </p:spTree>
    <p:extLst>
      <p:ext uri="{BB962C8B-B14F-4D97-AF65-F5344CB8AC3E}">
        <p14:creationId xmlns:p14="http://schemas.microsoft.com/office/powerpoint/2010/main" val="312692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4D94-5D34-478A-A6C3-FDF78FEF6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16Tx ports SP Type I page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48E99-A8FB-4BBB-A0F2-65FD187EF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Duplex mode:</a:t>
            </a:r>
          </a:p>
          <a:p>
            <a:pPr lvl="1"/>
            <a:r>
              <a:rPr lang="en-US" dirty="0"/>
              <a:t>FDD 10MHz/15kHz BW/SCS</a:t>
            </a:r>
          </a:p>
          <a:p>
            <a:pPr lvl="1"/>
            <a:r>
              <a:rPr lang="en-US" dirty="0"/>
              <a:t>TDD 40MHz/30kHz BW/SCS</a:t>
            </a:r>
          </a:p>
          <a:p>
            <a:r>
              <a:rPr lang="en-US" dirty="0"/>
              <a:t>Number of Rx antennas:</a:t>
            </a:r>
            <a:endParaRPr lang="sv-SE" dirty="0"/>
          </a:p>
          <a:p>
            <a:pPr lvl="1"/>
            <a:r>
              <a:rPr lang="en-US" dirty="0"/>
              <a:t>2Rx, and 4Rx</a:t>
            </a:r>
          </a:p>
          <a:p>
            <a:pPr lvl="0"/>
            <a:r>
              <a:rPr lang="en-US" dirty="0" err="1"/>
              <a:t>Subband</a:t>
            </a:r>
            <a:r>
              <a:rPr lang="en-US" dirty="0"/>
              <a:t> size</a:t>
            </a:r>
          </a:p>
          <a:p>
            <a:pPr lvl="1"/>
            <a:r>
              <a:rPr lang="en-US" dirty="0"/>
              <a:t>FDD: 8</a:t>
            </a:r>
          </a:p>
          <a:p>
            <a:pPr lvl="1"/>
            <a:r>
              <a:rPr lang="en-US" dirty="0"/>
              <a:t>TDD: 16 </a:t>
            </a:r>
            <a:endParaRPr lang="sv-SE" dirty="0"/>
          </a:p>
          <a:p>
            <a:endParaRPr lang="sv-SE" dirty="0"/>
          </a:p>
          <a:p>
            <a:endParaRPr lang="en-US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2098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97A98-84BA-4987-9968-54BB40F3F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NZP-CSI-RS configuration SP Type I page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695CF-2051-47F2-BF8C-E728818D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16Tx ports: </a:t>
            </a:r>
          </a:p>
          <a:p>
            <a:pPr lvl="1"/>
            <a:r>
              <a:rPr lang="en-US" dirty="0"/>
              <a:t>(k0, k1, k2, k3) = (2, 4, 6, 8), l0 = (5)</a:t>
            </a:r>
          </a:p>
          <a:p>
            <a:r>
              <a:rPr lang="en-US" dirty="0"/>
              <a:t>32Tx ports: </a:t>
            </a:r>
          </a:p>
          <a:p>
            <a:pPr lvl="1"/>
            <a:r>
              <a:rPr lang="en-US" dirty="0"/>
              <a:t>(k0, k1, k2, k3) = (2, 4, 6, 8), (l0, l1) = (5, 12) </a:t>
            </a:r>
          </a:p>
        </p:txBody>
      </p:sp>
    </p:spTree>
    <p:extLst>
      <p:ext uri="{BB962C8B-B14F-4D97-AF65-F5344CB8AC3E}">
        <p14:creationId xmlns:p14="http://schemas.microsoft.com/office/powerpoint/2010/main" val="227343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549C3-8375-409A-95F5-276555CA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Result collection SP Type I page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1127E-11DF-4FF1-B7D7-0C88D6434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Further alignment needed given current divergency amonst companies’ results.</a:t>
            </a:r>
          </a:p>
          <a:p>
            <a:r>
              <a:rPr lang="en-US" dirty="0">
                <a:highlight>
                  <a:srgbClr val="FFFF00"/>
                </a:highlight>
              </a:rPr>
              <a:t>Set gamma (gain) values based on simulation results in RAN4#96-e</a:t>
            </a:r>
            <a:endParaRPr lang="sv-SE" dirty="0">
              <a:highlight>
                <a:srgbClr val="FFFF00"/>
              </a:highlight>
            </a:endParaRPr>
          </a:p>
          <a:p>
            <a:r>
              <a:rPr lang="sv-SE" dirty="0"/>
              <a:t>Detailed simulation assumptions found in tdoc R4-2008847</a:t>
            </a:r>
          </a:p>
        </p:txBody>
      </p:sp>
    </p:spTree>
    <p:extLst>
      <p:ext uri="{BB962C8B-B14F-4D97-AF65-F5344CB8AC3E}">
        <p14:creationId xmlns:p14="http://schemas.microsoft.com/office/powerpoint/2010/main" val="1534037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E5A3F-97A3-45B0-B458-2AEB9CB86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Type II test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E20BE-06E8-43B1-8D81-3EF5E191A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Test setup:</a:t>
            </a:r>
          </a:p>
          <a:p>
            <a:pPr lvl="1"/>
            <a:r>
              <a:rPr lang="en-US" dirty="0"/>
              <a:t>Option 1: Only use SU-MIMO test setup, i.e., one tested UE 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Option 2: </a:t>
            </a:r>
            <a:r>
              <a:rPr lang="en-US" dirty="0"/>
              <a:t>MU-MIMO based test setup,  i.e., one tested UE + one co-scheduled UE (generated by TE) </a:t>
            </a:r>
          </a:p>
          <a:p>
            <a:pPr lvl="1"/>
            <a:r>
              <a:rPr lang="en-US" dirty="0"/>
              <a:t>Proponents for each option need to provide technical analysis for how the test set-up can guarantee UE PMI reporting requirements with type II codebook for its intended purpose.</a:t>
            </a:r>
          </a:p>
          <a:p>
            <a:r>
              <a:rPr lang="en-US" dirty="0"/>
              <a:t>The baseline receiver assumption is UE without interference cancellation capability with/without co-scheduled UE.</a:t>
            </a:r>
          </a:p>
          <a:p>
            <a:r>
              <a:rPr lang="en-US" dirty="0"/>
              <a:t>Under the baseline UE receiver assumption, the PMI calculation processing will not change with and without co-scheduled UE.</a:t>
            </a:r>
          </a:p>
          <a:p>
            <a:r>
              <a:rPr lang="en-US" dirty="0"/>
              <a:t>TE vendors are encouraged to provide feedback for the test feasibility of MU-MIMO test setup.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7463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35919-F419-4832-AB0F-A7FD6F7E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Parameters for SU-MIMO Type II page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7312E-0BE5-43CD-A26F-CF0586620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v-SE" dirty="0"/>
              <a:t>Codebook construction</a:t>
            </a:r>
          </a:p>
          <a:p>
            <a:pPr lvl="1"/>
            <a:r>
              <a:rPr lang="sv-SE" dirty="0"/>
              <a:t>Option 1: 16Tx ports (N1,N2) = (4,2), (O1, O2) = (4,4) </a:t>
            </a:r>
          </a:p>
          <a:p>
            <a:pPr lvl="1"/>
            <a:r>
              <a:rPr lang="sv-SE" dirty="0"/>
              <a:t>Option 2: 32Tx ports (N1,N2) = (4,4), (O1, O2) = (4,4)</a:t>
            </a:r>
          </a:p>
          <a:p>
            <a:r>
              <a:rPr lang="sv-SE" dirty="0"/>
              <a:t>L (numberOfBeams)</a:t>
            </a:r>
          </a:p>
          <a:p>
            <a:pPr lvl="1"/>
            <a:r>
              <a:rPr lang="sv-SE" dirty="0"/>
              <a:t>2</a:t>
            </a:r>
          </a:p>
          <a:p>
            <a:r>
              <a:rPr lang="sv-SE" dirty="0"/>
              <a:t>N</a:t>
            </a:r>
            <a:r>
              <a:rPr lang="sv-SE" baseline="-25000" dirty="0"/>
              <a:t>psk </a:t>
            </a:r>
            <a:r>
              <a:rPr lang="sv-SE" dirty="0"/>
              <a:t>(phaseAlphabetSize)</a:t>
            </a:r>
            <a:endParaRPr lang="sv-SE" baseline="-25000" dirty="0"/>
          </a:p>
          <a:p>
            <a:pPr lvl="1"/>
            <a:r>
              <a:rPr lang="sv-SE" dirty="0"/>
              <a:t>Option 1: 4</a:t>
            </a:r>
          </a:p>
          <a:p>
            <a:pPr lvl="1"/>
            <a:r>
              <a:rPr lang="sv-SE" dirty="0"/>
              <a:t>Option 2: 8</a:t>
            </a:r>
          </a:p>
          <a:p>
            <a:r>
              <a:rPr lang="sv-SE" dirty="0"/>
              <a:t>SubbandAmplitude</a:t>
            </a:r>
          </a:p>
          <a:p>
            <a:pPr lvl="1"/>
            <a:r>
              <a:rPr lang="sv-SE" dirty="0"/>
              <a:t>Option 1: False</a:t>
            </a:r>
          </a:p>
          <a:p>
            <a:pPr lvl="1"/>
            <a:r>
              <a:rPr lang="sv-SE" dirty="0"/>
              <a:t>Option 2: True</a:t>
            </a:r>
          </a:p>
          <a:p>
            <a:r>
              <a:rPr lang="sv-SE" dirty="0"/>
              <a:t>PMI-FormatIndicator</a:t>
            </a:r>
          </a:p>
          <a:p>
            <a:pPr lvl="1"/>
            <a:r>
              <a:rPr lang="sv-SE" dirty="0"/>
              <a:t>Option 1: Wideband</a:t>
            </a:r>
          </a:p>
          <a:p>
            <a:pPr lvl="1"/>
            <a:r>
              <a:rPr lang="sv-SE" dirty="0"/>
              <a:t>Option 2: Subband</a:t>
            </a:r>
          </a:p>
          <a:p>
            <a:pPr lvl="0"/>
            <a:r>
              <a:rPr lang="en-GB" dirty="0"/>
              <a:t>Propagation condition</a:t>
            </a:r>
            <a:endParaRPr lang="sv-SE" dirty="0"/>
          </a:p>
          <a:p>
            <a:pPr lvl="1"/>
            <a:r>
              <a:rPr lang="en-GB" dirty="0"/>
              <a:t>TDLA30-5</a:t>
            </a:r>
            <a:endParaRPr lang="sv-SE" dirty="0"/>
          </a:p>
          <a:p>
            <a:pPr lvl="0"/>
            <a:r>
              <a:rPr lang="en-GB" dirty="0"/>
              <a:t>MIMO correlation</a:t>
            </a:r>
            <a:endParaRPr lang="sv-SE" dirty="0"/>
          </a:p>
          <a:p>
            <a:pPr lvl="1"/>
            <a:r>
              <a:rPr lang="en-GB" dirty="0"/>
              <a:t>Option 1: XP High</a:t>
            </a:r>
            <a:endParaRPr lang="sv-SE" dirty="0"/>
          </a:p>
          <a:p>
            <a:pPr lvl="1"/>
            <a:r>
              <a:rPr lang="en-GB" dirty="0"/>
              <a:t>Option 2: XP Medium</a:t>
            </a:r>
            <a:endParaRPr lang="sv-SE" dirty="0"/>
          </a:p>
          <a:p>
            <a:endParaRPr lang="sv-SE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sv-S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29625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35919-F419-4832-AB0F-A7FD6F7E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Parameters for SU-MIMOType II page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7312E-0BE5-43CD-A26F-CF0586620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dirty="0"/>
              <a:t>MCS and rank</a:t>
            </a:r>
          </a:p>
          <a:p>
            <a:pPr lvl="1"/>
            <a:r>
              <a:rPr lang="en-GB" dirty="0"/>
              <a:t>As baseline, use MCS 20, rank 2</a:t>
            </a:r>
            <a:endParaRPr lang="sv-SE" dirty="0"/>
          </a:p>
          <a:p>
            <a:pPr lvl="0"/>
            <a:r>
              <a:rPr lang="en-GB" dirty="0"/>
              <a:t>Beam steering model</a:t>
            </a:r>
            <a:endParaRPr lang="sv-SE" dirty="0"/>
          </a:p>
          <a:p>
            <a:pPr lvl="1"/>
            <a:r>
              <a:rPr lang="en-GB" dirty="0"/>
              <a:t>Option 1: Reusing beam steering approach with dual-cluster beams as specified in B.2.3B.4A of TS 36.101</a:t>
            </a:r>
            <a:endParaRPr lang="sv-SE" dirty="0"/>
          </a:p>
          <a:p>
            <a:pPr lvl="1"/>
            <a:r>
              <a:rPr lang="en-GB" dirty="0"/>
              <a:t>Option 2: Use Equation 1 as beam steering model for Type II codebook performance requirements. </a:t>
            </a:r>
            <a:endParaRPr lang="sv-SE" dirty="0"/>
          </a:p>
          <a:p>
            <a:pPr lvl="0"/>
            <a:r>
              <a:rPr lang="en-GB" dirty="0"/>
              <a:t>Test metric</a:t>
            </a:r>
            <a:endParaRPr lang="sv-SE" dirty="0"/>
          </a:p>
          <a:p>
            <a:pPr lvl="1"/>
            <a:r>
              <a:rPr lang="en-GB" dirty="0"/>
              <a:t>TP ratio between following PMI and rand PMI</a:t>
            </a:r>
            <a:endParaRPr lang="sv-SE" dirty="0"/>
          </a:p>
          <a:p>
            <a:endParaRPr lang="sv-SE" dirty="0">
              <a:highlight>
                <a:srgbClr val="FFFF00"/>
              </a:highlight>
            </a:endParaRPr>
          </a:p>
          <a:p>
            <a:endParaRPr lang="sv-SE" dirty="0">
              <a:highlight>
                <a:srgbClr val="FFFF00"/>
              </a:highlight>
            </a:endParaRPr>
          </a:p>
          <a:p>
            <a:pPr marL="457200" lvl="1" indent="0">
              <a:buNone/>
            </a:pPr>
            <a:endParaRPr lang="sv-SE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48764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16058</TotalTime>
  <Words>682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テーマ</vt:lpstr>
      <vt:lpstr>Way forward on PMI reporting requirements for Tx ports larger than 8 and up to 32</vt:lpstr>
      <vt:lpstr>Timeline of previous agreements</vt:lpstr>
      <vt:lpstr>PMI tests SP Type I page 1</vt:lpstr>
      <vt:lpstr>16Tx ports SP Type I page 2</vt:lpstr>
      <vt:lpstr>NZP-CSI-RS configuration SP Type I page 3</vt:lpstr>
      <vt:lpstr>Result collection SP Type I page 4</vt:lpstr>
      <vt:lpstr>Type II test setup</vt:lpstr>
      <vt:lpstr>Parameters for SU-MIMO Type II page 1</vt:lpstr>
      <vt:lpstr>Parameters for SU-MIMOType II page 2</vt:lpstr>
      <vt:lpstr>Parameters for MU-MIMO Type II page 1</vt:lpstr>
      <vt:lpstr>Parameters for MU-MIMO Type II page 2</vt:lpstr>
      <vt:lpstr>MU-MIMO based test setup design</vt:lpstr>
      <vt:lpstr>For Information: Beam steering model for L number of beams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spectra related work</dc:title>
  <dc:creator>vgheorgh@qti.qualcomm.com</dc:creator>
  <cp:keywords>CTPClassification=CTP_PUBLIC:VisualMarkings=, CTPClassification=CTP_NT</cp:keywords>
  <cp:lastModifiedBy>Fabian Huss</cp:lastModifiedBy>
  <cp:revision>661</cp:revision>
  <dcterms:created xsi:type="dcterms:W3CDTF">2017-01-18T16:32:26Z</dcterms:created>
  <dcterms:modified xsi:type="dcterms:W3CDTF">2020-06-01T19:21:56Z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fad8ecf9-f734-4506-9405-4d120382aea4</vt:lpwstr>
  </property>
  <property fmtid="{D5CDD505-2E9C-101B-9397-08002B2CF9AE}" pid="4" name="CTP_TimeStamp">
    <vt:lpwstr>2019-05-15 02:47:55Z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(2)xdRTfd3FNNcEU3hMwk5ZubyBDXm6Od2WYjNvGiGT5qRkDohD8YLAs+oBq/I296OjUhqzct+b
l+0WmGxpAdBlFCJz0lwBlqRZ8u38UwTsty5oTd/Qr4VtQ3UJAWJlWxLBzg+lu8ZdrPjR4u7t
I6tpKvfw+114wxx9BWpgNTiLNfJm0Hv9h/LukstOAe7sM3V0XNCgdLotjBUJa48ra89+5YyV
21mRPn0mFLsG3baTmI</vt:lpwstr>
  </property>
  <property fmtid="{D5CDD505-2E9C-101B-9397-08002B2CF9AE}" pid="10" name="_2015_ms_pID_7253431">
    <vt:lpwstr>FBV3IaMv43kvuB336s6mU5AMPbbsZVks63kwome17lE8AY3vDJVoC2
MLOIhOkxtCf8sRXQGFkrY9EEg4pwW6tzIDcAqGFAFg5g1ncOkNlkM/OMfLy8rv0EL2sqXiLA
eiy6dteJPrmvX2mykCQa1V7MfZAqkXaakqyfItg63XpF7nRkOTvqWENtVQATAeCZhsCv+wsQ
Wn3p4HxjYd+aev+P</vt:lpwstr>
  </property>
  <property fmtid="{D5CDD505-2E9C-101B-9397-08002B2CF9AE}" pid="11" name="NSCPROP_SA">
    <vt:lpwstr>D:\work\3GPP\RAN4#92b\Inbox\drafts\NR UE demod\draft R4-1912710 - Way forward on PMI reporting requirements for Tx ports larger than 8 and up to 32.pptx</vt:lpwstr>
  </property>
</Properties>
</file>