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2" r:id="rId6"/>
    <p:sldId id="263" r:id="rId7"/>
    <p:sldId id="258" r:id="rId8"/>
    <p:sldId id="265" r:id="rId9"/>
    <p:sldId id="264" r:id="rId1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unhui Zhang" initials="CZ" lastIdx="3" clrIdx="0">
    <p:extLst>
      <p:ext uri="{19B8F6BF-5375-455C-9EA6-DF929625EA0E}">
        <p15:presenceInfo xmlns:p15="http://schemas.microsoft.com/office/powerpoint/2012/main" userId="S::chunhui.zhang@ericsson.com::fdc248b9-f08b-4c7c-a534-e43a1ca2b185" providerId="AD"/>
      </p:ext>
    </p:extLst>
  </p:cmAuthor>
  <p:cmAuthor id="2" name="samsung" initials="s" lastIdx="3" clrIdx="1">
    <p:extLst>
      <p:ext uri="{19B8F6BF-5375-455C-9EA6-DF929625EA0E}">
        <p15:presenceInfo xmlns:p15="http://schemas.microsoft.com/office/powerpoint/2012/main" userId="samsu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FF447C-3C9A-4A06-8808-A66447B0AFB1}" v="25" dt="2020-06-02T22:14:27.5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67" autoAdjust="0"/>
    <p:restoredTop sz="94660"/>
  </p:normalViewPr>
  <p:slideViewPr>
    <p:cSldViewPr snapToGrid="0">
      <p:cViewPr varScale="1">
        <p:scale>
          <a:sx n="66" d="100"/>
          <a:sy n="66" d="100"/>
        </p:scale>
        <p:origin x="92" y="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unhui Zhang" userId="fdc248b9-f08b-4c7c-a534-e43a1ca2b185" providerId="ADAL" clId="{4F1421BD-72D9-4456-A19F-676AD58F637F}"/>
    <pc:docChg chg="undo custSel modSld">
      <pc:chgData name="Chunhui Zhang" userId="fdc248b9-f08b-4c7c-a534-e43a1ca2b185" providerId="ADAL" clId="{4F1421BD-72D9-4456-A19F-676AD58F637F}" dt="2020-06-02T22:14:27.560" v="3350"/>
      <pc:docMkLst>
        <pc:docMk/>
      </pc:docMkLst>
      <pc:sldChg chg="modSp">
        <pc:chgData name="Chunhui Zhang" userId="fdc248b9-f08b-4c7c-a534-e43a1ca2b185" providerId="ADAL" clId="{4F1421BD-72D9-4456-A19F-676AD58F637F}" dt="2020-06-02T21:55:16.825" v="3062" actId="207"/>
        <pc:sldMkLst>
          <pc:docMk/>
          <pc:sldMk cId="3289026502" sldId="258"/>
        </pc:sldMkLst>
        <pc:spChg chg="mod">
          <ac:chgData name="Chunhui Zhang" userId="fdc248b9-f08b-4c7c-a534-e43a1ca2b185" providerId="ADAL" clId="{4F1421BD-72D9-4456-A19F-676AD58F637F}" dt="2020-06-02T21:45:34.770" v="2194" actId="20577"/>
          <ac:spMkLst>
            <pc:docMk/>
            <pc:sldMk cId="3289026502" sldId="258"/>
            <ac:spMk id="2" creationId="{00000000-0000-0000-0000-000000000000}"/>
          </ac:spMkLst>
        </pc:spChg>
        <pc:spChg chg="mod">
          <ac:chgData name="Chunhui Zhang" userId="fdc248b9-f08b-4c7c-a534-e43a1ca2b185" providerId="ADAL" clId="{4F1421BD-72D9-4456-A19F-676AD58F637F}" dt="2020-06-02T21:55:16.825" v="3062" actId="207"/>
          <ac:spMkLst>
            <pc:docMk/>
            <pc:sldMk cId="3289026502" sldId="258"/>
            <ac:spMk id="4" creationId="{00000000-0000-0000-0000-000000000000}"/>
          </ac:spMkLst>
        </pc:spChg>
      </pc:sldChg>
      <pc:sldChg chg="modSp addCm modCm">
        <pc:chgData name="Chunhui Zhang" userId="fdc248b9-f08b-4c7c-a534-e43a1ca2b185" providerId="ADAL" clId="{4F1421BD-72D9-4456-A19F-676AD58F637F}" dt="2020-06-02T22:14:27.560" v="3350"/>
        <pc:sldMkLst>
          <pc:docMk/>
          <pc:sldMk cId="1095229550" sldId="264"/>
        </pc:sldMkLst>
        <pc:spChg chg="mod">
          <ac:chgData name="Chunhui Zhang" userId="fdc248b9-f08b-4c7c-a534-e43a1ca2b185" providerId="ADAL" clId="{4F1421BD-72D9-4456-A19F-676AD58F637F}" dt="2020-06-02T21:45:40.931" v="2198" actId="20577"/>
          <ac:spMkLst>
            <pc:docMk/>
            <pc:sldMk cId="1095229550" sldId="264"/>
            <ac:spMk id="2" creationId="{00000000-0000-0000-0000-000000000000}"/>
          </ac:spMkLst>
        </pc:spChg>
        <pc:spChg chg="mod">
          <ac:chgData name="Chunhui Zhang" userId="fdc248b9-f08b-4c7c-a534-e43a1ca2b185" providerId="ADAL" clId="{4F1421BD-72D9-4456-A19F-676AD58F637F}" dt="2020-06-02T22:08:01.844" v="3348" actId="207"/>
          <ac:spMkLst>
            <pc:docMk/>
            <pc:sldMk cId="1095229550" sldId="264"/>
            <ac:spMk id="4" creationId="{00000000-0000-0000-0000-000000000000}"/>
          </ac:spMkLst>
        </pc:spChg>
      </pc:sldChg>
      <pc:sldChg chg="modSp">
        <pc:chgData name="Chunhui Zhang" userId="fdc248b9-f08b-4c7c-a534-e43a1ca2b185" providerId="ADAL" clId="{4F1421BD-72D9-4456-A19F-676AD58F637F}" dt="2020-06-02T21:55:35.058" v="3069" actId="20577"/>
        <pc:sldMkLst>
          <pc:docMk/>
          <pc:sldMk cId="2465658313" sldId="265"/>
        </pc:sldMkLst>
        <pc:spChg chg="mod">
          <ac:chgData name="Chunhui Zhang" userId="fdc248b9-f08b-4c7c-a534-e43a1ca2b185" providerId="ADAL" clId="{4F1421BD-72D9-4456-A19F-676AD58F637F}" dt="2020-06-02T21:45:37.926" v="2196" actId="20577"/>
          <ac:spMkLst>
            <pc:docMk/>
            <pc:sldMk cId="2465658313" sldId="265"/>
            <ac:spMk id="2" creationId="{C571A3B2-7144-4FAA-A4C8-6ECAB5A397A7}"/>
          </ac:spMkLst>
        </pc:spChg>
        <pc:spChg chg="mod">
          <ac:chgData name="Chunhui Zhang" userId="fdc248b9-f08b-4c7c-a534-e43a1ca2b185" providerId="ADAL" clId="{4F1421BD-72D9-4456-A19F-676AD58F637F}" dt="2020-06-02T21:55:35.058" v="3069" actId="20577"/>
          <ac:spMkLst>
            <pc:docMk/>
            <pc:sldMk cId="2465658313" sldId="265"/>
            <ac:spMk id="3" creationId="{E706A31C-3945-495B-9315-F2CDF3D4480F}"/>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2" dt="2020-06-03T11:54:40.041" idx="1">
    <p:pos x="3189" y="521"/>
    <p:text>The agreement on mutiple timing source in RAN1 is that:" An IAB node with multiple parents treats each parent as a separate synchronization source. The IAB node can also treat RAT-independent sources such as GNSS (if used) as a separate synchronization source. 
•	It is up to implementation how an IAB node determines its DL-Tx timing from multiple tentative DL-Tx timing, each of which is derived based on one synchronization source." So it seems no need to further discuss this in RAN4</p:text>
    <p:extLst>
      <p:ext uri="{C676402C-5697-4E1C-873F-D02D1690AC5C}">
        <p15:threadingInfo xmlns:p15="http://schemas.microsoft.com/office/powerpoint/2012/main" timeZoneBias="-480"/>
      </p:ext>
    </p:extLst>
  </p:cm>
  <p:cm authorId="2" dt="2020-06-03T11:58:09.314" idx="2">
    <p:pos x="7148" y="2625"/>
    <p:text>This has already been studied in RRM session in RAN4 last year and reply LS agreed in R4-1909999 and R4-1912714.</p:text>
    <p:extLst>
      <p:ext uri="{C676402C-5697-4E1C-873F-D02D1690AC5C}">
        <p15:threadingInfo xmlns:p15="http://schemas.microsoft.com/office/powerpoint/2012/main" timeZoneBias="-480"/>
      </p:ext>
    </p:extLst>
  </p:cm>
  <p:cm authorId="2" dt="2020-06-03T12:02:40.070" idx="3">
    <p:pos x="6936" y="3165"/>
    <p:text>Regulation may have restriction on sync aspect, but not quite see the impact  on frequecy error.</p:text>
    <p:extLst>
      <p:ext uri="{C676402C-5697-4E1C-873F-D02D1690AC5C}">
        <p15:threadingInfo xmlns:p15="http://schemas.microsoft.com/office/powerpoint/2012/main" timeZoneBias="-4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6-03T00:08:56.977" idx="3">
    <p:pos x="3375" y="2112"/>
    <p:text>in R4-2001869, we provide our view on carrier leakage, as it is unlikely the leakage will be fully correlated and beam formed in the same way as the wanted signal, so seems it would be easier to pass the requirement with high nubmer of active transmitter and less correlation of the leakage signal, from this aspect, we would like to collect company views about this.</p:text>
    <p:extLst>
      <p:ext uri="{C676402C-5697-4E1C-873F-D02D1690AC5C}">
        <p15:threadingInfo xmlns:p15="http://schemas.microsoft.com/office/powerpoint/2012/main"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12F458E2-F610-4667-A12C-24A78E7740AE}"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1549309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2F458E2-F610-4667-A12C-24A78E7740AE}"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3190163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2F458E2-F610-4667-A12C-24A78E7740AE}"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1355711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2F458E2-F610-4667-A12C-24A78E7740AE}"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1559977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12F458E2-F610-4667-A12C-24A78E7740AE}"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2245470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12F458E2-F610-4667-A12C-24A78E7740AE}" type="datetimeFigureOut">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971286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12F458E2-F610-4667-A12C-24A78E7740AE}" type="datetimeFigureOut">
              <a:rPr lang="zh-CN" altLang="en-US" smtClean="0"/>
              <a:t>2020/6/3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392921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12F458E2-F610-4667-A12C-24A78E7740AE}" type="datetimeFigureOut">
              <a:rPr lang="zh-CN" altLang="en-US" smtClean="0"/>
              <a:t>2020/6/3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3034923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2F458E2-F610-4667-A12C-24A78E7740AE}" type="datetimeFigureOut">
              <a:rPr lang="zh-CN" altLang="en-US" smtClean="0"/>
              <a:t>2020/6/3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1175982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12F458E2-F610-4667-A12C-24A78E7740AE}" type="datetimeFigureOut">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476134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12F458E2-F610-4667-A12C-24A78E7740AE}" type="datetimeFigureOut">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1855441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F458E2-F610-4667-A12C-24A78E7740AE}" type="datetimeFigureOut">
              <a:rPr lang="zh-CN" altLang="en-US" smtClean="0"/>
              <a:t>2020/6/3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1663698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048084" y="1879600"/>
            <a:ext cx="9614872" cy="1049868"/>
          </a:xfrm>
        </p:spPr>
        <p:txBody>
          <a:bodyPr>
            <a:normAutofit/>
          </a:bodyPr>
          <a:lstStyle/>
          <a:p>
            <a:r>
              <a:rPr lang="en-GB" altLang="zh-CN" sz="4400" b="1" dirty="0"/>
              <a:t>WF on transmit signal quality</a:t>
            </a:r>
            <a:endParaRPr lang="zh-CN" altLang="en-US" sz="4400" b="1" dirty="0">
              <a:latin typeface="Calibri" panose="020F0502020204030204" pitchFamily="34" charset="0"/>
            </a:endParaRPr>
          </a:p>
        </p:txBody>
      </p:sp>
      <p:sp>
        <p:nvSpPr>
          <p:cNvPr id="3" name="副标题 2"/>
          <p:cNvSpPr>
            <a:spLocks noGrp="1"/>
          </p:cNvSpPr>
          <p:nvPr>
            <p:ph type="subTitle" idx="1"/>
          </p:nvPr>
        </p:nvSpPr>
        <p:spPr>
          <a:xfrm>
            <a:off x="1493556" y="3934325"/>
            <a:ext cx="9144000" cy="1118937"/>
          </a:xfrm>
        </p:spPr>
        <p:txBody>
          <a:bodyPr anchor="ctr">
            <a:normAutofit/>
          </a:bodyPr>
          <a:lstStyle/>
          <a:p>
            <a:r>
              <a:rPr lang="en-US" altLang="zh-CN" sz="3600" dirty="0">
                <a:latin typeface="Calibri" panose="020F0502020204030204" pitchFamily="34" charset="0"/>
              </a:rPr>
              <a:t>CATT</a:t>
            </a:r>
            <a:endParaRPr lang="zh-CN" altLang="en-US" sz="3600" dirty="0">
              <a:latin typeface="Calibri" panose="020F0502020204030204" pitchFamily="34" charset="0"/>
            </a:endParaRPr>
          </a:p>
        </p:txBody>
      </p:sp>
      <p:sp>
        <p:nvSpPr>
          <p:cNvPr id="4" name="矩形 3"/>
          <p:cNvSpPr/>
          <p:nvPr/>
        </p:nvSpPr>
        <p:spPr>
          <a:xfrm>
            <a:off x="364404" y="313486"/>
            <a:ext cx="11402305" cy="830997"/>
          </a:xfrm>
          <a:prstGeom prst="rect">
            <a:avLst/>
          </a:prstGeom>
        </p:spPr>
        <p:txBody>
          <a:bodyPr wrap="square">
            <a:spAutoFit/>
          </a:bodyPr>
          <a:lstStyle/>
          <a:p>
            <a:r>
              <a:rPr lang="en-US" altLang="zh-CN" sz="2400" b="1" dirty="0">
                <a:latin typeface="Arial" panose="020B0604020202020204" pitchFamily="34" charset="0"/>
              </a:rPr>
              <a:t>3GPP TSG-RAN WG4 Meeting #95-e				      </a:t>
            </a:r>
            <a:r>
              <a:rPr lang="en-US" altLang="zh-CN" sz="2400" b="1" dirty="0">
                <a:solidFill>
                  <a:srgbClr val="FF0000"/>
                </a:solidFill>
                <a:latin typeface="Arial" panose="020B0604020202020204" pitchFamily="34" charset="0"/>
              </a:rPr>
              <a:t>Draft </a:t>
            </a:r>
            <a:r>
              <a:rPr lang="en-US" altLang="zh-CN" sz="2400" b="1" dirty="0">
                <a:latin typeface="Arial" panose="020B0604020202020204" pitchFamily="34" charset="0"/>
              </a:rPr>
              <a:t>R4-2008783</a:t>
            </a:r>
          </a:p>
          <a:p>
            <a:r>
              <a:rPr lang="en-US" altLang="zh-CN" sz="2400" b="1" dirty="0">
                <a:latin typeface="Arial" panose="020B0604020202020204" pitchFamily="34" charset="0"/>
              </a:rPr>
              <a:t>Electronic Meeting, 25 May – 5 June, 2020</a:t>
            </a:r>
          </a:p>
        </p:txBody>
      </p:sp>
    </p:spTree>
    <p:extLst>
      <p:ext uri="{BB962C8B-B14F-4D97-AF65-F5344CB8AC3E}">
        <p14:creationId xmlns:p14="http://schemas.microsoft.com/office/powerpoint/2010/main" val="1481732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288926"/>
            <a:ext cx="10515600" cy="874128"/>
          </a:xfrm>
        </p:spPr>
        <p:txBody>
          <a:bodyPr>
            <a:normAutofit fontScale="90000"/>
          </a:bodyPr>
          <a:lstStyle/>
          <a:p>
            <a:r>
              <a:rPr lang="en-US" altLang="zh-CN" dirty="0">
                <a:latin typeface="Calibri" panose="020F0502020204030204" pitchFamily="34" charset="0"/>
              </a:rPr>
              <a:t>Background (1/2)</a:t>
            </a:r>
            <a:br>
              <a:rPr lang="en-US" altLang="zh-CN" dirty="0">
                <a:latin typeface="Calibri" panose="020F0502020204030204" pitchFamily="34" charset="0"/>
              </a:rPr>
            </a:br>
            <a:r>
              <a:rPr lang="en-US" altLang="zh-CN" sz="4000" dirty="0">
                <a:latin typeface="Calibri" panose="020F0502020204030204" pitchFamily="34" charset="0"/>
              </a:rPr>
              <a:t>	- Frequency error</a:t>
            </a:r>
            <a:endParaRPr lang="zh-CN" altLang="en-US" dirty="0">
              <a:latin typeface="Calibri" panose="020F0502020204030204" pitchFamily="34" charset="0"/>
            </a:endParaRPr>
          </a:p>
        </p:txBody>
      </p:sp>
      <p:sp>
        <p:nvSpPr>
          <p:cNvPr id="3" name="内容占位符 2"/>
          <p:cNvSpPr>
            <a:spLocks noGrp="1"/>
          </p:cNvSpPr>
          <p:nvPr>
            <p:ph idx="1"/>
          </p:nvPr>
        </p:nvSpPr>
        <p:spPr>
          <a:xfrm>
            <a:off x="753533" y="1447800"/>
            <a:ext cx="10515600" cy="4830763"/>
          </a:xfrm>
        </p:spPr>
        <p:txBody>
          <a:bodyPr>
            <a:normAutofit/>
          </a:bodyPr>
          <a:lstStyle/>
          <a:p>
            <a:pPr algn="just"/>
            <a:r>
              <a:rPr lang="en-US" altLang="zh-CN" dirty="0">
                <a:latin typeface="Times New Roman" pitchFamily="18" charset="0"/>
                <a:cs typeface="Times New Roman" pitchFamily="18" charset="0"/>
              </a:rPr>
              <a:t>The following contributions were provided in RAN4#95e</a:t>
            </a:r>
          </a:p>
          <a:p>
            <a:pPr lvl="1" algn="just"/>
            <a:r>
              <a:rPr lang="en-GB" altLang="zh-CN" dirty="0"/>
              <a:t>R4-2007402, frequency error requirement for IAB, ZTE</a:t>
            </a:r>
          </a:p>
          <a:p>
            <a:pPr lvl="1" algn="just"/>
            <a:r>
              <a:rPr lang="en-GB" altLang="zh-CN" dirty="0"/>
              <a:t>R4-2007573, IAB-MT Frequency error, Ericsson</a:t>
            </a:r>
          </a:p>
          <a:p>
            <a:pPr lvl="1" algn="just"/>
            <a:r>
              <a:rPr lang="en-GB" altLang="zh-CN" dirty="0"/>
              <a:t>R4-2006799, RAN4 implication due to Sync from multiple parents for “Case 1” OTA timing, Samsung</a:t>
            </a:r>
          </a:p>
          <a:p>
            <a:pPr algn="just"/>
            <a:r>
              <a:rPr lang="en-US" altLang="zh-CN" dirty="0"/>
              <a:t>The synchronization source issue and the spec impact were discussed in the meeting.</a:t>
            </a:r>
            <a:endParaRPr lang="en-GB" altLang="zh-CN" dirty="0"/>
          </a:p>
          <a:p>
            <a:pPr algn="just"/>
            <a:r>
              <a:rPr lang="en-US" altLang="zh-CN" dirty="0"/>
              <a:t>There was also a proposal to send LS to RAN1/RAN2 on the signaling aspect.</a:t>
            </a:r>
          </a:p>
        </p:txBody>
      </p:sp>
    </p:spTree>
    <p:extLst>
      <p:ext uri="{BB962C8B-B14F-4D97-AF65-F5344CB8AC3E}">
        <p14:creationId xmlns:p14="http://schemas.microsoft.com/office/powerpoint/2010/main" val="3677176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288926"/>
            <a:ext cx="10515600" cy="874128"/>
          </a:xfrm>
        </p:spPr>
        <p:txBody>
          <a:bodyPr>
            <a:normAutofit fontScale="90000"/>
          </a:bodyPr>
          <a:lstStyle/>
          <a:p>
            <a:r>
              <a:rPr lang="en-US" altLang="zh-CN" dirty="0">
                <a:latin typeface="Calibri" panose="020F0502020204030204" pitchFamily="34" charset="0"/>
              </a:rPr>
              <a:t>Background (2/2)</a:t>
            </a:r>
            <a:br>
              <a:rPr lang="en-US" altLang="zh-CN" dirty="0">
                <a:latin typeface="Calibri" panose="020F0502020204030204" pitchFamily="34" charset="0"/>
              </a:rPr>
            </a:br>
            <a:r>
              <a:rPr lang="en-US" altLang="zh-CN" sz="4000" dirty="0">
                <a:latin typeface="Calibri" panose="020F0502020204030204" pitchFamily="34" charset="0"/>
              </a:rPr>
              <a:t>	- Transmit modulation quality</a:t>
            </a:r>
            <a:endParaRPr lang="zh-CN" altLang="en-US" dirty="0">
              <a:latin typeface="Calibri" panose="020F0502020204030204" pitchFamily="34" charset="0"/>
            </a:endParaRPr>
          </a:p>
        </p:txBody>
      </p:sp>
      <p:sp>
        <p:nvSpPr>
          <p:cNvPr id="3" name="内容占位符 2"/>
          <p:cNvSpPr>
            <a:spLocks noGrp="1"/>
          </p:cNvSpPr>
          <p:nvPr>
            <p:ph idx="1"/>
          </p:nvPr>
        </p:nvSpPr>
        <p:spPr>
          <a:xfrm>
            <a:off x="787401" y="1473201"/>
            <a:ext cx="10515600" cy="4830763"/>
          </a:xfrm>
        </p:spPr>
        <p:txBody>
          <a:bodyPr>
            <a:normAutofit fontScale="70000" lnSpcReduction="20000"/>
          </a:bodyPr>
          <a:lstStyle/>
          <a:p>
            <a:pPr algn="just"/>
            <a:r>
              <a:rPr lang="en-US" altLang="zh-CN" sz="3400" b="1" dirty="0">
                <a:latin typeface="Calibri" panose="020F0502020204030204" pitchFamily="34" charset="0"/>
              </a:rPr>
              <a:t>The followings are the agreements related to IAB-MT transmit modulation quality before RAN4#95e</a:t>
            </a:r>
          </a:p>
          <a:p>
            <a:pPr lvl="1"/>
            <a:r>
              <a:rPr lang="en-GB" altLang="zh-CN" dirty="0"/>
              <a:t>EVM</a:t>
            </a:r>
            <a:endParaRPr lang="zh-CN" altLang="zh-CN" dirty="0"/>
          </a:p>
          <a:p>
            <a:pPr lvl="2" hangingPunct="0"/>
            <a:r>
              <a:rPr lang="fi-FI" altLang="zh-CN" dirty="0"/>
              <a:t>Re-use UE EVM requirements, excluding the low output power range, do not define PI/2 BPSK support for IAB-MT. Introduce QPSK, 16QAM, 64QAM modulation for both FR1 and FR2 and 256QAM only for FR1.</a:t>
            </a:r>
            <a:endParaRPr lang="zh-CN" altLang="zh-CN" dirty="0"/>
          </a:p>
          <a:p>
            <a:pPr lvl="1"/>
            <a:r>
              <a:rPr lang="en-GB" altLang="zh-CN" dirty="0"/>
              <a:t>Carrier </a:t>
            </a:r>
            <a:r>
              <a:rPr lang="en-US" altLang="zh-CN" dirty="0"/>
              <a:t>leakage, In-band emissions</a:t>
            </a:r>
            <a:endParaRPr lang="zh-CN" altLang="zh-CN" dirty="0"/>
          </a:p>
          <a:p>
            <a:pPr lvl="2" hangingPunct="0"/>
            <a:r>
              <a:rPr lang="fi-FI" altLang="zh-CN" dirty="0"/>
              <a:t>IAB-MT In-band emissions, carrier leakage and image rejection shall be specified at maximum power level. </a:t>
            </a:r>
            <a:endParaRPr lang="zh-CN" altLang="zh-CN" dirty="0"/>
          </a:p>
          <a:p>
            <a:pPr lvl="2" hangingPunct="0"/>
            <a:r>
              <a:rPr lang="fi-FI" altLang="zh-CN" dirty="0"/>
              <a:t>The requirement in FR2 shall be</a:t>
            </a:r>
            <a:endParaRPr lang="zh-CN" altLang="zh-CN" dirty="0"/>
          </a:p>
          <a:p>
            <a:pPr algn="just"/>
            <a:endParaRPr lang="en-US" altLang="zh-CN" dirty="0">
              <a:latin typeface="Calibri" panose="020F0502020204030204" pitchFamily="34" charset="0"/>
            </a:endParaRPr>
          </a:p>
          <a:p>
            <a:pPr algn="just"/>
            <a:endParaRPr lang="en-US" altLang="zh-CN" dirty="0">
              <a:latin typeface="Calibri" panose="020F0502020204030204" pitchFamily="34" charset="0"/>
            </a:endParaRPr>
          </a:p>
          <a:p>
            <a:pPr algn="just"/>
            <a:endParaRPr lang="en-US" altLang="zh-CN" dirty="0">
              <a:latin typeface="Calibri" panose="020F0502020204030204" pitchFamily="34" charset="0"/>
            </a:endParaRPr>
          </a:p>
          <a:p>
            <a:pPr algn="just"/>
            <a:endParaRPr lang="en-US" altLang="zh-CN" dirty="0">
              <a:latin typeface="Calibri" panose="020F0502020204030204" pitchFamily="34" charset="0"/>
            </a:endParaRPr>
          </a:p>
          <a:p>
            <a:pPr lvl="1"/>
            <a:endParaRPr lang="en-GB" altLang="zh-CN" dirty="0"/>
          </a:p>
          <a:p>
            <a:pPr lvl="1"/>
            <a:r>
              <a:rPr lang="en-GB" altLang="zh-CN" dirty="0"/>
              <a:t>EVM equalizer spectrum flatness:</a:t>
            </a:r>
            <a:endParaRPr lang="zh-CN" altLang="zh-CN" dirty="0"/>
          </a:p>
          <a:p>
            <a:pPr lvl="2"/>
            <a:r>
              <a:rPr lang="en-GB" altLang="zh-CN" dirty="0"/>
              <a:t>The zero-forcing equalizer used in EVM measurement shall meet the</a:t>
            </a:r>
            <a:r>
              <a:rPr lang="fi-FI" altLang="zh-CN" dirty="0"/>
              <a:t> same flatness requirement as detailed in 38.101-1 and 38.101-2 for FR1 and FR2, respectively</a:t>
            </a:r>
            <a:endParaRPr lang="zh-CN" altLang="zh-CN" dirty="0"/>
          </a:p>
          <a:p>
            <a:pPr algn="just"/>
            <a:r>
              <a:rPr lang="en-GB" altLang="zh-CN" sz="3400" b="1" dirty="0"/>
              <a:t>In RAN4#95</a:t>
            </a:r>
            <a:r>
              <a:rPr lang="en-US" altLang="zh-CN" sz="3400" b="1" dirty="0"/>
              <a:t>e </a:t>
            </a:r>
            <a:r>
              <a:rPr lang="en-GB" altLang="zh-CN" sz="3400" b="1" dirty="0"/>
              <a:t>R4-2006276 revisited the above agreements and EVM test procedure was also discussed in the same contribution.</a:t>
            </a:r>
            <a:endParaRPr lang="en-US" altLang="zh-CN" sz="3400" dirty="0">
              <a:latin typeface="Calibri" panose="020F0502020204030204" pitchFamily="34" charset="0"/>
            </a:endParaRPr>
          </a:p>
        </p:txBody>
      </p:sp>
      <mc:AlternateContent xmlns:mc="http://schemas.openxmlformats.org/markup-compatibility/2006" xmlns:a14="http://schemas.microsoft.com/office/drawing/2010/main">
        <mc:Choice Requires="a14">
          <p:graphicFrame>
            <p:nvGraphicFramePr>
              <p:cNvPr id="6" name="表格 5"/>
              <p:cNvGraphicFramePr>
                <a:graphicFrameLocks noGrp="1"/>
              </p:cNvGraphicFramePr>
              <p:nvPr>
                <p:extLst>
                  <p:ext uri="{D42A27DB-BD31-4B8C-83A1-F6EECF244321}">
                    <p14:modId xmlns:p14="http://schemas.microsoft.com/office/powerpoint/2010/main" val="1760801912"/>
                  </p:ext>
                </p:extLst>
              </p:nvPr>
            </p:nvGraphicFramePr>
            <p:xfrm>
              <a:off x="2299122" y="3392648"/>
              <a:ext cx="5341620" cy="1609725"/>
            </p:xfrm>
            <a:graphic>
              <a:graphicData uri="http://schemas.openxmlformats.org/drawingml/2006/table">
                <a:tbl>
                  <a:tblPr firstRow="1" firstCol="1" lastRow="1" lastCol="1" bandRow="1" bandCol="1">
                    <a:tableStyleId>{5C22544A-7EE6-4342-B048-85BDC9FD1C3A}</a:tableStyleId>
                  </a:tblPr>
                  <a:tblGrid>
                    <a:gridCol w="1081654">
                      <a:extLst>
                        <a:ext uri="{9D8B030D-6E8A-4147-A177-3AD203B41FA5}">
                          <a16:colId xmlns="" xmlns:a16="http://schemas.microsoft.com/office/drawing/2014/main" val="20000"/>
                        </a:ext>
                      </a:extLst>
                    </a:gridCol>
                    <a:gridCol w="420855">
                      <a:extLst>
                        <a:ext uri="{9D8B030D-6E8A-4147-A177-3AD203B41FA5}">
                          <a16:colId xmlns="" xmlns:a16="http://schemas.microsoft.com/office/drawing/2014/main" val="20001"/>
                        </a:ext>
                      </a:extLst>
                    </a:gridCol>
                    <a:gridCol w="2249003">
                      <a:extLst>
                        <a:ext uri="{9D8B030D-6E8A-4147-A177-3AD203B41FA5}">
                          <a16:colId xmlns="" xmlns:a16="http://schemas.microsoft.com/office/drawing/2014/main" val="20002"/>
                        </a:ext>
                      </a:extLst>
                    </a:gridCol>
                    <a:gridCol w="1590108">
                      <a:extLst>
                        <a:ext uri="{9D8B030D-6E8A-4147-A177-3AD203B41FA5}">
                          <a16:colId xmlns="" xmlns:a16="http://schemas.microsoft.com/office/drawing/2014/main" val="20003"/>
                        </a:ext>
                      </a:extLst>
                    </a:gridCol>
                  </a:tblGrid>
                  <a:tr h="0">
                    <a:tc>
                      <a:txBody>
                        <a:bodyPr/>
                        <a:lstStyle/>
                        <a:p>
                          <a:pPr algn="ctr" fontAlgn="auto" hangingPunct="1">
                            <a:spcBef>
                              <a:spcPts val="400"/>
                            </a:spcBef>
                            <a:spcAft>
                              <a:spcPts val="0"/>
                            </a:spcAft>
                          </a:pPr>
                          <a:r>
                            <a:rPr lang="en-GB" sz="900" kern="1200" dirty="0">
                              <a:effectLst/>
                            </a:rPr>
                            <a:t>Parameter description</a:t>
                          </a:r>
                          <a:endParaRPr lang="zh-CN" sz="1050" dirty="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a:effectLst/>
                            </a:rPr>
                            <a:t>Unit</a:t>
                          </a:r>
                          <a:endParaRPr lang="zh-CN" sz="105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a:effectLst/>
                            </a:rPr>
                            <a:t>Limit (NOTE 1)</a:t>
                          </a:r>
                          <a:endParaRPr lang="zh-CN" sz="105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a:effectLst/>
                            </a:rPr>
                            <a:t>Applicable Frequencies</a:t>
                          </a:r>
                          <a:endParaRPr lang="zh-CN" sz="1050">
                            <a:effectLst/>
                            <a:latin typeface="Times New Roman"/>
                            <a:ea typeface="宋体"/>
                          </a:endParaRPr>
                        </a:p>
                      </a:txBody>
                      <a:tcPr marL="68580" marR="68580" marT="9525" marB="0" anchor="ctr"/>
                    </a:tc>
                    <a:extLst>
                      <a:ext uri="{0D108BD9-81ED-4DB2-BD59-A6C34878D82A}">
                        <a16:rowId xmlns="" xmlns:a16="http://schemas.microsoft.com/office/drawing/2014/main" val="10000"/>
                      </a:ext>
                    </a:extLst>
                  </a:tr>
                  <a:tr h="450850">
                    <a:tc>
                      <a:txBody>
                        <a:bodyPr/>
                        <a:lstStyle/>
                        <a:p>
                          <a:pPr algn="ctr" fontAlgn="auto" hangingPunct="1">
                            <a:spcBef>
                              <a:spcPts val="400"/>
                            </a:spcBef>
                            <a:spcAft>
                              <a:spcPts val="0"/>
                            </a:spcAft>
                          </a:pPr>
                          <a:r>
                            <a:rPr lang="en-GB" sz="900" kern="1200">
                              <a:effectLst/>
                            </a:rPr>
                            <a:t>General</a:t>
                          </a:r>
                          <a:endParaRPr lang="zh-CN" sz="105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dirty="0">
                              <a:effectLst/>
                            </a:rPr>
                            <a:t>dB</a:t>
                          </a:r>
                          <a:endParaRPr lang="zh-CN" sz="1050" dirty="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fi-FI" sz="1000" kern="1200" dirty="0">
                              <a:effectLst/>
                            </a:rPr>
                            <a:t/>
                          </a:r>
                          <a:br>
                            <a:rPr lang="fi-FI" sz="1000" kern="1200" dirty="0">
                              <a:effectLst/>
                            </a:rPr>
                          </a:br>
                          <a14:m>
                            <m:oMath xmlns:m="http://schemas.openxmlformats.org/officeDocument/2006/math">
                              <m:func>
                                <m:funcPr>
                                  <m:ctrlPr>
                                    <a:rPr lang="zh-CN" sz="1200" i="1" kern="1200">
                                      <a:effectLst/>
                                      <a:latin typeface="Cambria Math" panose="02040503050406030204" pitchFamily="18" charset="0"/>
                                    </a:rPr>
                                  </m:ctrlPr>
                                </m:funcPr>
                                <m:fName>
                                  <m:r>
                                    <a:rPr lang="en-GB" sz="1000" kern="1200">
                                      <a:effectLst/>
                                      <a:latin typeface="Cambria Math"/>
                                    </a:rPr>
                                    <m:t>𝑚𝑎𝑥</m:t>
                                  </m:r>
                                </m:fName>
                                <m:e>
                                  <m:d>
                                    <m:dPr>
                                      <m:begChr m:val="["/>
                                      <m:endChr m:val="]"/>
                                      <m:ctrlPr>
                                        <a:rPr lang="zh-CN" sz="1200" i="1" kern="1200">
                                          <a:effectLst/>
                                          <a:latin typeface="Cambria Math" panose="02040503050406030204" pitchFamily="18" charset="0"/>
                                        </a:rPr>
                                      </m:ctrlPr>
                                    </m:dPr>
                                    <m:e>
                                      <m:eqArr>
                                        <m:eqArrPr>
                                          <m:ctrlPr>
                                            <a:rPr lang="zh-CN" sz="1200" i="1" kern="1200">
                                              <a:effectLst/>
                                              <a:latin typeface="Cambria Math" panose="02040503050406030204" pitchFamily="18" charset="0"/>
                                            </a:rPr>
                                          </m:ctrlPr>
                                        </m:eqArrPr>
                                        <m:e>
                                          <m:r>
                                            <a:rPr lang="en-GB" sz="1000" kern="1200">
                                              <a:effectLst/>
                                              <a:latin typeface="Cambria Math"/>
                                            </a:rPr>
                                            <m:t>−25 −10.</m:t>
                                          </m:r>
                                          <m:sSub>
                                            <m:sSubPr>
                                              <m:ctrlPr>
                                                <a:rPr lang="zh-CN" sz="1200" i="1" kern="1200">
                                                  <a:effectLst/>
                                                  <a:latin typeface="Cambria Math" panose="02040503050406030204" pitchFamily="18" charset="0"/>
                                                </a:rPr>
                                              </m:ctrlPr>
                                            </m:sSubPr>
                                            <m:e>
                                              <m:r>
                                                <m:rPr>
                                                  <m:sty m:val="p"/>
                                                </m:rPr>
                                                <a:rPr lang="en-GB" sz="1000" kern="1200">
                                                  <a:effectLst/>
                                                  <a:latin typeface="Cambria Math"/>
                                                </a:rPr>
                                                <m:t>log</m:t>
                                              </m:r>
                                            </m:e>
                                            <m:sub>
                                              <m:r>
                                                <a:rPr lang="en-GB" sz="1000" kern="1200">
                                                  <a:effectLst/>
                                                  <a:latin typeface="Cambria Math"/>
                                                </a:rPr>
                                                <m:t>10</m:t>
                                              </m:r>
                                            </m:sub>
                                          </m:sSub>
                                          <m:d>
                                            <m:dPr>
                                              <m:ctrlPr>
                                                <a:rPr lang="zh-CN" sz="1200" i="1" kern="1200">
                                                  <a:effectLst/>
                                                  <a:latin typeface="Cambria Math" panose="02040503050406030204" pitchFamily="18" charset="0"/>
                                                </a:rPr>
                                              </m:ctrlPr>
                                            </m:dPr>
                                            <m:e>
                                              <m:f>
                                                <m:fPr>
                                                  <m:ctrlPr>
                                                    <a:rPr lang="zh-CN" sz="1200" i="1" kern="1200">
                                                      <a:effectLst/>
                                                      <a:latin typeface="Cambria Math" panose="02040503050406030204" pitchFamily="18" charset="0"/>
                                                    </a:rPr>
                                                  </m:ctrlPr>
                                                </m:fPr>
                                                <m:num>
                                                  <m:sSub>
                                                    <m:sSubPr>
                                                      <m:ctrlPr>
                                                        <a:rPr lang="zh-CN" sz="1200" i="1" kern="1200">
                                                          <a:effectLst/>
                                                          <a:latin typeface="Cambria Math" panose="02040503050406030204" pitchFamily="18" charset="0"/>
                                                        </a:rPr>
                                                      </m:ctrlPr>
                                                    </m:sSubPr>
                                                    <m:e>
                                                      <m:r>
                                                        <m:rPr>
                                                          <m:sty m:val="p"/>
                                                        </m:rPr>
                                                        <a:rPr lang="en-GB" sz="1000" kern="1200">
                                                          <a:effectLst/>
                                                          <a:latin typeface="Cambria Math"/>
                                                        </a:rPr>
                                                        <m:t>N</m:t>
                                                      </m:r>
                                                    </m:e>
                                                    <m:sub>
                                                      <m:r>
                                                        <a:rPr lang="en-GB" sz="1000" kern="1200">
                                                          <a:effectLst/>
                                                          <a:latin typeface="Cambria Math"/>
                                                        </a:rPr>
                                                        <m:t>𝑅𝐵</m:t>
                                                      </m:r>
                                                    </m:sub>
                                                  </m:sSub>
                                                </m:num>
                                                <m:den>
                                                  <m:sSub>
                                                    <m:sSubPr>
                                                      <m:ctrlPr>
                                                        <a:rPr lang="zh-CN" sz="1200" i="1" kern="1200" baseline="-25000">
                                                          <a:effectLst/>
                                                          <a:latin typeface="Cambria Math" panose="02040503050406030204" pitchFamily="18" charset="0"/>
                                                        </a:rPr>
                                                      </m:ctrlPr>
                                                    </m:sSubPr>
                                                    <m:e>
                                                      <m:r>
                                                        <m:rPr>
                                                          <m:sty m:val="p"/>
                                                        </m:rPr>
                                                        <a:rPr lang="en-GB" sz="1000" kern="1200" baseline="-25000">
                                                          <a:effectLst/>
                                                          <a:latin typeface="Cambria Math"/>
                                                        </a:rPr>
                                                        <m:t>L</m:t>
                                                      </m:r>
                                                    </m:e>
                                                    <m:sub>
                                                      <m:r>
                                                        <a:rPr lang="en-GB" sz="1000" kern="1200" baseline="-25000">
                                                          <a:effectLst/>
                                                          <a:latin typeface="Cambria Math"/>
                                                        </a:rPr>
                                                        <m:t>𝐶𝑅𝐵</m:t>
                                                      </m:r>
                                                    </m:sub>
                                                  </m:sSub>
                                                </m:den>
                                              </m:f>
                                            </m:e>
                                          </m:d>
                                          <m:r>
                                            <a:rPr lang="en-GB" sz="1000" kern="1200">
                                              <a:effectLst/>
                                              <a:latin typeface="Cambria Math"/>
                                            </a:rPr>
                                            <m:t>,  </m:t>
                                          </m:r>
                                        </m:e>
                                        <m:e>
                                          <m:r>
                                            <a:rPr lang="en-GB" sz="1000" kern="1200">
                                              <a:effectLst/>
                                              <a:latin typeface="Cambria Math"/>
                                            </a:rPr>
                                            <m:t>20.</m:t>
                                          </m:r>
                                          <m:sSub>
                                            <m:sSubPr>
                                              <m:ctrlPr>
                                                <a:rPr lang="zh-CN" sz="1200" i="1" kern="1200">
                                                  <a:effectLst/>
                                                  <a:latin typeface="Cambria Math" panose="02040503050406030204" pitchFamily="18" charset="0"/>
                                                </a:rPr>
                                              </m:ctrlPr>
                                            </m:sSubPr>
                                            <m:e>
                                              <m:r>
                                                <m:rPr>
                                                  <m:sty m:val="p"/>
                                                </m:rPr>
                                                <a:rPr lang="en-GB" sz="1000" kern="1200">
                                                  <a:effectLst/>
                                                  <a:latin typeface="Cambria Math"/>
                                                </a:rPr>
                                                <m:t>log</m:t>
                                              </m:r>
                                            </m:e>
                                            <m:sub>
                                              <m:r>
                                                <a:rPr lang="en-GB" sz="1000" kern="1200">
                                                  <a:effectLst/>
                                                  <a:latin typeface="Cambria Math"/>
                                                </a:rPr>
                                                <m:t>10</m:t>
                                              </m:r>
                                            </m:sub>
                                          </m:sSub>
                                          <m:d>
                                            <m:dPr>
                                              <m:ctrlPr>
                                                <a:rPr lang="zh-CN" sz="1200" i="1" kern="1200">
                                                  <a:effectLst/>
                                                  <a:latin typeface="Cambria Math" panose="02040503050406030204" pitchFamily="18" charset="0"/>
                                                </a:rPr>
                                              </m:ctrlPr>
                                            </m:dPr>
                                            <m:e>
                                              <m:r>
                                                <m:rPr>
                                                  <m:sty m:val="p"/>
                                                </m:rPr>
                                                <a:rPr lang="en-GB" sz="1000" kern="1200">
                                                  <a:effectLst/>
                                                  <a:latin typeface="Cambria Math"/>
                                                </a:rPr>
                                                <m:t>EVM</m:t>
                                              </m:r>
                                            </m:e>
                                          </m:d>
                                          <m:r>
                                            <a:rPr lang="en-GB" sz="1000" kern="1200">
                                              <a:effectLst/>
                                              <a:latin typeface="Cambria Math"/>
                                            </a:rPr>
                                            <m:t>− 5.</m:t>
                                          </m:r>
                                          <m:f>
                                            <m:fPr>
                                              <m:ctrlPr>
                                                <a:rPr lang="zh-CN" sz="1200" i="1" kern="1200">
                                                  <a:effectLst/>
                                                  <a:latin typeface="Cambria Math" panose="02040503050406030204" pitchFamily="18" charset="0"/>
                                                </a:rPr>
                                              </m:ctrlPr>
                                            </m:fPr>
                                            <m:num>
                                              <m:d>
                                                <m:dPr>
                                                  <m:ctrlPr>
                                                    <a:rPr lang="zh-CN" sz="1200" i="1" kern="1200">
                                                      <a:effectLst/>
                                                      <a:latin typeface="Cambria Math" panose="02040503050406030204" pitchFamily="18" charset="0"/>
                                                    </a:rPr>
                                                  </m:ctrlPr>
                                                </m:dPr>
                                                <m:e>
                                                  <m:sSub>
                                                    <m:sSubPr>
                                                      <m:ctrlPr>
                                                        <a:rPr lang="zh-CN" sz="1200" i="1" kern="1200">
                                                          <a:effectLst/>
                                                          <a:latin typeface="Cambria Math" panose="02040503050406030204" pitchFamily="18" charset="0"/>
                                                        </a:rPr>
                                                      </m:ctrlPr>
                                                    </m:sSubPr>
                                                    <m:e>
                                                      <m:r>
                                                        <a:rPr lang="en-GB" sz="1000" kern="1200">
                                                          <a:effectLst/>
                                                          <a:latin typeface="Cambria Math"/>
                                                        </a:rPr>
                                                        <m:t>|∆</m:t>
                                                      </m:r>
                                                    </m:e>
                                                    <m:sub>
                                                      <m:r>
                                                        <a:rPr lang="en-GB" sz="1000" kern="1200">
                                                          <a:effectLst/>
                                                          <a:latin typeface="Cambria Math"/>
                                                        </a:rPr>
                                                        <m:t>𝑅𝐵</m:t>
                                                      </m:r>
                                                    </m:sub>
                                                  </m:sSub>
                                                </m:e>
                                                <m:e>
                                                  <m:r>
                                                    <a:rPr lang="en-GB" sz="1000" kern="1200">
                                                      <a:effectLst/>
                                                      <a:latin typeface="Cambria Math"/>
                                                    </a:rPr>
                                                    <m:t>−1</m:t>
                                                  </m:r>
                                                </m:e>
                                              </m:d>
                                            </m:num>
                                            <m:den>
                                              <m:sSub>
                                                <m:sSubPr>
                                                  <m:ctrlPr>
                                                    <a:rPr lang="zh-CN" sz="1200" i="1" kern="1200" baseline="-25000">
                                                      <a:effectLst/>
                                                      <a:latin typeface="Cambria Math" panose="02040503050406030204" pitchFamily="18" charset="0"/>
                                                    </a:rPr>
                                                  </m:ctrlPr>
                                                </m:sSubPr>
                                                <m:e>
                                                  <m:r>
                                                    <m:rPr>
                                                      <m:sty m:val="p"/>
                                                    </m:rPr>
                                                    <a:rPr lang="en-GB" sz="1000" kern="1200" baseline="-25000">
                                                      <a:effectLst/>
                                                      <a:latin typeface="Cambria Math"/>
                                                    </a:rPr>
                                                    <m:t>L</m:t>
                                                  </m:r>
                                                </m:e>
                                                <m:sub>
                                                  <m:r>
                                                    <a:rPr lang="en-GB" sz="1000" kern="1200" baseline="-25000">
                                                      <a:effectLst/>
                                                      <a:latin typeface="Cambria Math"/>
                                                    </a:rPr>
                                                    <m:t>𝐶𝑅𝐵</m:t>
                                                  </m:r>
                                                </m:sub>
                                              </m:sSub>
                                            </m:den>
                                          </m:f>
                                        </m:e>
                                        <m:e>
                                          <m:r>
                                            <a:rPr lang="en-GB" sz="1000" kern="1200" baseline="-25000">
                                              <a:effectLst/>
                                              <a:latin typeface="Cambria Math"/>
                                            </a:rPr>
                                            <m:t> </m:t>
                                          </m:r>
                                        </m:e>
                                      </m:eqArr>
                                    </m:e>
                                  </m:d>
                                </m:e>
                              </m:func>
                            </m:oMath>
                          </a14:m>
                          <a:r>
                            <a:rPr lang="en-GB" sz="900" kern="1200" dirty="0">
                              <a:effectLst/>
                            </a:rPr>
                            <a:t>  </a:t>
                          </a:r>
                          <a:endParaRPr lang="zh-CN" sz="1050" dirty="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dirty="0">
                              <a:effectLst/>
                            </a:rPr>
                            <a:t>Any non-allocated RB</a:t>
                          </a:r>
                          <a:endParaRPr lang="zh-CN" sz="1050" dirty="0">
                            <a:effectLst/>
                            <a:latin typeface="Times New Roman"/>
                            <a:ea typeface="宋体"/>
                          </a:endParaRPr>
                        </a:p>
                      </a:txBody>
                      <a:tcPr marL="68580" marR="68580" marT="9525" marB="0" anchor="ctr"/>
                    </a:tc>
                    <a:extLst>
                      <a:ext uri="{0D108BD9-81ED-4DB2-BD59-A6C34878D82A}">
                        <a16:rowId xmlns="" xmlns:a16="http://schemas.microsoft.com/office/drawing/2014/main" val="10001"/>
                      </a:ext>
                    </a:extLst>
                  </a:tr>
                  <a:tr h="0">
                    <a:tc>
                      <a:txBody>
                        <a:bodyPr/>
                        <a:lstStyle/>
                        <a:p>
                          <a:pPr algn="ctr" fontAlgn="auto" hangingPunct="1">
                            <a:spcBef>
                              <a:spcPts val="400"/>
                            </a:spcBef>
                            <a:spcAft>
                              <a:spcPts val="0"/>
                            </a:spcAft>
                          </a:pPr>
                          <a:r>
                            <a:rPr lang="en-GB" sz="900" kern="1200">
                              <a:effectLst/>
                            </a:rPr>
                            <a:t>IQ Image</a:t>
                          </a:r>
                          <a:endParaRPr lang="zh-CN" sz="105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dirty="0">
                              <a:effectLst/>
                            </a:rPr>
                            <a:t>dB</a:t>
                          </a:r>
                          <a:endParaRPr lang="zh-CN" sz="1050" dirty="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a:effectLst/>
                            </a:rPr>
                            <a:t>-25</a:t>
                          </a:r>
                          <a:endParaRPr lang="zh-CN" sz="105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dirty="0">
                              <a:effectLst/>
                            </a:rPr>
                            <a:t>Image frequencies</a:t>
                          </a:r>
                          <a:endParaRPr lang="zh-CN" sz="1050" dirty="0">
                            <a:effectLst/>
                            <a:latin typeface="Times New Roman"/>
                            <a:ea typeface="宋体"/>
                          </a:endParaRPr>
                        </a:p>
                      </a:txBody>
                      <a:tcPr marL="68580" marR="68580" marT="9525" marB="0" anchor="ctr"/>
                    </a:tc>
                    <a:extLst>
                      <a:ext uri="{0D108BD9-81ED-4DB2-BD59-A6C34878D82A}">
                        <a16:rowId xmlns="" xmlns:a16="http://schemas.microsoft.com/office/drawing/2014/main" val="10002"/>
                      </a:ext>
                    </a:extLst>
                  </a:tr>
                  <a:tr h="132080">
                    <a:tc>
                      <a:txBody>
                        <a:bodyPr/>
                        <a:lstStyle/>
                        <a:p>
                          <a:pPr algn="ctr" fontAlgn="auto" hangingPunct="1">
                            <a:lnSpc>
                              <a:spcPts val="1040"/>
                            </a:lnSpc>
                            <a:spcBef>
                              <a:spcPts val="400"/>
                            </a:spcBef>
                            <a:spcAft>
                              <a:spcPts val="0"/>
                            </a:spcAft>
                          </a:pPr>
                          <a:r>
                            <a:rPr lang="en-GB" sz="900" kern="1200">
                              <a:effectLst/>
                            </a:rPr>
                            <a:t>Carrier leakage</a:t>
                          </a:r>
                          <a:endParaRPr lang="zh-CN" sz="1050">
                            <a:effectLst/>
                            <a:latin typeface="Times New Roman"/>
                            <a:ea typeface="宋体"/>
                          </a:endParaRPr>
                        </a:p>
                      </a:txBody>
                      <a:tcPr marL="68580" marR="68580" marT="9525" marB="0" anchor="ctr"/>
                    </a:tc>
                    <a:tc>
                      <a:txBody>
                        <a:bodyPr/>
                        <a:lstStyle/>
                        <a:p>
                          <a:pPr algn="ctr" fontAlgn="auto" hangingPunct="1">
                            <a:lnSpc>
                              <a:spcPts val="1040"/>
                            </a:lnSpc>
                            <a:spcBef>
                              <a:spcPts val="400"/>
                            </a:spcBef>
                            <a:spcAft>
                              <a:spcPts val="0"/>
                            </a:spcAft>
                          </a:pPr>
                          <a:r>
                            <a:rPr lang="en-GB" sz="900" kern="1200" dirty="0" err="1">
                              <a:effectLst/>
                            </a:rPr>
                            <a:t>dBc</a:t>
                          </a:r>
                          <a:endParaRPr lang="zh-CN" sz="1050" dirty="0">
                            <a:effectLst/>
                            <a:latin typeface="Times New Roman"/>
                            <a:ea typeface="宋体"/>
                          </a:endParaRPr>
                        </a:p>
                      </a:txBody>
                      <a:tcPr marL="68580" marR="68580" marT="9525" marB="0" anchor="ctr"/>
                    </a:tc>
                    <a:tc>
                      <a:txBody>
                        <a:bodyPr/>
                        <a:lstStyle/>
                        <a:p>
                          <a:pPr algn="ctr" fontAlgn="auto" hangingPunct="1">
                            <a:lnSpc>
                              <a:spcPts val="1040"/>
                            </a:lnSpc>
                            <a:spcBef>
                              <a:spcPts val="400"/>
                            </a:spcBef>
                            <a:spcAft>
                              <a:spcPts val="0"/>
                            </a:spcAft>
                          </a:pPr>
                          <a:r>
                            <a:rPr lang="en-GB" sz="900" kern="1200" dirty="0">
                              <a:effectLst/>
                            </a:rPr>
                            <a:t>-25</a:t>
                          </a:r>
                          <a:endParaRPr lang="zh-CN" sz="1050" dirty="0">
                            <a:effectLst/>
                            <a:latin typeface="Times New Roman"/>
                            <a:ea typeface="宋体"/>
                          </a:endParaRPr>
                        </a:p>
                      </a:txBody>
                      <a:tcPr marL="68580" marR="68580" marT="9525" marB="0" anchor="ctr"/>
                    </a:tc>
                    <a:tc>
                      <a:txBody>
                        <a:bodyPr/>
                        <a:lstStyle/>
                        <a:p>
                          <a:pPr algn="ctr" fontAlgn="auto" hangingPunct="1">
                            <a:lnSpc>
                              <a:spcPts val="1040"/>
                            </a:lnSpc>
                            <a:spcBef>
                              <a:spcPts val="400"/>
                            </a:spcBef>
                            <a:spcAft>
                              <a:spcPts val="0"/>
                            </a:spcAft>
                          </a:pPr>
                          <a:r>
                            <a:rPr lang="en-GB" sz="900" kern="1200" dirty="0">
                              <a:effectLst/>
                            </a:rPr>
                            <a:t>Carrier frequency </a:t>
                          </a:r>
                          <a:endParaRPr lang="zh-CN" sz="1050" dirty="0">
                            <a:effectLst/>
                            <a:latin typeface="Times New Roman"/>
                            <a:ea typeface="宋体"/>
                          </a:endParaRPr>
                        </a:p>
                      </a:txBody>
                      <a:tcPr marL="68580" marR="68580" marT="9525" marB="0" anchor="ctr"/>
                    </a:tc>
                    <a:extLst>
                      <a:ext uri="{0D108BD9-81ED-4DB2-BD59-A6C34878D82A}">
                        <a16:rowId xmlns="" xmlns:a16="http://schemas.microsoft.com/office/drawing/2014/main" val="10003"/>
                      </a:ext>
                    </a:extLst>
                  </a:tr>
                </a:tbl>
              </a:graphicData>
            </a:graphic>
          </p:graphicFrame>
        </mc:Choice>
        <mc:Fallback xmlns="">
          <p:graphicFrame>
            <p:nvGraphicFramePr>
              <p:cNvPr id="6" name="表格 5"/>
              <p:cNvGraphicFramePr>
                <a:graphicFrameLocks noGrp="1"/>
              </p:cNvGraphicFramePr>
              <p:nvPr>
                <p:extLst>
                  <p:ext uri="{D42A27DB-BD31-4B8C-83A1-F6EECF244321}">
                    <p14:modId xmlns:p14="http://schemas.microsoft.com/office/powerpoint/2010/main" val="1760801912"/>
                  </p:ext>
                </p:extLst>
              </p:nvPr>
            </p:nvGraphicFramePr>
            <p:xfrm>
              <a:off x="2299122" y="3392648"/>
              <a:ext cx="5341620" cy="1441895"/>
            </p:xfrm>
            <a:graphic>
              <a:graphicData uri="http://schemas.openxmlformats.org/drawingml/2006/table">
                <a:tbl>
                  <a:tblPr firstRow="1" firstCol="1" lastRow="1" lastCol="1" bandRow="1" bandCol="1">
                    <a:tableStyleId>{5C22544A-7EE6-4342-B048-85BDC9FD1C3A}</a:tableStyleId>
                  </a:tblPr>
                  <a:tblGrid>
                    <a:gridCol w="1081654"/>
                    <a:gridCol w="420855"/>
                    <a:gridCol w="2249003"/>
                    <a:gridCol w="1590108"/>
                  </a:tblGrid>
                  <a:tr h="283845">
                    <a:tc>
                      <a:txBody>
                        <a:bodyPr/>
                        <a:lstStyle/>
                        <a:p>
                          <a:pPr algn="ctr" fontAlgn="auto" hangingPunct="1">
                            <a:spcBef>
                              <a:spcPts val="400"/>
                            </a:spcBef>
                            <a:spcAft>
                              <a:spcPts val="0"/>
                            </a:spcAft>
                          </a:pPr>
                          <a:r>
                            <a:rPr lang="en-GB" sz="900" kern="1200" dirty="0">
                              <a:effectLst/>
                            </a:rPr>
                            <a:t>Parameter description</a:t>
                          </a:r>
                          <a:endParaRPr lang="zh-CN" sz="1050" dirty="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a:effectLst/>
                            </a:rPr>
                            <a:t>Unit</a:t>
                          </a:r>
                          <a:endParaRPr lang="zh-CN" sz="105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a:effectLst/>
                            </a:rPr>
                            <a:t>Limit (NOTE 1)</a:t>
                          </a:r>
                          <a:endParaRPr lang="zh-CN" sz="105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a:effectLst/>
                            </a:rPr>
                            <a:t>Applicable Frequencies</a:t>
                          </a:r>
                          <a:endParaRPr lang="zh-CN" sz="1050">
                            <a:effectLst/>
                            <a:latin typeface="Times New Roman"/>
                            <a:ea typeface="宋体"/>
                          </a:endParaRPr>
                        </a:p>
                      </a:txBody>
                      <a:tcPr marL="68580" marR="68580" marT="9525" marB="0" anchor="ctr"/>
                    </a:tc>
                  </a:tr>
                  <a:tr h="874840">
                    <a:tc>
                      <a:txBody>
                        <a:bodyPr/>
                        <a:lstStyle/>
                        <a:p>
                          <a:pPr algn="ctr" fontAlgn="auto" hangingPunct="1">
                            <a:spcBef>
                              <a:spcPts val="400"/>
                            </a:spcBef>
                            <a:spcAft>
                              <a:spcPts val="0"/>
                            </a:spcAft>
                          </a:pPr>
                          <a:r>
                            <a:rPr lang="en-GB" sz="900" kern="1200">
                              <a:effectLst/>
                            </a:rPr>
                            <a:t>General</a:t>
                          </a:r>
                          <a:endParaRPr lang="zh-CN" sz="105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dirty="0">
                              <a:effectLst/>
                            </a:rPr>
                            <a:t>dB</a:t>
                          </a:r>
                          <a:endParaRPr lang="zh-CN" sz="1050" dirty="0">
                            <a:effectLst/>
                            <a:latin typeface="Times New Roman"/>
                            <a:ea typeface="宋体"/>
                          </a:endParaRPr>
                        </a:p>
                      </a:txBody>
                      <a:tcPr marL="68580" marR="68580" marT="9525" marB="0" anchor="ctr"/>
                    </a:tc>
                    <a:tc>
                      <a:txBody>
                        <a:bodyPr/>
                        <a:lstStyle/>
                        <a:p>
                          <a:endParaRPr lang="zh-CN"/>
                        </a:p>
                      </a:txBody>
                      <a:tcPr marL="68580" marR="68580" marT="9525" marB="0" anchor="ctr">
                        <a:blipFill rotWithShape="1">
                          <a:blip r:embed="rId2"/>
                          <a:stretch>
                            <a:fillRect l="-66667" t="-34722" r="-71003" b="-40278"/>
                          </a:stretch>
                        </a:blipFill>
                      </a:tcPr>
                    </a:tc>
                    <a:tc>
                      <a:txBody>
                        <a:bodyPr/>
                        <a:lstStyle/>
                        <a:p>
                          <a:pPr algn="ctr" fontAlgn="auto" hangingPunct="1">
                            <a:spcBef>
                              <a:spcPts val="400"/>
                            </a:spcBef>
                            <a:spcAft>
                              <a:spcPts val="0"/>
                            </a:spcAft>
                          </a:pPr>
                          <a:r>
                            <a:rPr lang="en-GB" sz="900" kern="1200" dirty="0">
                              <a:effectLst/>
                            </a:rPr>
                            <a:t>Any non-allocated RB</a:t>
                          </a:r>
                          <a:endParaRPr lang="zh-CN" sz="1050" dirty="0">
                            <a:effectLst/>
                            <a:latin typeface="Times New Roman"/>
                            <a:ea typeface="宋体"/>
                          </a:endParaRPr>
                        </a:p>
                      </a:txBody>
                      <a:tcPr marL="68580" marR="68580" marT="9525" marB="0" anchor="ctr"/>
                    </a:tc>
                  </a:tr>
                  <a:tr h="146685">
                    <a:tc>
                      <a:txBody>
                        <a:bodyPr/>
                        <a:lstStyle/>
                        <a:p>
                          <a:pPr algn="ctr" fontAlgn="auto" hangingPunct="1">
                            <a:spcBef>
                              <a:spcPts val="400"/>
                            </a:spcBef>
                            <a:spcAft>
                              <a:spcPts val="0"/>
                            </a:spcAft>
                          </a:pPr>
                          <a:r>
                            <a:rPr lang="en-GB" sz="900" kern="1200">
                              <a:effectLst/>
                            </a:rPr>
                            <a:t>IQ Image</a:t>
                          </a:r>
                          <a:endParaRPr lang="zh-CN" sz="105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dirty="0">
                              <a:effectLst/>
                            </a:rPr>
                            <a:t>dB</a:t>
                          </a:r>
                          <a:endParaRPr lang="zh-CN" sz="1050" dirty="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a:effectLst/>
                            </a:rPr>
                            <a:t>-25</a:t>
                          </a:r>
                          <a:endParaRPr lang="zh-CN" sz="105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dirty="0">
                              <a:effectLst/>
                            </a:rPr>
                            <a:t>Image frequencies</a:t>
                          </a:r>
                          <a:endParaRPr lang="zh-CN" sz="1050" dirty="0">
                            <a:effectLst/>
                            <a:latin typeface="Times New Roman"/>
                            <a:ea typeface="宋体"/>
                          </a:endParaRPr>
                        </a:p>
                      </a:txBody>
                      <a:tcPr marL="68580" marR="68580" marT="9525" marB="0" anchor="ctr"/>
                    </a:tc>
                  </a:tr>
                  <a:tr h="136525">
                    <a:tc>
                      <a:txBody>
                        <a:bodyPr/>
                        <a:lstStyle/>
                        <a:p>
                          <a:pPr algn="ctr" fontAlgn="auto" hangingPunct="1">
                            <a:lnSpc>
                              <a:spcPts val="1040"/>
                            </a:lnSpc>
                            <a:spcBef>
                              <a:spcPts val="400"/>
                            </a:spcBef>
                            <a:spcAft>
                              <a:spcPts val="0"/>
                            </a:spcAft>
                          </a:pPr>
                          <a:r>
                            <a:rPr lang="en-GB" sz="900" kern="1200">
                              <a:effectLst/>
                            </a:rPr>
                            <a:t>Carrier leakage</a:t>
                          </a:r>
                          <a:endParaRPr lang="zh-CN" sz="1050">
                            <a:effectLst/>
                            <a:latin typeface="Times New Roman"/>
                            <a:ea typeface="宋体"/>
                          </a:endParaRPr>
                        </a:p>
                      </a:txBody>
                      <a:tcPr marL="68580" marR="68580" marT="9525" marB="0" anchor="ctr"/>
                    </a:tc>
                    <a:tc>
                      <a:txBody>
                        <a:bodyPr/>
                        <a:lstStyle/>
                        <a:p>
                          <a:pPr algn="ctr" fontAlgn="auto" hangingPunct="1">
                            <a:lnSpc>
                              <a:spcPts val="1040"/>
                            </a:lnSpc>
                            <a:spcBef>
                              <a:spcPts val="400"/>
                            </a:spcBef>
                            <a:spcAft>
                              <a:spcPts val="0"/>
                            </a:spcAft>
                          </a:pPr>
                          <a:r>
                            <a:rPr lang="en-GB" sz="900" kern="1200" dirty="0" err="1">
                              <a:effectLst/>
                            </a:rPr>
                            <a:t>dBc</a:t>
                          </a:r>
                          <a:endParaRPr lang="zh-CN" sz="1050" dirty="0">
                            <a:effectLst/>
                            <a:latin typeface="Times New Roman"/>
                            <a:ea typeface="宋体"/>
                          </a:endParaRPr>
                        </a:p>
                      </a:txBody>
                      <a:tcPr marL="68580" marR="68580" marT="9525" marB="0" anchor="ctr"/>
                    </a:tc>
                    <a:tc>
                      <a:txBody>
                        <a:bodyPr/>
                        <a:lstStyle/>
                        <a:p>
                          <a:pPr algn="ctr" fontAlgn="auto" hangingPunct="1">
                            <a:lnSpc>
                              <a:spcPts val="1040"/>
                            </a:lnSpc>
                            <a:spcBef>
                              <a:spcPts val="400"/>
                            </a:spcBef>
                            <a:spcAft>
                              <a:spcPts val="0"/>
                            </a:spcAft>
                          </a:pPr>
                          <a:r>
                            <a:rPr lang="en-GB" sz="900" kern="1200" dirty="0">
                              <a:effectLst/>
                            </a:rPr>
                            <a:t>-25</a:t>
                          </a:r>
                          <a:endParaRPr lang="zh-CN" sz="1050" dirty="0">
                            <a:effectLst/>
                            <a:latin typeface="Times New Roman"/>
                            <a:ea typeface="宋体"/>
                          </a:endParaRPr>
                        </a:p>
                      </a:txBody>
                      <a:tcPr marL="68580" marR="68580" marT="9525" marB="0" anchor="ctr"/>
                    </a:tc>
                    <a:tc>
                      <a:txBody>
                        <a:bodyPr/>
                        <a:lstStyle/>
                        <a:p>
                          <a:pPr algn="ctr" fontAlgn="auto" hangingPunct="1">
                            <a:lnSpc>
                              <a:spcPts val="1040"/>
                            </a:lnSpc>
                            <a:spcBef>
                              <a:spcPts val="400"/>
                            </a:spcBef>
                            <a:spcAft>
                              <a:spcPts val="0"/>
                            </a:spcAft>
                          </a:pPr>
                          <a:r>
                            <a:rPr lang="en-GB" sz="900" kern="1200" dirty="0">
                              <a:effectLst/>
                            </a:rPr>
                            <a:t>Carrier frequency </a:t>
                          </a:r>
                          <a:endParaRPr lang="zh-CN" sz="1050" dirty="0">
                            <a:effectLst/>
                            <a:latin typeface="Times New Roman"/>
                            <a:ea typeface="宋体"/>
                          </a:endParaRPr>
                        </a:p>
                      </a:txBody>
                      <a:tcPr marL="68580" marR="68580" marT="9525" marB="0" anchor="ctr"/>
                    </a:tc>
                  </a:tr>
                </a:tbl>
              </a:graphicData>
            </a:graphic>
          </p:graphicFrame>
        </mc:Fallback>
      </mc:AlternateContent>
    </p:spTree>
    <p:extLst>
      <p:ext uri="{BB962C8B-B14F-4D97-AF65-F5344CB8AC3E}">
        <p14:creationId xmlns:p14="http://schemas.microsoft.com/office/powerpoint/2010/main" val="3852445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46667" y="317259"/>
            <a:ext cx="10515600" cy="984380"/>
          </a:xfrm>
        </p:spPr>
        <p:txBody>
          <a:bodyPr>
            <a:normAutofit fontScale="90000"/>
          </a:bodyPr>
          <a:lstStyle/>
          <a:p>
            <a:r>
              <a:rPr lang="en-US" altLang="zh-CN" dirty="0">
                <a:latin typeface="Calibri" panose="020F0502020204030204" pitchFamily="34" charset="0"/>
              </a:rPr>
              <a:t>Way Forward (1/3)</a:t>
            </a:r>
            <a:br>
              <a:rPr lang="en-US" altLang="zh-CN" dirty="0">
                <a:latin typeface="Calibri" panose="020F0502020204030204" pitchFamily="34" charset="0"/>
              </a:rPr>
            </a:br>
            <a:r>
              <a:rPr lang="en-US" altLang="zh-CN" sz="4000" dirty="0">
                <a:latin typeface="Calibri" panose="020F0502020204030204" pitchFamily="34" charset="0"/>
              </a:rPr>
              <a:t>	- Frequency error</a:t>
            </a:r>
            <a:endParaRPr lang="zh-CN" altLang="en-US" dirty="0">
              <a:latin typeface="Calibri" panose="020F0502020204030204" pitchFamily="34" charset="0"/>
            </a:endParaRPr>
          </a:p>
        </p:txBody>
      </p:sp>
      <p:sp>
        <p:nvSpPr>
          <p:cNvPr id="4" name="内容占位符 3"/>
          <p:cNvSpPr>
            <a:spLocks noGrp="1"/>
          </p:cNvSpPr>
          <p:nvPr>
            <p:ph idx="1"/>
          </p:nvPr>
        </p:nvSpPr>
        <p:spPr>
          <a:xfrm>
            <a:off x="677331" y="1634068"/>
            <a:ext cx="10905069" cy="3886199"/>
          </a:xfrm>
        </p:spPr>
        <p:txBody>
          <a:bodyPr>
            <a:normAutofit fontScale="85000" lnSpcReduction="20000"/>
          </a:bodyPr>
          <a:lstStyle/>
          <a:p>
            <a:pPr lvl="0" hangingPunct="0"/>
            <a:r>
              <a:rPr lang="en-US" altLang="zh-CN" dirty="0">
                <a:solidFill>
                  <a:srgbClr val="0070C0"/>
                </a:solidFill>
              </a:rPr>
              <a:t>frequency error requirement of IAB-DU in a child IAB node and frequency error requirement in its parent IAB-DU could be different.  As such, whether the IAB-MT in a child IAB will be qualified as a synchronization reference for the IAB-DU in the same IAB has different opinions from companies:</a:t>
            </a:r>
          </a:p>
          <a:p>
            <a:pPr lvl="1" hangingPunct="0"/>
            <a:r>
              <a:rPr lang="en-US" altLang="zh-CN" dirty="0">
                <a:solidFill>
                  <a:srgbClr val="0070C0"/>
                </a:solidFill>
              </a:rPr>
              <a:t>1. IAB-MT can be synchronization source of IAB-DU with condition of adding new signaling between parent IAB and child IAB.</a:t>
            </a:r>
          </a:p>
          <a:p>
            <a:pPr lvl="2" hangingPunct="0"/>
            <a:r>
              <a:rPr lang="en-US" altLang="zh-CN" dirty="0">
                <a:solidFill>
                  <a:srgbClr val="0070C0"/>
                </a:solidFill>
              </a:rPr>
              <a:t>1-a: new signaling is needed</a:t>
            </a:r>
          </a:p>
          <a:p>
            <a:pPr lvl="2" hangingPunct="0"/>
            <a:r>
              <a:rPr lang="en-US" altLang="zh-CN" dirty="0">
                <a:solidFill>
                  <a:srgbClr val="0070C0"/>
                </a:solidFill>
              </a:rPr>
              <a:t>1-b: existing signaling is ok, but out side the RAN4 group scope.</a:t>
            </a:r>
          </a:p>
          <a:p>
            <a:pPr lvl="1" hangingPunct="0"/>
            <a:r>
              <a:rPr lang="en-US" altLang="zh-CN" dirty="0">
                <a:solidFill>
                  <a:srgbClr val="0070C0"/>
                </a:solidFill>
              </a:rPr>
              <a:t>2. IAB-MT can not be synchronization source of IAB-DU, additional spec impact need considered.</a:t>
            </a:r>
          </a:p>
          <a:p>
            <a:pPr lvl="2" hangingPunct="0"/>
            <a:r>
              <a:rPr lang="en-US" altLang="zh-CN" dirty="0">
                <a:solidFill>
                  <a:srgbClr val="0070C0"/>
                </a:solidFill>
              </a:rPr>
              <a:t>Spec impact: In Rel-16, (R1-1903810) LS on OTA timing alignment for IAB is sent to RAN4 asking the </a:t>
            </a:r>
            <a:r>
              <a:rPr lang="en-US" altLang="zh-CN" dirty="0" err="1">
                <a:solidFill>
                  <a:srgbClr val="0070C0"/>
                </a:solidFill>
              </a:rPr>
              <a:t>T_delta</a:t>
            </a:r>
            <a:r>
              <a:rPr lang="en-US" altLang="zh-CN" dirty="0">
                <a:solidFill>
                  <a:srgbClr val="0070C0"/>
                </a:solidFill>
              </a:rPr>
              <a:t> granularity and RAN1 has agreed on the basic mechanism of over-the-air (OTA) timing alignment. So maybe there are some RAN1 spec related to such mechanism, this needs further check.</a:t>
            </a:r>
          </a:p>
          <a:p>
            <a:pPr lvl="2" hangingPunct="0"/>
            <a:r>
              <a:rPr lang="en-US" altLang="zh-CN" dirty="0">
                <a:solidFill>
                  <a:srgbClr val="0070C0"/>
                </a:solidFill>
              </a:rPr>
              <a:t>Having a perfect time alignment between child IAB-DU and its pairing parent IAB-DU while violating the frequency requirement of child IAB-DU will not be acceptable from the regulator perspective. </a:t>
            </a:r>
          </a:p>
          <a:p>
            <a:pPr hangingPunct="0"/>
            <a:endParaRPr lang="en-US" altLang="zh-CN" dirty="0"/>
          </a:p>
        </p:txBody>
      </p:sp>
    </p:spTree>
    <p:extLst>
      <p:ext uri="{BB962C8B-B14F-4D97-AF65-F5344CB8AC3E}">
        <p14:creationId xmlns:p14="http://schemas.microsoft.com/office/powerpoint/2010/main" val="3289026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571A3B2-7144-4FAA-A4C8-6ECAB5A397A7}"/>
              </a:ext>
            </a:extLst>
          </p:cNvPr>
          <p:cNvSpPr>
            <a:spLocks noGrp="1"/>
          </p:cNvSpPr>
          <p:nvPr>
            <p:ph type="title"/>
          </p:nvPr>
        </p:nvSpPr>
        <p:spPr/>
        <p:txBody>
          <a:bodyPr/>
          <a:lstStyle/>
          <a:p>
            <a:r>
              <a:rPr lang="en-US" altLang="zh-CN" dirty="0">
                <a:latin typeface="Calibri" panose="020F0502020204030204" pitchFamily="34" charset="0"/>
              </a:rPr>
              <a:t>Way Forward (2/3)</a:t>
            </a:r>
            <a:br>
              <a:rPr lang="en-US" altLang="zh-CN" dirty="0">
                <a:latin typeface="Calibri" panose="020F0502020204030204" pitchFamily="34" charset="0"/>
              </a:rPr>
            </a:br>
            <a:r>
              <a:rPr lang="en-US" altLang="zh-CN" sz="4000" dirty="0">
                <a:latin typeface="Calibri" panose="020F0502020204030204" pitchFamily="34" charset="0"/>
              </a:rPr>
              <a:t>	- Frequency error</a:t>
            </a:r>
            <a:endParaRPr lang="sv-SE" dirty="0"/>
          </a:p>
        </p:txBody>
      </p:sp>
      <p:sp>
        <p:nvSpPr>
          <p:cNvPr id="3" name="Content Placeholder 2">
            <a:extLst>
              <a:ext uri="{FF2B5EF4-FFF2-40B4-BE49-F238E27FC236}">
                <a16:creationId xmlns="" xmlns:a16="http://schemas.microsoft.com/office/drawing/2014/main" id="{E706A31C-3945-495B-9315-F2CDF3D4480F}"/>
              </a:ext>
            </a:extLst>
          </p:cNvPr>
          <p:cNvSpPr>
            <a:spLocks noGrp="1"/>
          </p:cNvSpPr>
          <p:nvPr>
            <p:ph idx="1"/>
          </p:nvPr>
        </p:nvSpPr>
        <p:spPr/>
        <p:txBody>
          <a:bodyPr>
            <a:normAutofit fontScale="92500" lnSpcReduction="10000"/>
          </a:bodyPr>
          <a:lstStyle/>
          <a:p>
            <a:pPr marL="0" lvl="0" indent="0" hangingPunct="0">
              <a:buNone/>
            </a:pPr>
            <a:r>
              <a:rPr lang="en-US" altLang="zh-CN" dirty="0">
                <a:solidFill>
                  <a:srgbClr val="0070C0"/>
                </a:solidFill>
              </a:rPr>
              <a:t>It is proposed below options</a:t>
            </a:r>
          </a:p>
          <a:p>
            <a:pPr lvl="0" hangingPunct="0"/>
            <a:r>
              <a:rPr lang="en-US" altLang="zh-CN" dirty="0">
                <a:solidFill>
                  <a:srgbClr val="0070C0"/>
                </a:solidFill>
              </a:rPr>
              <a:t>Option 1:   if RAN4 agree IAB-MT should not be used as synchronization source.</a:t>
            </a:r>
          </a:p>
          <a:p>
            <a:pPr lvl="1" hangingPunct="0"/>
            <a:r>
              <a:rPr lang="en-US" altLang="zh-CN" dirty="0">
                <a:solidFill>
                  <a:srgbClr val="0070C0"/>
                </a:solidFill>
              </a:rPr>
              <a:t>LS to RAN1/RAN2 is needed </a:t>
            </a:r>
          </a:p>
          <a:p>
            <a:pPr lvl="1" hangingPunct="0"/>
            <a:r>
              <a:rPr lang="en-US" altLang="zh-CN" dirty="0">
                <a:solidFill>
                  <a:srgbClr val="0070C0"/>
                </a:solidFill>
              </a:rPr>
              <a:t>Spec impact could be mentioned, but may be RAN1 spec.</a:t>
            </a:r>
          </a:p>
          <a:p>
            <a:pPr lvl="0" hangingPunct="0"/>
            <a:endParaRPr lang="en-US" altLang="zh-CN" dirty="0"/>
          </a:p>
          <a:p>
            <a:pPr lvl="0" hangingPunct="0"/>
            <a:r>
              <a:rPr lang="en-US" altLang="zh-CN" dirty="0">
                <a:solidFill>
                  <a:srgbClr val="0070C0"/>
                </a:solidFill>
              </a:rPr>
              <a:t>Option 2 : IAB-MT can be used as synchronization source, but RAN4 decide up to implement in Rel-16 with below agreement;</a:t>
            </a:r>
          </a:p>
          <a:p>
            <a:pPr lvl="1" hangingPunct="0"/>
            <a:r>
              <a:rPr lang="en-US" altLang="zh-CN" dirty="0"/>
              <a:t>No LS on frequency error needed</a:t>
            </a:r>
            <a:endParaRPr lang="zh-CN" altLang="zh-CN" dirty="0"/>
          </a:p>
          <a:p>
            <a:pPr lvl="1" hangingPunct="0"/>
            <a:r>
              <a:rPr lang="en-US" altLang="zh-CN" dirty="0"/>
              <a:t>No need to capture additional details to specification</a:t>
            </a:r>
          </a:p>
          <a:p>
            <a:pPr lvl="1" hangingPunct="0"/>
            <a:r>
              <a:rPr lang="en-US" altLang="zh-CN" dirty="0">
                <a:solidFill>
                  <a:srgbClr val="0070C0"/>
                </a:solidFill>
                <a:latin typeface="Times New Roman" pitchFamily="18" charset="0"/>
                <a:cs typeface="Times New Roman" pitchFamily="18" charset="0"/>
              </a:rPr>
              <a:t>No interoperability is guaranteed in Rel-16 and risk to violate the regulator requirement when different vendor IAB is mixed in the network should be minimized.</a:t>
            </a:r>
            <a:endParaRPr lang="zh-CN" altLang="zh-CN" dirty="0">
              <a:solidFill>
                <a:srgbClr val="0070C0"/>
              </a:solidFill>
              <a:latin typeface="Times New Roman" pitchFamily="18" charset="0"/>
              <a:cs typeface="Times New Roman" pitchFamily="18" charset="0"/>
            </a:endParaRPr>
          </a:p>
          <a:p>
            <a:endParaRPr lang="sv-SE" dirty="0"/>
          </a:p>
        </p:txBody>
      </p:sp>
    </p:spTree>
    <p:extLst>
      <p:ext uri="{BB962C8B-B14F-4D97-AF65-F5344CB8AC3E}">
        <p14:creationId xmlns:p14="http://schemas.microsoft.com/office/powerpoint/2010/main" val="2465658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46667" y="317259"/>
            <a:ext cx="10515600" cy="984380"/>
          </a:xfrm>
        </p:spPr>
        <p:txBody>
          <a:bodyPr>
            <a:normAutofit fontScale="90000"/>
          </a:bodyPr>
          <a:lstStyle/>
          <a:p>
            <a:r>
              <a:rPr lang="en-US" altLang="zh-CN" dirty="0">
                <a:latin typeface="Calibri" panose="020F0502020204030204" pitchFamily="34" charset="0"/>
              </a:rPr>
              <a:t>Way Forward (2/3)</a:t>
            </a:r>
            <a:br>
              <a:rPr lang="en-US" altLang="zh-CN" dirty="0">
                <a:latin typeface="Calibri" panose="020F0502020204030204" pitchFamily="34" charset="0"/>
              </a:rPr>
            </a:br>
            <a:r>
              <a:rPr lang="en-US" altLang="zh-CN" sz="4000" dirty="0">
                <a:latin typeface="Calibri" panose="020F0502020204030204" pitchFamily="34" charset="0"/>
              </a:rPr>
              <a:t>	- Transmit modulation quality</a:t>
            </a:r>
            <a:endParaRPr lang="zh-CN" altLang="en-US" dirty="0">
              <a:latin typeface="Calibri" panose="020F0502020204030204" pitchFamily="34" charset="0"/>
            </a:endParaRPr>
          </a:p>
        </p:txBody>
      </p:sp>
      <p:sp>
        <p:nvSpPr>
          <p:cNvPr id="4" name="内容占位符 3"/>
          <p:cNvSpPr>
            <a:spLocks noGrp="1"/>
          </p:cNvSpPr>
          <p:nvPr>
            <p:ph idx="1"/>
          </p:nvPr>
        </p:nvSpPr>
        <p:spPr>
          <a:xfrm>
            <a:off x="677331" y="1710268"/>
            <a:ext cx="10913535" cy="4284132"/>
          </a:xfrm>
        </p:spPr>
        <p:txBody>
          <a:bodyPr>
            <a:normAutofit lnSpcReduction="10000"/>
          </a:bodyPr>
          <a:lstStyle/>
          <a:p>
            <a:pPr algn="just"/>
            <a:r>
              <a:rPr lang="en-GB" altLang="zh-CN" b="1" dirty="0"/>
              <a:t>Wide area IAB-MT</a:t>
            </a:r>
          </a:p>
          <a:p>
            <a:pPr lvl="1" algn="just"/>
            <a:r>
              <a:rPr lang="en-GB" altLang="zh-CN" dirty="0">
                <a:solidFill>
                  <a:srgbClr val="0070C0"/>
                </a:solidFill>
              </a:rPr>
              <a:t>Option 1: </a:t>
            </a:r>
          </a:p>
          <a:p>
            <a:pPr lvl="2" algn="just"/>
            <a:r>
              <a:rPr lang="en-GB" altLang="zh-CN" dirty="0"/>
              <a:t>No carrier leakage, in-band emission and EVM equalizer spectrum flatness requirements are defined for both FR1 and FR2.’</a:t>
            </a:r>
          </a:p>
          <a:p>
            <a:pPr lvl="1" algn="just"/>
            <a:r>
              <a:rPr lang="en-GB" altLang="zh-CN" dirty="0">
                <a:solidFill>
                  <a:srgbClr val="0070C0"/>
                </a:solidFill>
              </a:rPr>
              <a:t>Option 2:</a:t>
            </a:r>
          </a:p>
          <a:p>
            <a:pPr lvl="2" algn="just"/>
            <a:r>
              <a:rPr lang="en-GB" altLang="zh-CN" dirty="0">
                <a:solidFill>
                  <a:srgbClr val="0070C0"/>
                </a:solidFill>
              </a:rPr>
              <a:t>Keep the previous agreements.</a:t>
            </a:r>
          </a:p>
          <a:p>
            <a:pPr lvl="1" algn="just"/>
            <a:r>
              <a:rPr lang="en-GB" altLang="zh-CN" dirty="0"/>
              <a:t>EVM test procedure  and FFS. </a:t>
            </a:r>
          </a:p>
          <a:p>
            <a:pPr algn="just"/>
            <a:r>
              <a:rPr lang="en-GB" altLang="zh-CN" dirty="0">
                <a:latin typeface="Times New Roman" pitchFamily="18" charset="0"/>
                <a:cs typeface="Times New Roman" pitchFamily="18" charset="0"/>
              </a:rPr>
              <a:t>Local area IAB-MT</a:t>
            </a:r>
          </a:p>
          <a:p>
            <a:pPr lvl="1" algn="just"/>
            <a:r>
              <a:rPr lang="en-GB" altLang="zh-CN" dirty="0"/>
              <a:t>FFS if carrier leakage, in-band emission and EVM equalizer spectrum flatness requirements will be defined and how to define them.</a:t>
            </a:r>
          </a:p>
          <a:p>
            <a:pPr lvl="2" algn="just"/>
            <a:r>
              <a:rPr lang="en-GB" altLang="zh-CN" dirty="0"/>
              <a:t>R</a:t>
            </a:r>
            <a:r>
              <a:rPr lang="en-US" altLang="zh-CN" dirty="0" err="1"/>
              <a:t>euse</a:t>
            </a:r>
            <a:r>
              <a:rPr lang="en-US" altLang="zh-CN" dirty="0"/>
              <a:t> current agreement is also an option.</a:t>
            </a:r>
            <a:endParaRPr lang="en-GB" altLang="zh-CN" dirty="0"/>
          </a:p>
          <a:p>
            <a:pPr lvl="1" algn="just"/>
            <a:r>
              <a:rPr lang="en-GB" altLang="zh-CN" dirty="0"/>
              <a:t>EVM test procedure FFS.</a:t>
            </a:r>
            <a:endParaRPr lang="zh-CN" altLang="zh-CN" dirty="0">
              <a:latin typeface="Times New Roman" pitchFamily="18" charset="0"/>
              <a:cs typeface="Times New Roman" pitchFamily="18" charset="0"/>
            </a:endParaRPr>
          </a:p>
        </p:txBody>
      </p:sp>
    </p:spTree>
    <p:extLst>
      <p:ext uri="{BB962C8B-B14F-4D97-AF65-F5344CB8AC3E}">
        <p14:creationId xmlns:p14="http://schemas.microsoft.com/office/powerpoint/2010/main" val="1095229550"/>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AA7AC0C743A294CADF60F661720E3E6" ma:contentTypeVersion="13" ma:contentTypeDescription="Create a new document." ma:contentTypeScope="" ma:versionID="640cb88253e0ef062484a34ba5828fac">
  <xsd:schema xmlns:xsd="http://www.w3.org/2001/XMLSchema" xmlns:xs="http://www.w3.org/2001/XMLSchema" xmlns:p="http://schemas.microsoft.com/office/2006/metadata/properties" xmlns:ns3="6f846979-0e6f-42ff-8b87-e1893efeda99" xmlns:ns4="db33437f-65a5-48c5-b537-19efd290f967" targetNamespace="http://schemas.microsoft.com/office/2006/metadata/properties" ma:root="true" ma:fieldsID="37a7d2a33eafc071597e0b669cd5b2bb" ns3:_="" ns4:_="">
    <xsd:import namespace="6f846979-0e6f-42ff-8b87-e1893efeda99"/>
    <xsd:import namespace="db33437f-65a5-48c5-b537-19efd290f96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846979-0e6f-42ff-8b87-e1893efeda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b33437f-65a5-48c5-b537-19efd290f96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0BB15C5-B856-4E98-B9A0-2EEE414DC82B}">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db33437f-65a5-48c5-b537-19efd290f967"/>
    <ds:schemaRef ds:uri="http://purl.org/dc/terms/"/>
    <ds:schemaRef ds:uri="6f846979-0e6f-42ff-8b87-e1893efeda99"/>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12345738-7FEF-48AA-8E2E-66040CF69AB9}">
  <ds:schemaRefs>
    <ds:schemaRef ds:uri="http://schemas.microsoft.com/sharepoint/v3/contenttype/forms"/>
  </ds:schemaRefs>
</ds:datastoreItem>
</file>

<file path=customXml/itemProps3.xml><?xml version="1.0" encoding="utf-8"?>
<ds:datastoreItem xmlns:ds="http://schemas.openxmlformats.org/officeDocument/2006/customXml" ds:itemID="{21CE8AF6-C06D-4732-A620-4F69010D32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846979-0e6f-42ff-8b87-e1893efeda99"/>
    <ds:schemaRef ds:uri="db33437f-65a5-48c5-b537-19efd290f96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2056</TotalTime>
  <Words>644</Words>
  <Application>Microsoft Office PowerPoint</Application>
  <PresentationFormat>宽屏</PresentationFormat>
  <Paragraphs>71</Paragraphs>
  <Slides>6</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6</vt:i4>
      </vt:variant>
    </vt:vector>
  </HeadingPairs>
  <TitlesOfParts>
    <vt:vector size="14" baseType="lpstr">
      <vt:lpstr>等线</vt:lpstr>
      <vt:lpstr>等线 Light</vt:lpstr>
      <vt:lpstr>宋体</vt:lpstr>
      <vt:lpstr>Arial</vt:lpstr>
      <vt:lpstr>Calibri</vt:lpstr>
      <vt:lpstr>Cambria Math</vt:lpstr>
      <vt:lpstr>Times New Roman</vt:lpstr>
      <vt:lpstr>Office 主题​​</vt:lpstr>
      <vt:lpstr>WF on transmit signal quality</vt:lpstr>
      <vt:lpstr>Background (1/2)  - Frequency error</vt:lpstr>
      <vt:lpstr>Background (2/2)  - Transmit modulation quality</vt:lpstr>
      <vt:lpstr>Way Forward (1/3)  - Frequency error</vt:lpstr>
      <vt:lpstr>Way Forward (2/3)  - Frequency error</vt:lpstr>
      <vt:lpstr>Way Forward (2/3)  - Transmit modulation quality</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MPE solutions</dc:title>
  <dc:creator>OPPO Jinqiang</dc:creator>
  <cp:lastModifiedBy>samsung</cp:lastModifiedBy>
  <cp:revision>86</cp:revision>
  <dcterms:created xsi:type="dcterms:W3CDTF">2020-02-29T10:18:11Z</dcterms:created>
  <dcterms:modified xsi:type="dcterms:W3CDTF">2020-06-03T07:39:59Z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0x0101003AA7AC0C743A294CADF60F661720E3E6</vt:lpwstr>
  </property>
</Properties>
</file>