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305" r:id="rId6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ritsu" initials="AC" lastIdx="3" clrIdx="0"/>
  <p:cmAuthor id="1" name="Thorsten Hertel" initials="TH" lastIdx="3" clrIdx="1">
    <p:extLst/>
  </p:cmAuthor>
  <p:cmAuthor id="2" name="Ruixin Wang" initials="RW" lastIdx="4" clrIdx="2">
    <p:extLst/>
  </p:cmAuthor>
  <p:cmAuthor id="3" name="Thorsten Hertel (KEYS)" initials="TWH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6" autoAdjust="0"/>
    <p:restoredTop sz="94262" autoAdjust="0"/>
  </p:normalViewPr>
  <p:slideViewPr>
    <p:cSldViewPr>
      <p:cViewPr>
        <p:scale>
          <a:sx n="148" d="100"/>
          <a:sy n="148" d="100"/>
        </p:scale>
        <p:origin x="-678" y="16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01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Hertel" userId="5fa40fbe-6787-4208-8551-db92c4e538ea" providerId="ADAL" clId="{706B5824-B7C9-4EFC-A1E7-ACA69BE9A428}"/>
    <pc:docChg chg="custSel modSld">
      <pc:chgData name="Thorsten Hertel" userId="5fa40fbe-6787-4208-8551-db92c4e538ea" providerId="ADAL" clId="{706B5824-B7C9-4EFC-A1E7-ACA69BE9A428}" dt="2019-08-30T07:37:29.619" v="407" actId="20577"/>
      <pc:docMkLst>
        <pc:docMk/>
      </pc:docMkLst>
      <pc:sldChg chg="modSp">
        <pc:chgData name="Thorsten Hertel" userId="5fa40fbe-6787-4208-8551-db92c4e538ea" providerId="ADAL" clId="{706B5824-B7C9-4EFC-A1E7-ACA69BE9A428}" dt="2019-08-30T07:37:29.619" v="407" actId="20577"/>
        <pc:sldMkLst>
          <pc:docMk/>
          <pc:sldMk cId="3556181508" sldId="301"/>
        </pc:sldMkLst>
        <pc:spChg chg="mod">
          <ac:chgData name="Thorsten Hertel" userId="5fa40fbe-6787-4208-8551-db92c4e538ea" providerId="ADAL" clId="{706B5824-B7C9-4EFC-A1E7-ACA69BE9A428}" dt="2019-08-30T07:37:29.619" v="407" actId="20577"/>
          <ac:spMkLst>
            <pc:docMk/>
            <pc:sldMk cId="3556181508" sldId="301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17.016" v="405" actId="20577"/>
        <pc:sldMkLst>
          <pc:docMk/>
          <pc:sldMk cId="2366690894" sldId="304"/>
        </pc:sldMkLst>
        <pc:spChg chg="mod">
          <ac:chgData name="Thorsten Hertel" userId="5fa40fbe-6787-4208-8551-db92c4e538ea" providerId="ADAL" clId="{706B5824-B7C9-4EFC-A1E7-ACA69BE9A428}" dt="2019-08-30T07:37:17.016" v="405" actId="20577"/>
          <ac:spMkLst>
            <pc:docMk/>
            <pc:sldMk cId="2366690894" sldId="304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07.903" v="403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706B5824-B7C9-4EFC-A1E7-ACA69BE9A428}" dt="2019-08-30T07:37:07.903" v="403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5:43.122" v="221" actId="207"/>
        <pc:sldMkLst>
          <pc:docMk/>
          <pc:sldMk cId="2230883824" sldId="306"/>
        </pc:sldMkLst>
        <pc:spChg chg="mod">
          <ac:chgData name="Thorsten Hertel" userId="5fa40fbe-6787-4208-8551-db92c4e538ea" providerId="ADAL" clId="{706B5824-B7C9-4EFC-A1E7-ACA69BE9A428}" dt="2019-08-30T07:35:43.122" v="221" actId="207"/>
          <ac:spMkLst>
            <pc:docMk/>
            <pc:sldMk cId="2230883824" sldId="306"/>
            <ac:spMk id="3" creationId="{00000000-0000-0000-0000-000000000000}"/>
          </ac:spMkLst>
        </pc:spChg>
      </pc:sldChg>
    </pc:docChg>
  </pc:docChgLst>
  <pc:docChgLst>
    <pc:chgData name="Thorsten Hertel" userId="5fa40fbe-6787-4208-8551-db92c4e538ea" providerId="ADAL" clId="{D0ABEF3A-ADF7-4E6F-8984-A6121C88780B}"/>
    <pc:docChg chg="undo custSel modSld">
      <pc:chgData name="Thorsten Hertel" userId="5fa40fbe-6787-4208-8551-db92c4e538ea" providerId="ADAL" clId="{D0ABEF3A-ADF7-4E6F-8984-A6121C88780B}" dt="2020-04-29T19:54:22.743" v="332" actId="20577"/>
      <pc:docMkLst>
        <pc:docMk/>
      </pc:docMkLst>
      <pc:sldChg chg="modSp">
        <pc:chgData name="Thorsten Hertel" userId="5fa40fbe-6787-4208-8551-db92c4e538ea" providerId="ADAL" clId="{D0ABEF3A-ADF7-4E6F-8984-A6121C88780B}" dt="2020-04-29T19:52:37.119" v="314" actId="207"/>
        <pc:sldMkLst>
          <pc:docMk/>
          <pc:sldMk cId="0" sldId="256"/>
        </pc:sldMkLst>
        <pc:spChg chg="mod">
          <ac:chgData name="Thorsten Hertel" userId="5fa40fbe-6787-4208-8551-db92c4e538ea" providerId="ADAL" clId="{D0ABEF3A-ADF7-4E6F-8984-A6121C88780B}" dt="2020-04-29T19:52:37.119" v="314" actId="207"/>
          <ac:spMkLst>
            <pc:docMk/>
            <pc:sldMk cId="0" sldId="256"/>
            <ac:spMk id="3075" creationId="{00000000-0000-0000-0000-000000000000}"/>
          </ac:spMkLst>
        </pc:spChg>
      </pc:sldChg>
      <pc:sldChg chg="modSp">
        <pc:chgData name="Thorsten Hertel" userId="5fa40fbe-6787-4208-8551-db92c4e538ea" providerId="ADAL" clId="{D0ABEF3A-ADF7-4E6F-8984-A6121C88780B}" dt="2020-04-29T19:54:22.743" v="332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D0ABEF3A-ADF7-4E6F-8984-A6121C88780B}" dt="2020-04-29T19:54:22.743" v="332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addSp delSp modSp addCm delCm modCm">
        <pc:chgData name="Thorsten Hertel" userId="5fa40fbe-6787-4208-8551-db92c4e538ea" providerId="ADAL" clId="{D0ABEF3A-ADF7-4E6F-8984-A6121C88780B}" dt="2020-04-29T19:53:42.043" v="331" actId="20577"/>
        <pc:sldMkLst>
          <pc:docMk/>
          <pc:sldMk cId="3778124970" sldId="306"/>
        </pc:sldMkLst>
        <pc:spChg chg="mod">
          <ac:chgData name="Thorsten Hertel" userId="5fa40fbe-6787-4208-8551-db92c4e538ea" providerId="ADAL" clId="{D0ABEF3A-ADF7-4E6F-8984-A6121C88780B}" dt="2020-04-29T19:53:42.043" v="331" actId="20577"/>
          <ac:spMkLst>
            <pc:docMk/>
            <pc:sldMk cId="3778124970" sldId="306"/>
            <ac:spMk id="3" creationId="{00000000-0000-0000-0000-000000000000}"/>
          </ac:spMkLst>
        </pc:spChg>
        <pc:picChg chg="del mod">
          <ac:chgData name="Thorsten Hertel" userId="5fa40fbe-6787-4208-8551-db92c4e538ea" providerId="ADAL" clId="{D0ABEF3A-ADF7-4E6F-8984-A6121C88780B}" dt="2020-04-29T16:57:17.047" v="269" actId="478"/>
          <ac:picMkLst>
            <pc:docMk/>
            <pc:sldMk cId="3778124970" sldId="306"/>
            <ac:picMk id="5" creationId="{00000000-0000-0000-0000-000000000000}"/>
          </ac:picMkLst>
        </pc:picChg>
        <pc:picChg chg="add mod">
          <ac:chgData name="Thorsten Hertel" userId="5fa40fbe-6787-4208-8551-db92c4e538ea" providerId="ADAL" clId="{D0ABEF3A-ADF7-4E6F-8984-A6121C88780B}" dt="2020-04-29T16:57:22.356" v="272" actId="14100"/>
          <ac:picMkLst>
            <pc:docMk/>
            <pc:sldMk cId="3778124970" sldId="306"/>
            <ac:picMk id="1026" creationId="{BC40A86B-2521-4EDD-9B94-8C31D1AFC0D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52A44C0-4679-45EA-917A-5A42CCD58AE5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005257B-5D90-4E7F-8BDE-EB245DF1B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0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Keysight</a:t>
            </a:r>
            <a:r>
              <a:rPr kumimoji="1" lang="zh-CN" altLang="en-US" dirty="0" smtClean="0"/>
              <a:t>：</a:t>
            </a:r>
            <a:r>
              <a:rPr kumimoji="1" lang="en-US" altLang="zh-CN" dirty="0" smtClean="0"/>
              <a:t>support WF, both works but</a:t>
            </a:r>
            <a:r>
              <a:rPr kumimoji="1" lang="en-US" altLang="zh-CN" baseline="0" dirty="0" smtClean="0"/>
              <a:t> simply just use one.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QC: How to</a:t>
            </a:r>
            <a:r>
              <a:rPr kumimoji="1" lang="en-US" altLang="ja-JP" baseline="0" dirty="0" smtClean="0"/>
              <a:t> compare to 5cm with 10cm, what’s the criteria?</a:t>
            </a:r>
          </a:p>
          <a:p>
            <a:r>
              <a:rPr kumimoji="1" lang="en-US" altLang="ja-JP" baseline="0" dirty="0" smtClean="0"/>
              <a:t>R&amp;S: same question as QC.</a:t>
            </a:r>
          </a:p>
          <a:p>
            <a:r>
              <a:rPr kumimoji="1" lang="en-US" altLang="ja-JP" baseline="0" dirty="0" err="1" smtClean="0"/>
              <a:t>Keysight</a:t>
            </a:r>
            <a:r>
              <a:rPr kumimoji="1" lang="en-US" altLang="ja-JP" baseline="0" dirty="0" smtClean="0"/>
              <a:t>: we have show results.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Samsung: </a:t>
            </a:r>
            <a:r>
              <a:rPr kumimoji="1" lang="en-US" altLang="zh-CN" dirty="0" smtClean="0"/>
              <a:t>It’s not ready</a:t>
            </a:r>
            <a:r>
              <a:rPr kumimoji="1" lang="en-US" altLang="zh-CN" baseline="0" dirty="0" smtClean="0"/>
              <a:t> to accept this test case without enough research.</a:t>
            </a:r>
          </a:p>
          <a:p>
            <a:r>
              <a:rPr kumimoji="1" lang="en-US" altLang="ja-JP" baseline="0" dirty="0" smtClean="0"/>
              <a:t>This semi-dynamic scenario not match realistic scenario. Also static MIMO test system maybe not suitable. We prefer to have a new SI to introduce a real dynamic test cases which more </a:t>
            </a:r>
            <a:r>
              <a:rPr kumimoji="1" lang="en-US" altLang="ja-JP" baseline="0" dirty="0" err="1" smtClean="0"/>
              <a:t>pratical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QC: This is not RRM test case, it’s T-put test cases. We also aware this not real dynamic test case we comprised in T2 window.</a:t>
            </a:r>
          </a:p>
          <a:p>
            <a:r>
              <a:rPr kumimoji="1" lang="en-US" altLang="ja-JP" baseline="0" dirty="0" smtClean="0"/>
              <a:t>We would like to further discuss in WI phase.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Huawei: Q1: during T2 time window, do we really have </a:t>
            </a:r>
            <a:r>
              <a:rPr kumimoji="1" lang="en-US" altLang="ja-JP" baseline="0" dirty="0" err="1" smtClean="0"/>
              <a:t>demod</a:t>
            </a:r>
            <a:r>
              <a:rPr kumimoji="1" lang="en-US" altLang="ja-JP" baseline="0" dirty="0" smtClean="0"/>
              <a:t> requirements corresponding channel model?</a:t>
            </a:r>
          </a:p>
          <a:p>
            <a:r>
              <a:rPr kumimoji="1" lang="en-US" altLang="ja-JP" baseline="0" dirty="0" smtClean="0"/>
              <a:t>Q2: Maximum input level in OTA test during T2 window, how we can reach such conditions.</a:t>
            </a:r>
          </a:p>
          <a:p>
            <a:r>
              <a:rPr kumimoji="1" lang="en-US" altLang="ja-JP" baseline="0" dirty="0" smtClean="0"/>
              <a:t>Our preference not to introduce.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err="1" smtClean="0"/>
              <a:t>Oppo</a:t>
            </a:r>
            <a:r>
              <a:rPr kumimoji="1" lang="en-US" altLang="ja-JP" baseline="0" dirty="0" smtClean="0"/>
              <a:t>: not a use case for the proposed test case? T2 time window not proper time window. 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8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A152-21A8-4B23-8938-264CDDD209B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845F-6455-484F-A297-7811B5B1AB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31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1C953-3DEB-4085-8B36-F394993EF81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46AFB-B1EC-468C-A3E4-7207DD142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16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0821-8D2E-4737-903C-74EFEFAAA750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6C46B-869B-447D-94FD-CADEB08E28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15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3A3E-58EA-44D2-8968-B8B5B3FFFA9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F5B9-6568-49B3-8312-0AD424538F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5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2667-A61F-4AAF-BFDD-198583104BF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5271-7825-4D56-8FD0-E41A073676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50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A9641-AAE3-4BF4-9ACB-29BF3E0989A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1753-0D64-42F1-B138-ABE891DAE8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64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56C25-E921-4EDA-ABD4-DC774CDC6C8D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488A-459D-4167-99E3-2F034CE9C3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22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47461-D668-47BB-9E39-1448001554E4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33DE8-CD03-407E-96DB-47547C6FD8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82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C1A7-97FB-4A11-A61D-B1FAD2AD8D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8EE0-006D-405F-818A-D203B959CA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9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214A9-B979-4990-B8AC-694E305C1A3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D65A-7CA3-4A39-9AF9-0B09F2872B1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21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34E9-F91C-4D0B-B850-E0D2F4973DB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C276-F2AF-41B0-A424-2ABBEAB3B4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4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C626EF-4B5C-44C8-BAFF-AE4552E9086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B7C9E5-CC9D-4C93-944E-66B9C58CC2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278813" cy="1470025"/>
          </a:xfrm>
        </p:spPr>
        <p:txBody>
          <a:bodyPr/>
          <a:lstStyle/>
          <a:p>
            <a:pPr eaLnBrk="1" hangingPunct="1"/>
            <a:r>
              <a:rPr lang="en-US" altLang="zh-CN" sz="4000" b="1" dirty="0"/>
              <a:t>WF on FR2 MIMO </a:t>
            </a:r>
            <a:r>
              <a:rPr lang="en-US" altLang="zh-CN" sz="4000" b="1" dirty="0" smtClean="0"/>
              <a:t>OTA (for GTW meeting)</a:t>
            </a:r>
            <a:endParaRPr lang="zh-CN" altLang="en-US" sz="4000" b="1" dirty="0"/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1547664" y="3700727"/>
            <a:ext cx="6336704" cy="1752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tx1"/>
                </a:solidFill>
              </a:rPr>
              <a:t>CAICT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50825" y="333375"/>
            <a:ext cx="87136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3GPP TSG-RAN WG4 Meeting #</a:t>
            </a:r>
            <a:r>
              <a:rPr lang="en-US" altLang="zh-CN" sz="1800" b="1" dirty="0" smtClean="0"/>
              <a:t>95-e</a:t>
            </a:r>
            <a:r>
              <a:rPr lang="en-GB" altLang="zh-CN" sz="1800" b="1" dirty="0"/>
              <a:t>	                                                     </a:t>
            </a:r>
            <a:r>
              <a:rPr lang="en-US" altLang="zh-CN" sz="1800" b="1" dirty="0" smtClean="0"/>
              <a:t>R4-200xxxx</a:t>
            </a:r>
            <a:endParaRPr lang="zh-CN" altLang="zh-CN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Electronic Meeting, 25 May – 5 </a:t>
            </a:r>
            <a:r>
              <a:rPr lang="en-US" altLang="zh-CN" sz="1800" b="1" dirty="0" smtClean="0"/>
              <a:t>June, </a:t>
            </a:r>
            <a:r>
              <a:rPr lang="en-US" altLang="zh-CN" sz="1800" b="1" dirty="0"/>
              <a:t>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Agenda item: 9.1.1</a:t>
            </a:r>
            <a:endParaRPr lang="zh-CN" altLang="zh-CN" sz="1800" b="1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CN" sz="1800" b="1" dirty="0"/>
              <a:t>Document for: Approval</a:t>
            </a:r>
            <a:endParaRPr lang="zh-CN" altLang="zh-CN" sz="1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 dirty="0"/>
          </a:p>
        </p:txBody>
      </p:sp>
      <p:sp>
        <p:nvSpPr>
          <p:cNvPr id="3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/>
              <a:t>FR2 MIMO 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82543" cy="5760640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GB" altLang="zh-CN" sz="2400" b="1" u="sng" dirty="0"/>
              <a:t>FR2 PSP Validation procedures</a:t>
            </a:r>
            <a:endParaRPr lang="zh-CN" altLang="zh-CN" sz="2400" dirty="0"/>
          </a:p>
          <a:p>
            <a:pPr lvl="1" fontAlgn="auto" hangingPunct="1"/>
            <a:r>
              <a:rPr lang="en-US" altLang="zh-CN" sz="2000" dirty="0" smtClean="0"/>
              <a:t>Whether one polarization is sufficient for PSP validation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 fontAlgn="auto" hangingPunct="1"/>
            <a:r>
              <a:rPr lang="en-US" altLang="zh-CN" sz="1800" dirty="0" smtClean="0">
                <a:solidFill>
                  <a:srgbClr val="00B050"/>
                </a:solidFill>
              </a:rPr>
              <a:t>Suggested WF: vertical polarization validation shall be captured in the TR, further check if horizontal procedure is needed</a:t>
            </a:r>
            <a:r>
              <a:rPr lang="en-US" altLang="zh-CN" sz="1800" dirty="0" smtClean="0">
                <a:solidFill>
                  <a:srgbClr val="00B050"/>
                </a:solidFill>
              </a:rPr>
              <a:t>. </a:t>
            </a:r>
            <a:endParaRPr lang="en-US" altLang="zh-CN" sz="1800" dirty="0" smtClean="0">
              <a:solidFill>
                <a:srgbClr val="00B050"/>
              </a:solidFill>
            </a:endParaRPr>
          </a:p>
          <a:p>
            <a:pPr lvl="1" fontAlgn="auto" hangingPunct="1"/>
            <a:r>
              <a:rPr lang="en-US" altLang="zh-CN" sz="2000" dirty="0" smtClean="0"/>
              <a:t>Whether the </a:t>
            </a:r>
            <a:r>
              <a:rPr lang="en-US" altLang="zh-CN" sz="2000" dirty="0"/>
              <a:t>proposed radius of </a:t>
            </a:r>
            <a:r>
              <a:rPr lang="en-US" altLang="zh-CN" sz="2000" dirty="0" smtClean="0"/>
              <a:t>5cm validation procedure is sufficient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 fontAlgn="auto" hangingPunct="1"/>
            <a:r>
              <a:rPr lang="en-US" altLang="zh-CN" sz="1600" dirty="0" smtClean="0">
                <a:solidFill>
                  <a:srgbClr val="00B050"/>
                </a:solidFill>
              </a:rPr>
              <a:t>Suggested WF: </a:t>
            </a:r>
            <a:r>
              <a:rPr lang="en-US" altLang="zh-CN" sz="1600" dirty="0">
                <a:solidFill>
                  <a:srgbClr val="00B050"/>
                </a:solidFill>
              </a:rPr>
              <a:t>adding radius of </a:t>
            </a:r>
            <a:r>
              <a:rPr lang="en-US" altLang="zh-CN" sz="1600" dirty="0" smtClean="0">
                <a:solidFill>
                  <a:srgbClr val="00B050"/>
                </a:solidFill>
              </a:rPr>
              <a:t>5cm procedure in the TR with additional statement that the considering the suitable testing </a:t>
            </a:r>
            <a:r>
              <a:rPr lang="en-US" altLang="zh-CN" sz="1600" dirty="0">
                <a:solidFill>
                  <a:srgbClr val="00B050"/>
                </a:solidFill>
              </a:rPr>
              <a:t>time 5cm</a:t>
            </a:r>
            <a:r>
              <a:rPr lang="en-US" altLang="zh-CN" sz="1600" dirty="0" smtClean="0">
                <a:solidFill>
                  <a:srgbClr val="00B050"/>
                </a:solidFill>
              </a:rPr>
              <a:t> </a:t>
            </a:r>
            <a:r>
              <a:rPr lang="en-US" altLang="zh-CN" sz="1600" dirty="0">
                <a:solidFill>
                  <a:srgbClr val="00B050"/>
                </a:solidFill>
              </a:rPr>
              <a:t>procedure is adopted. PSP validation with radius of 10cm is </a:t>
            </a:r>
            <a:r>
              <a:rPr lang="en-US" altLang="zh-CN" sz="1600" dirty="0" smtClean="0">
                <a:solidFill>
                  <a:srgbClr val="00B050"/>
                </a:solidFill>
              </a:rPr>
              <a:t>FFS</a:t>
            </a:r>
            <a:r>
              <a:rPr lang="en-US" altLang="zh-CN" sz="1600" dirty="0" smtClean="0">
                <a:solidFill>
                  <a:srgbClr val="00B050"/>
                </a:solidFill>
              </a:rPr>
              <a:t>.</a:t>
            </a:r>
          </a:p>
          <a:p>
            <a:pPr lvl="2" fontAlgn="auto" hangingPunct="1"/>
            <a:r>
              <a:rPr lang="en-US" altLang="zh-CN" sz="1600" dirty="0" smtClean="0">
                <a:solidFill>
                  <a:srgbClr val="00B050"/>
                </a:solidFill>
              </a:rPr>
              <a:t>Further comparison among 5cm and 10cm results will be discussed in the future i.e. WI phase. </a:t>
            </a:r>
            <a:endParaRPr lang="en-US" altLang="zh-CN" sz="1600" dirty="0" smtClean="0">
              <a:solidFill>
                <a:srgbClr val="00B050"/>
              </a:solidFill>
            </a:endParaRPr>
          </a:p>
          <a:p>
            <a:pPr lvl="1" fontAlgn="auto" hangingPunct="1"/>
            <a:r>
              <a:rPr lang="en-US" altLang="zh-CN" sz="2000" dirty="0" smtClean="0">
                <a:solidFill>
                  <a:srgbClr val="00B050"/>
                </a:solidFill>
              </a:rPr>
              <a:t>Further check if we need to specify the reference antenna </a:t>
            </a:r>
            <a:r>
              <a:rPr lang="en-US" altLang="zh-CN" sz="2000" dirty="0" smtClean="0">
                <a:solidFill>
                  <a:srgbClr val="00B050"/>
                </a:solidFill>
              </a:rPr>
              <a:t>in the future i.e. </a:t>
            </a:r>
            <a:r>
              <a:rPr lang="en-US" altLang="zh-CN" sz="2000" dirty="0" smtClean="0">
                <a:solidFill>
                  <a:srgbClr val="00B050"/>
                </a:solidFill>
              </a:rPr>
              <a:t>WI phase</a:t>
            </a:r>
            <a:endParaRPr lang="en-US" altLang="zh-CN" sz="2000" dirty="0">
              <a:solidFill>
                <a:srgbClr val="00B050"/>
              </a:solidFill>
            </a:endParaRPr>
          </a:p>
          <a:p>
            <a:r>
              <a:rPr lang="en-US" altLang="zh-CN" sz="2400" b="1" u="sng" dirty="0" smtClean="0"/>
              <a:t>FR2 </a:t>
            </a:r>
            <a:r>
              <a:rPr lang="en-US" altLang="zh-CN" sz="2400" b="1" u="sng" dirty="0"/>
              <a:t>Dynamic testing (Beam Switching/Refinement </a:t>
            </a:r>
            <a:r>
              <a:rPr lang="en-US" altLang="zh-CN" sz="2400" b="1" u="sng" dirty="0" smtClean="0"/>
              <a:t>testing)</a:t>
            </a:r>
            <a:endParaRPr lang="en-US" altLang="zh-CN" sz="2400" b="1" u="sng" dirty="0"/>
          </a:p>
          <a:p>
            <a:pPr lvl="1"/>
            <a:r>
              <a:rPr lang="en-US" altLang="zh-CN" sz="2000" dirty="0" smtClean="0"/>
              <a:t>Step one: The group shall make decision, do we need an additional new MIMO requirement to identify the UE performance under Beam switching/refinement stage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/>
            <a:r>
              <a:rPr lang="en-US" altLang="zh-CN" sz="1600" dirty="0" smtClean="0"/>
              <a:t>Option 1: YES </a:t>
            </a:r>
            <a:r>
              <a:rPr lang="en-US" altLang="zh-CN" sz="1600" dirty="0" smtClean="0"/>
              <a:t> </a:t>
            </a:r>
            <a:endParaRPr lang="en-US" altLang="zh-CN" sz="1600" dirty="0" smtClean="0"/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2: No </a:t>
            </a:r>
            <a:r>
              <a:rPr lang="en-US" altLang="zh-CN" sz="1600" dirty="0" smtClean="0"/>
              <a:t>(Huawei)</a:t>
            </a:r>
          </a:p>
          <a:p>
            <a:pPr lvl="2"/>
            <a:r>
              <a:rPr lang="en-US" altLang="zh-CN" sz="1600" dirty="0" smtClean="0"/>
              <a:t>Option 3: Further study in the  Rel-17 WI (</a:t>
            </a:r>
            <a:r>
              <a:rPr lang="en-US" altLang="zh-CN" sz="1600" dirty="0" err="1" smtClean="0"/>
              <a:t>Sprient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keysight</a:t>
            </a:r>
            <a:r>
              <a:rPr lang="en-US" altLang="zh-CN" sz="1600" dirty="0" smtClean="0"/>
              <a:t>, Qualcomm)</a:t>
            </a:r>
          </a:p>
          <a:p>
            <a:pPr lvl="2"/>
            <a:r>
              <a:rPr lang="en-US" altLang="zh-CN" sz="1600" dirty="0" smtClean="0"/>
              <a:t>Option 4: Further study dynamic test  in a </a:t>
            </a:r>
            <a:r>
              <a:rPr lang="en-US" altLang="zh-CN" sz="1600" dirty="0" err="1" smtClean="0"/>
              <a:t>sperate</a:t>
            </a:r>
            <a:r>
              <a:rPr lang="en-US" altLang="zh-CN" sz="1600" dirty="0" smtClean="0"/>
              <a:t> SI in future release (</a:t>
            </a:r>
            <a:r>
              <a:rPr lang="en-US" altLang="zh-CN" sz="1600" dirty="0" err="1" smtClean="0"/>
              <a:t>keysight</a:t>
            </a:r>
            <a:r>
              <a:rPr lang="en-US" altLang="zh-CN" sz="1600" dirty="0" smtClean="0"/>
              <a:t>, Huawei, Samsung, </a:t>
            </a:r>
            <a:r>
              <a:rPr lang="en-US" altLang="zh-CN" sz="1600" dirty="0" err="1" smtClean="0"/>
              <a:t>Oppo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Sprient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CAICT,Qualcomm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1"/>
            <a:r>
              <a:rPr lang="en-US" altLang="zh-CN" sz="2000" dirty="0" smtClean="0"/>
              <a:t>Step two: If option 1 is agreed. What proper performance metric shall be for this new test case</a:t>
            </a:r>
            <a:r>
              <a:rPr lang="zh-CN" altLang="en-US" sz="2000" dirty="0"/>
              <a:t>？</a:t>
            </a:r>
            <a:endParaRPr lang="en-US" altLang="zh-CN" sz="2000" dirty="0" smtClean="0"/>
          </a:p>
          <a:p>
            <a:pPr lvl="2"/>
            <a:r>
              <a:rPr lang="en-US" altLang="zh-CN" sz="1600" dirty="0"/>
              <a:t>Option 1: </a:t>
            </a:r>
            <a:r>
              <a:rPr lang="en-US" altLang="zh-CN" sz="1600" dirty="0" smtClean="0"/>
              <a:t>Averaged throughput in T2 time window (i.e. the time between UE rotation and stable maximum Throughput condition)?</a:t>
            </a:r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2: Absolute Time before reaching [xx]% of maximum throughput in T2?</a:t>
            </a:r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3: Throughput </a:t>
            </a:r>
            <a:r>
              <a:rPr lang="en-US" altLang="zh-CN" sz="1600" dirty="0" err="1" smtClean="0"/>
              <a:t>vs</a:t>
            </a:r>
            <a:r>
              <a:rPr lang="en-US" altLang="zh-CN" sz="1600" dirty="0" smtClean="0"/>
              <a:t> Time curve with other KPI? </a:t>
            </a:r>
          </a:p>
          <a:p>
            <a:pPr lvl="2"/>
            <a:r>
              <a:rPr lang="en-US" altLang="zh-CN" sz="1600" dirty="0" smtClean="0"/>
              <a:t>Other ideas?</a:t>
            </a:r>
            <a:endParaRPr lang="en-US" altLang="zh-CN" sz="1600" dirty="0"/>
          </a:p>
          <a:p>
            <a:pPr lvl="1"/>
            <a:r>
              <a:rPr lang="en-US" altLang="zh-CN" sz="2000" dirty="0" smtClean="0"/>
              <a:t>If no consensus: What is the next step for this topic?</a:t>
            </a:r>
          </a:p>
          <a:p>
            <a:pPr lvl="2"/>
            <a:r>
              <a:rPr lang="en-US" altLang="zh-CN" sz="1600" dirty="0" smtClean="0"/>
              <a:t>Option 1: New SI for T2 and “real” dynamic testing</a:t>
            </a:r>
          </a:p>
          <a:p>
            <a:pPr lvl="2"/>
            <a:r>
              <a:rPr lang="en-US" altLang="zh-CN" sz="1600" dirty="0" smtClean="0"/>
              <a:t>Option 2: Further study in Rel-17 MIMO OTA WI</a:t>
            </a:r>
          </a:p>
          <a:p>
            <a:pPr lvl="2"/>
            <a:r>
              <a:rPr lang="en-US" altLang="zh-CN" sz="1600" dirty="0" smtClean="0"/>
              <a:t>Option 3: no guidance from RAN4</a:t>
            </a:r>
          </a:p>
          <a:p>
            <a:pPr lvl="2"/>
            <a:r>
              <a:rPr lang="en-US" altLang="zh-CN" sz="1600" dirty="0" smtClean="0"/>
              <a:t>Other ideas? </a:t>
            </a:r>
            <a:endParaRPr lang="en-US" altLang="zh-CN" sz="1600" dirty="0"/>
          </a:p>
          <a:p>
            <a:pPr lvl="1"/>
            <a:r>
              <a:rPr lang="en-US" altLang="zh-CN" sz="2000" dirty="0" smtClean="0"/>
              <a:t>Agreement: </a:t>
            </a:r>
            <a:r>
              <a:rPr lang="en-US" altLang="zh-CN" sz="2000" dirty="0" smtClean="0">
                <a:solidFill>
                  <a:srgbClr val="00B050"/>
                </a:solidFill>
              </a:rPr>
              <a:t>NO conclusion in Rel-16 MIMO OTA test SI</a:t>
            </a:r>
            <a:r>
              <a:rPr lang="en-US" altLang="zh-CN" sz="2000" dirty="0">
                <a:solidFill>
                  <a:srgbClr val="00B050"/>
                </a:solidFill>
              </a:rPr>
              <a:t>.</a:t>
            </a:r>
            <a:endParaRPr lang="en-US" altLang="zh-CN" sz="2000" strike="sngStrike" dirty="0" smtClean="0"/>
          </a:p>
        </p:txBody>
      </p:sp>
      <p:sp>
        <p:nvSpPr>
          <p:cNvPr id="4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2878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CD74E91CD4AF408185E1FC416F4AC4" ma:contentTypeVersion="12" ma:contentTypeDescription="Create a new document." ma:contentTypeScope="" ma:versionID="28f9cf7ff0947e6ff336ed57262b94f6">
  <xsd:schema xmlns:xsd="http://www.w3.org/2001/XMLSchema" xmlns:xs="http://www.w3.org/2001/XMLSchema" xmlns:p="http://schemas.microsoft.com/office/2006/metadata/properties" xmlns:ns2="bdd78157-346c-4767-bfdd-352789a5c5f1" xmlns:ns3="878f5c59-aec9-459c-acf8-8cf941473193" targetNamespace="http://schemas.microsoft.com/office/2006/metadata/properties" ma:root="true" ma:fieldsID="3e074cbbecf9664a3b9bd27592852fad" ns2:_="" ns3:_="">
    <xsd:import namespace="bdd78157-346c-4767-bfdd-352789a5c5f1"/>
    <xsd:import namespace="878f5c59-aec9-459c-acf8-8cf9414731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78157-346c-4767-bfdd-352789a5c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f5c59-aec9-459c-acf8-8cf941473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6E5432-22C9-4DE3-B7FA-038EA267B234}">
  <ds:schemaRefs>
    <ds:schemaRef ds:uri="878f5c59-aec9-459c-acf8-8cf941473193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bdd78157-346c-4767-bfdd-352789a5c5f1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EC46D2F-2B5C-4945-B9A0-8F53F9D5C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BAB1D7-0253-4579-8856-F8B17F9D2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78157-346c-4767-bfdd-352789a5c5f1"/>
    <ds:schemaRef ds:uri="878f5c59-aec9-459c-acf8-8cf941473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550</Words>
  <Application>Microsoft Office PowerPoint</Application>
  <PresentationFormat>全屏显示(4:3)</PresentationFormat>
  <Paragraphs>53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WF on FR2 MIMO OTA (for GTW meeting)</vt:lpstr>
      <vt:lpstr>FR2 MIMO OTA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MU and test tolerance</dc:title>
  <dc:creator>Ruixin Wang（CATR）</dc:creator>
  <cp:keywords>CTPClassification=CTP_PUBLIC:VisualMarkings=</cp:keywords>
  <cp:lastModifiedBy>Samsung</cp:lastModifiedBy>
  <cp:revision>996</cp:revision>
  <dcterms:created xsi:type="dcterms:W3CDTF">2016-04-12T20:58:18Z</dcterms:created>
  <dcterms:modified xsi:type="dcterms:W3CDTF">2020-06-03T14:15:12Z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(3)DLo9HkvC3yY/Xy8r03PqJp9TX88XxETegBF9ewcX5jPQtbYUbRtHsCX7h/BCuCUtIEIZ0iPe
0LMW/oV7eAPGqTTYi6ddNaF6clMTU/HlAc/fHHy7XOTgVhBZTEUJxohQTLzhanWXhu2WCf8x
qmOeNVSimdcIybobjArl3LxYVXTyLMZZUq/rYsMIsWvCujsBKk45MWyfZ6/tc/XM30n/yZBo
aizk8TlCdSzRGisPI7</vt:lpwstr>
  </property>
  <property fmtid="{D5CDD505-2E9C-101B-9397-08002B2CF9AE}" pid="3" name="_2015_ms_pID_7253431">
    <vt:lpwstr>RP7bxxUd00Cblz5xBlm4xnRLyH6mjuLJVfOxwd9rzff1l0B6JM8Geu
gAwSdpi8tbNxmROQcYseKdGlB44hI2/JZmdIDlw/jBhaVqixsZ7C7e2fEABtJLRcrW2Mw8vA
zhQ2PbnAd6jmUkjQ2VOT6nEZksQC90wKEQCjzWvx1549EWlHBnpw6SBKRVhGcTTZL+ZsXFad
PPqFWT3i09fimpuZT3LG1f7/QtBh0IWpWAl3</vt:lpwstr>
  </property>
  <property fmtid="{D5CDD505-2E9C-101B-9397-08002B2CF9AE}" pid="4" name="_2015_ms_pID_7253432">
    <vt:lpwstr>UCnXK11tINg2/enhd63zDopqkKr4je24vhQZ
FENOiF9z3D5E48p3E3faj6j+BaZ2pktVmOkHLaS/nqAVuFEulc5k6FxkM0gHR8gjT/Elz5I5
Y+cv2eJ2pyasjOkg5K+mGg==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1464005430</vt:lpwstr>
  </property>
  <property fmtid="{D5CDD505-2E9C-101B-9397-08002B2CF9AE}" pid="9" name="TitusGUID">
    <vt:lpwstr>7ae9abdc-947a-4699-bc5a-913cc8dc90e2</vt:lpwstr>
  </property>
  <property fmtid="{D5CDD505-2E9C-101B-9397-08002B2CF9AE}" pid="10" name="CTP_TimeStamp">
    <vt:lpwstr>2016-11-19 00:27:52Z</vt:lpwstr>
  </property>
  <property fmtid="{D5CDD505-2E9C-101B-9397-08002B2CF9AE}" pid="11" name="CTP_BU">
    <vt:lpwstr>NA</vt:lpwstr>
  </property>
  <property fmtid="{D5CDD505-2E9C-101B-9397-08002B2CF9AE}" pid="12" name="CTP_IDSID">
    <vt:lpwstr>NA</vt:lpwstr>
  </property>
  <property fmtid="{D5CDD505-2E9C-101B-9397-08002B2CF9AE}" pid="13" name="CTP_WWID">
    <vt:lpwstr>NA</vt:lpwstr>
  </property>
  <property fmtid="{D5CDD505-2E9C-101B-9397-08002B2CF9AE}" pid="14" name="CTPClassification">
    <vt:lpwstr>CTP_PUBLIC</vt:lpwstr>
  </property>
  <property fmtid="{D5CDD505-2E9C-101B-9397-08002B2CF9AE}" pid="15" name="RS_Classification">
    <vt:lpwstr>UNRESTRICTED</vt:lpwstr>
  </property>
  <property fmtid="{D5CDD505-2E9C-101B-9397-08002B2CF9AE}" pid="16" name="RS_ClassificationID">
    <vt:i4>0</vt:i4>
  </property>
  <property fmtid="{D5CDD505-2E9C-101B-9397-08002B2CF9AE}" pid="17" name="ContentTypeId">
    <vt:lpwstr>0x01010017CD74E91CD4AF408185E1FC416F4AC4</vt:lpwstr>
  </property>
  <property fmtid="{D5CDD505-2E9C-101B-9397-08002B2CF9AE}" pid="18" name="NSCPROP_SA">
    <vt:lpwstr>D:\RAN4 Meeting Doc\RAN4_95e\draft  WF on FR2 MIMO OTA v1.pptx</vt:lpwstr>
  </property>
</Properties>
</file>