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4" r:id="rId3"/>
    <p:sldId id="285" r:id="rId4"/>
    <p:sldId id="279" r:id="rId5"/>
    <p:sldId id="283" r:id="rId6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madur Rahman" initials="IR" lastIdx="2" clrIdx="0"/>
  <p:cmAuthor id="2" name="Song" initials="CATT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89461" autoAdjust="0"/>
  </p:normalViewPr>
  <p:slideViewPr>
    <p:cSldViewPr>
      <p:cViewPr>
        <p:scale>
          <a:sx n="86" d="100"/>
          <a:sy n="86" d="100"/>
        </p:scale>
        <p:origin x="-2250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3AC7B30B-57C5-430E-9E07-6854595C56A4}" type="datetimeFigureOut">
              <a:rPr lang="en-US" altLang="sv-SE"/>
              <a:pPr>
                <a:defRPr/>
              </a:pPr>
              <a:t>6/3/2020</a:t>
            </a:fld>
            <a:endParaRPr lang="en-US" alt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3C08FC-A096-4C68-B1BE-B10D8539C3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90442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v-SE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2B201AAA-E908-4C1C-8521-D24AD4F5BF20}" type="slidenum">
              <a:rPr lang="en-US" altLang="sv-SE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sv-SE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0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C08FC-A096-4C68-B1BE-B10D8539C320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108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C08FC-A096-4C68-B1BE-B10D8539C320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108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Huawei: 1e-03, there is no new specific</a:t>
            </a:r>
            <a:r>
              <a:rPr lang="en-US" altLang="zh-CN" baseline="0" dirty="0" smtClean="0"/>
              <a:t> UE feature that?</a:t>
            </a:r>
          </a:p>
          <a:p>
            <a:endParaRPr lang="en-US" altLang="zh-CN" baseline="0" dirty="0" smtClean="0"/>
          </a:p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C08FC-A096-4C68-B1BE-B10D8539C320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63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C08FC-A096-4C68-B1BE-B10D8539C320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17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FEA4C-64C2-4A22-8C3A-34802847581A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A1264-6763-4D17-926D-0D6D2E7EAEF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5879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54A58-563A-48C5-B634-42CB6C04D84E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63E6E-46F9-4E1E-B879-68DFDADE646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4208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A26DE-51F2-4F0E-9F39-9F4F99D15B93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D3FE1-5279-4C40-9788-DE145D5B847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519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C49A3-B31A-44FB-9C21-F9F4CCD849C1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4AEF9-6AC0-4D36-8D41-4B0C62C4503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39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B66C9-3E16-430F-B137-DBB040BB7364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59903-29D1-4908-AC1A-7571AA077D9D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416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B66E3-1A08-44FF-A487-1902B128CF79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195B8-6669-46E4-BDAD-ED044E7CA6B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316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3D8A1-2ABB-432A-976A-D24708DC8D43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C6750-00F1-477C-9B7C-1A0E5685AABB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478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60AF3-F95B-492F-8248-C8CC9C5503F8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A8BF5-6457-4E20-B124-6757D6BDA8C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671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6187A-079C-498D-90A3-41C9E2F9F4DE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9BC91-9596-4633-8CD2-9C12DE31438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901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19773-BB9A-483C-8166-0AB348753AFB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EF6E6-EEB3-46AC-AF58-8636A1035F1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712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CF32B-0E83-48D6-AE58-48F6CE1B2557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A50DE-3F15-4069-86F1-5FE5E284CC6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054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D44602B5-CE5B-4684-82E4-90AC78E01600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0C3F5196-3EF4-4794-80B1-28C94844456D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600" dirty="0"/>
              <a:t>WF on power saving demodulation</a:t>
            </a:r>
            <a:endParaRPr lang="en-US" sz="3600" dirty="0">
              <a:ea typeface="+mj-ea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042988" y="4149725"/>
            <a:ext cx="7345362" cy="172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3951288" algn="r"/>
              </a:tabLst>
            </a:pPr>
            <a:r>
              <a:rPr lang="en-US" altLang="sv-SE" sz="2400" b="1" noProof="0" dirty="0">
                <a:solidFill>
                  <a:schemeClr val="tx1"/>
                </a:solidFill>
              </a:rPr>
              <a:t>Agenda Item:	</a:t>
            </a:r>
            <a:r>
              <a:rPr lang="en-US" altLang="sv-SE" sz="2400" noProof="0" dirty="0" smtClean="0">
                <a:solidFill>
                  <a:schemeClr val="tx1"/>
                </a:solidFill>
              </a:rPr>
              <a:t>8.7.3</a:t>
            </a:r>
            <a:endParaRPr lang="en-US" altLang="sv-SE" sz="2400" noProof="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tabLst>
                <a:tab pos="3951288" algn="r"/>
              </a:tabLst>
            </a:pPr>
            <a:r>
              <a:rPr lang="en-US" altLang="sv-SE" sz="2400" b="1" noProof="0" dirty="0">
                <a:solidFill>
                  <a:schemeClr val="tx1"/>
                </a:solidFill>
              </a:rPr>
              <a:t>Document for:</a:t>
            </a:r>
            <a:r>
              <a:rPr lang="en-US" altLang="sv-SE" sz="2400" noProof="0" dirty="0">
                <a:solidFill>
                  <a:schemeClr val="tx1"/>
                </a:solidFill>
              </a:rPr>
              <a:t>	Approval</a:t>
            </a:r>
          </a:p>
          <a:p>
            <a:pPr eaLnBrk="1" hangingPunct="1">
              <a:lnSpc>
                <a:spcPct val="80000"/>
              </a:lnSpc>
              <a:tabLst>
                <a:tab pos="3951288" algn="r"/>
              </a:tabLst>
            </a:pPr>
            <a:r>
              <a:rPr lang="en-US" altLang="sv-SE" sz="2400" b="1" noProof="0" dirty="0">
                <a:solidFill>
                  <a:schemeClr val="tx1"/>
                </a:solidFill>
              </a:rPr>
              <a:t>Source: 	</a:t>
            </a:r>
            <a:r>
              <a:rPr lang="en-US" altLang="sv-SE" sz="2400" noProof="0" dirty="0" smtClean="0">
                <a:solidFill>
                  <a:schemeClr val="tx1"/>
                </a:solidFill>
              </a:rPr>
              <a:t>CAT</a:t>
            </a:r>
            <a:r>
              <a:rPr lang="en-US" altLang="zh-CN" sz="2400" noProof="0" dirty="0" smtClean="0">
                <a:solidFill>
                  <a:schemeClr val="tx1"/>
                </a:solidFill>
              </a:rPr>
              <a:t>T</a:t>
            </a:r>
            <a:r>
              <a:rPr lang="en-US" altLang="zh-CN" sz="2400" dirty="0" smtClean="0">
                <a:solidFill>
                  <a:schemeClr val="tx1"/>
                </a:solidFill>
              </a:rPr>
              <a:t>……</a:t>
            </a:r>
            <a:endParaRPr lang="en-US" altLang="sv-SE" sz="2400" noProof="0" dirty="0">
              <a:solidFill>
                <a:srgbClr val="7030A0"/>
              </a:solidFill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95288" y="342900"/>
            <a:ext cx="84978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000" b="1" dirty="0">
                <a:cs typeface="Arial" panose="020B0604020202020204" pitchFamily="34" charset="0"/>
              </a:rPr>
              <a:t>3GPP TSG-RAN WG4 #</a:t>
            </a:r>
            <a:r>
              <a:rPr lang="en-US" altLang="sv-SE" sz="2000" b="1" dirty="0" smtClean="0">
                <a:cs typeface="Arial" panose="020B0604020202020204" pitchFamily="34" charset="0"/>
              </a:rPr>
              <a:t>95e</a:t>
            </a:r>
            <a:r>
              <a:rPr lang="en-US" altLang="sv-SE" sz="2000" b="1" dirty="0">
                <a:cs typeface="Arial" panose="020B0604020202020204" pitchFamily="34" charset="0"/>
              </a:rPr>
              <a:t>				</a:t>
            </a:r>
            <a:r>
              <a:rPr lang="en-US" altLang="sv-SE" sz="2000" b="1" dirty="0" smtClean="0">
                <a:cs typeface="Arial" panose="020B0604020202020204" pitchFamily="34" charset="0"/>
              </a:rPr>
              <a:t>                </a:t>
            </a:r>
            <a:r>
              <a:rPr lang="en-US" altLang="sv-SE" sz="2000" b="1" dirty="0" err="1" smtClean="0">
                <a:cs typeface="Arial" panose="020B0604020202020204" pitchFamily="34" charset="0"/>
              </a:rPr>
              <a:t>Tdoc</a:t>
            </a:r>
            <a:r>
              <a:rPr lang="en-US" altLang="sv-SE" sz="2000" b="1" dirty="0" smtClean="0">
                <a:cs typeface="Arial" panose="020B0604020202020204" pitchFamily="34" charset="0"/>
              </a:rPr>
              <a:t> R4-2008802 </a:t>
            </a:r>
            <a:endParaRPr lang="en-US" altLang="sv-SE" sz="2000" b="1" dirty="0">
              <a:highlight>
                <a:srgbClr val="FFFF00"/>
              </a:highlight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sv-SE" sz="2000" b="1" dirty="0">
                <a:cs typeface="Arial" panose="020B0604020202020204" pitchFamily="34" charset="0"/>
              </a:rPr>
              <a:t>Electronic Meeting, </a:t>
            </a:r>
            <a:r>
              <a:rPr lang="en-US" altLang="sv-SE" sz="2000" b="1" dirty="0" smtClean="0">
                <a:cs typeface="Arial" panose="020B0604020202020204" pitchFamily="34" charset="0"/>
              </a:rPr>
              <a:t>25</a:t>
            </a:r>
            <a:r>
              <a:rPr lang="en-US" altLang="sv-SE" sz="2000" b="1" baseline="30000" dirty="0" smtClean="0">
                <a:cs typeface="Arial" panose="020B0604020202020204" pitchFamily="34" charset="0"/>
              </a:rPr>
              <a:t>th</a:t>
            </a:r>
            <a:r>
              <a:rPr lang="en-US" altLang="sv-SE" sz="2000" b="1" dirty="0" smtClean="0">
                <a:cs typeface="Arial" panose="020B0604020202020204" pitchFamily="34" charset="0"/>
              </a:rPr>
              <a:t> May </a:t>
            </a:r>
            <a:r>
              <a:rPr lang="en-US" altLang="sv-SE" sz="2000" b="1" dirty="0">
                <a:cs typeface="Arial" panose="020B0604020202020204" pitchFamily="34" charset="0"/>
              </a:rPr>
              <a:t>– </a:t>
            </a:r>
            <a:r>
              <a:rPr lang="en-US" altLang="sv-SE" sz="2000" b="1" dirty="0" smtClean="0">
                <a:cs typeface="Arial" panose="020B0604020202020204" pitchFamily="34" charset="0"/>
              </a:rPr>
              <a:t>5</a:t>
            </a:r>
            <a:r>
              <a:rPr lang="en-US" altLang="zh-CN" sz="2000" b="1" baseline="30000" dirty="0" smtClean="0">
                <a:cs typeface="Arial" panose="020B0604020202020204" pitchFamily="34" charset="0"/>
              </a:rPr>
              <a:t>th</a:t>
            </a:r>
            <a:r>
              <a:rPr lang="en-US" altLang="zh-CN" sz="2000" b="1" dirty="0" smtClean="0">
                <a:cs typeface="Arial" panose="020B0604020202020204" pitchFamily="34" charset="0"/>
              </a:rPr>
              <a:t> June</a:t>
            </a:r>
            <a:r>
              <a:rPr lang="en-US" altLang="sv-SE" sz="2000" b="1" dirty="0" smtClean="0">
                <a:cs typeface="Arial" panose="020B0604020202020204" pitchFamily="34" charset="0"/>
              </a:rPr>
              <a:t>, </a:t>
            </a:r>
            <a:r>
              <a:rPr lang="en-US" altLang="sv-SE" sz="2000" b="1" dirty="0">
                <a:cs typeface="Arial" panose="020B0604020202020204" pitchFamily="34" charset="0"/>
              </a:rPr>
              <a:t>2020</a:t>
            </a:r>
            <a:endParaRPr lang="sv-SE" altLang="sv-SE" sz="2000" b="1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v-SE" dirty="0"/>
              <a:t>Background</a:t>
            </a:r>
            <a:endParaRPr lang="en-US" altLang="sv-S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1800" noProof="0" dirty="0"/>
          </a:p>
          <a:p>
            <a:pPr>
              <a:buFont typeface="Arial" charset="0"/>
              <a:buChar char="•"/>
              <a:defRPr/>
            </a:pPr>
            <a:endParaRPr lang="en-US" sz="1800" noProof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95288" y="1844824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In RAN4#95-e </a:t>
            </a:r>
            <a:r>
              <a:rPr lang="en-US" altLang="zh-CN" sz="2000" dirty="0" smtClean="0"/>
              <a:t>meeting, there were extensive discussions on UE demodulation requirements for Rel-16 UE power saving. The following contributions were reviewed.</a:t>
            </a:r>
          </a:p>
          <a:p>
            <a:pPr marL="0" indent="0">
              <a:buNone/>
            </a:pPr>
            <a:r>
              <a:rPr lang="en-US" altLang="zh-CN" sz="2000" dirty="0" smtClean="0"/>
              <a:t>	</a:t>
            </a:r>
            <a:r>
              <a:rPr lang="en-US" altLang="zh-CN" sz="2000" dirty="0" smtClean="0">
                <a:solidFill>
                  <a:srgbClr val="92D050"/>
                </a:solidFill>
              </a:rPr>
              <a:t>[Companies inputs are to be added here later]</a:t>
            </a:r>
            <a:r>
              <a:rPr lang="en-US" sz="2000" dirty="0" smtClean="0"/>
              <a:t>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altLang="sv-SE" dirty="0"/>
              <a:t>Background</a:t>
            </a:r>
            <a:endParaRPr lang="en-US" altLang="sv-S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1800" noProof="0" dirty="0"/>
          </a:p>
          <a:p>
            <a:pPr>
              <a:buFont typeface="Arial" charset="0"/>
              <a:buChar char="•"/>
              <a:defRPr/>
            </a:pPr>
            <a:endParaRPr lang="en-US" sz="1800" noProof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51520" y="1268760"/>
            <a:ext cx="864120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000" strike="sngStrike" dirty="0" smtClean="0"/>
              <a:t>The discussions in RAN4#95-e are focused on the following two issues</a:t>
            </a:r>
          </a:p>
          <a:p>
            <a:pPr marL="0" indent="0">
              <a:buNone/>
            </a:pPr>
            <a:r>
              <a:rPr lang="en-US" altLang="zh-CN" sz="2000" b="1" u="sng" strike="sngStrike" dirty="0"/>
              <a:t>Issue 1</a:t>
            </a:r>
            <a:r>
              <a:rPr lang="en-US" altLang="zh-CN" sz="2000" strike="sngStrike" dirty="0"/>
              <a:t>: Whether to introduce joint test for PDCCH-WUS during DRX OFF and PDCCH during DRX ON for power saving UE?</a:t>
            </a:r>
          </a:p>
          <a:p>
            <a:pPr marL="0" indent="0">
              <a:buNone/>
            </a:pPr>
            <a:r>
              <a:rPr lang="en-US" altLang="zh-CN" sz="2000" strike="sngStrike" dirty="0" smtClean="0"/>
              <a:t>The motivation for such a test case is based on the following points,</a:t>
            </a:r>
          </a:p>
          <a:p>
            <a:pPr lvl="1"/>
            <a:r>
              <a:rPr lang="en-US" altLang="zh-CN" sz="1600" strike="sngStrike" dirty="0" smtClean="0"/>
              <a:t>PDCCH-WUS </a:t>
            </a:r>
            <a:r>
              <a:rPr lang="en-US" altLang="zh-CN" sz="1600" strike="sngStrike" dirty="0"/>
              <a:t>is </a:t>
            </a:r>
            <a:r>
              <a:rPr lang="en-US" altLang="zh-CN" sz="1600" strike="sngStrike" dirty="0" smtClean="0"/>
              <a:t>used to indicate UE to wake up for PDCCH/PDSCH reception in DRX-ON.</a:t>
            </a:r>
          </a:p>
          <a:p>
            <a:pPr lvl="1"/>
            <a:r>
              <a:rPr lang="en-US" altLang="zh-CN" sz="1600" strike="sngStrike" dirty="0" smtClean="0"/>
              <a:t>PDCCH-WUS is demodulated </a:t>
            </a:r>
            <a:r>
              <a:rPr lang="en-US" altLang="zh-CN" sz="1600" strike="sngStrike" dirty="0"/>
              <a:t>in DRX-OFF state </a:t>
            </a:r>
            <a:r>
              <a:rPr lang="en-US" altLang="zh-CN" sz="1600" strike="sngStrike" dirty="0" smtClean="0"/>
              <a:t> which is different from normal PDCCH and </a:t>
            </a:r>
            <a:r>
              <a:rPr lang="en-US" altLang="zh-CN" sz="1600" strike="sngStrike" dirty="0"/>
              <a:t>its performance has impact on the following PDCCH/PDSCH performance.</a:t>
            </a:r>
          </a:p>
          <a:p>
            <a:pPr lvl="1"/>
            <a:r>
              <a:rPr lang="en-US" altLang="zh-CN" sz="1600" strike="sngStrike" dirty="0" smtClean="0"/>
              <a:t>RAN1 assumption on PDCCH-WUS misdetection performance is 10^-3 which is far below 10^-2 for </a:t>
            </a:r>
            <a:r>
              <a:rPr lang="en-US" altLang="zh-CN" sz="1600" strike="sngStrike" dirty="0"/>
              <a:t>n</a:t>
            </a:r>
            <a:r>
              <a:rPr lang="en-US" altLang="zh-CN" sz="1600" strike="sngStrike" dirty="0" smtClean="0"/>
              <a:t>ormal PDCCH.</a:t>
            </a:r>
          </a:p>
          <a:p>
            <a:pPr lvl="1"/>
            <a:r>
              <a:rPr lang="en-US" altLang="zh-CN" sz="1600" strike="sngStrike" dirty="0" smtClean="0"/>
              <a:t>In order not to degrade the PDCCH performance in DRX-ON, PDCCH-WUS performance and UE behavior need to be guaranteed by proper test case for UE supporting this feature.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sz="2000" b="1" u="sng" strike="sngStrike" dirty="0" smtClean="0"/>
              <a:t>Issue 2</a:t>
            </a:r>
            <a:r>
              <a:rPr lang="en-US" altLang="zh-CN" sz="2000" strike="sngStrike" dirty="0" smtClean="0"/>
              <a:t>: Applicability </a:t>
            </a:r>
            <a:r>
              <a:rPr lang="en-US" altLang="zh-CN" sz="2000" strike="sngStrike" dirty="0"/>
              <a:t>of 4Rx demodulation performance for UEs with max MIMO layer adaption</a:t>
            </a:r>
            <a:r>
              <a:rPr lang="en-US" altLang="zh-CN" sz="2000" strike="sngStrike" dirty="0" smtClean="0"/>
              <a:t>.</a:t>
            </a:r>
          </a:p>
          <a:p>
            <a:pPr lvl="1"/>
            <a:r>
              <a:rPr lang="en-US" altLang="zh-CN" sz="1600" strike="sngStrike" dirty="0" smtClean="0"/>
              <a:t>How to clarify the applicability for 4Rx demodulation performance</a:t>
            </a:r>
          </a:p>
          <a:p>
            <a:pPr lvl="1"/>
            <a:r>
              <a:rPr lang="en-GB" altLang="zh-CN" sz="1600" strike="sngStrike" dirty="0" smtClean="0"/>
              <a:t>Whether </a:t>
            </a:r>
            <a:r>
              <a:rPr lang="en-GB" altLang="zh-CN" sz="1600" strike="sngStrike" dirty="0"/>
              <a:t>additional requirements </a:t>
            </a:r>
            <a:r>
              <a:rPr lang="en-GB" altLang="zh-CN" sz="1600" strike="sngStrike" dirty="0" smtClean="0"/>
              <a:t>are needed for </a:t>
            </a:r>
            <a:r>
              <a:rPr lang="en-GB" altLang="zh-CN" sz="1600" strike="sngStrike" dirty="0"/>
              <a:t>4Rx UE with </a:t>
            </a:r>
            <a:r>
              <a:rPr lang="en-GB" altLang="zh-CN" sz="1600" strike="sngStrike" dirty="0" smtClean="0"/>
              <a:t>maxMIMO-layers-r16=2</a:t>
            </a:r>
            <a:endParaRPr lang="en-US" altLang="zh-CN" sz="1600" strike="sngStrike" dirty="0"/>
          </a:p>
          <a:p>
            <a:pPr marL="0" indent="0">
              <a:buNone/>
            </a:pPr>
            <a:endParaRPr lang="en-US" altLang="zh-CN" sz="2000" dirty="0" smtClean="0"/>
          </a:p>
          <a:p>
            <a:pPr lvl="1"/>
            <a:endParaRPr lang="zh-CN" altLang="en-US" sz="1600" dirty="0"/>
          </a:p>
          <a:p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 smtClean="0"/>
              <a:t>	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32045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Way Forward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412777"/>
            <a:ext cx="8363272" cy="3456384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000" b="1" u="sng" dirty="0" smtClean="0"/>
              <a:t>Issue 1</a:t>
            </a:r>
            <a:r>
              <a:rPr lang="en-US" altLang="zh-CN" sz="2000" dirty="0" smtClean="0"/>
              <a:t>: Whether </a:t>
            </a:r>
            <a:r>
              <a:rPr lang="en-US" altLang="zh-CN" sz="2000" dirty="0"/>
              <a:t>to introduce joint test for PDCCH-WUS during DRX OFF and PDCCH during DRX ON for power saving UE</a:t>
            </a:r>
            <a:r>
              <a:rPr lang="en-US" altLang="zh-CN" sz="2000" dirty="0" smtClean="0"/>
              <a:t>?</a:t>
            </a:r>
          </a:p>
          <a:p>
            <a:pPr marL="0" indent="0">
              <a:buNone/>
            </a:pPr>
            <a:r>
              <a:rPr lang="en-US" altLang="zh-CN" sz="2000" dirty="0" smtClean="0"/>
              <a:t>After several rounds of discussion in RAN4#94ebis and RAN4#95e meeting, the following 2 options are still pending,</a:t>
            </a:r>
          </a:p>
          <a:p>
            <a:pPr lvl="1" fontAlgn="auto" hangingPunct="1"/>
            <a:r>
              <a:rPr lang="en-GB" altLang="zh-CN" sz="2000" dirty="0" smtClean="0"/>
              <a:t>Option </a:t>
            </a:r>
            <a:r>
              <a:rPr lang="en-GB" altLang="zh-CN" sz="2000" dirty="0"/>
              <a:t>1: To define a joint test case for PDCCH-WUS in DRX OFF and PDCCH in DRX ON</a:t>
            </a:r>
            <a:r>
              <a:rPr lang="en-GB" altLang="zh-CN" sz="2000" dirty="0" smtClean="0"/>
              <a:t>.  </a:t>
            </a:r>
          </a:p>
          <a:p>
            <a:pPr marL="457200" lvl="1" indent="0" fontAlgn="auto" hangingPunct="1">
              <a:buNone/>
            </a:pPr>
            <a:r>
              <a:rPr lang="en-GB" altLang="zh-CN" sz="2000" dirty="0" smtClean="0"/>
              <a:t>     (CATT, CMCC, Qualcomm, MediaTek, vivo </a:t>
            </a:r>
            <a:r>
              <a:rPr lang="en-GB" altLang="zh-CN" sz="2000" dirty="0"/>
              <a:t>, NTT </a:t>
            </a:r>
            <a:r>
              <a:rPr lang="en-GB" altLang="zh-CN" sz="2000" dirty="0" smtClean="0"/>
              <a:t>DoCoMo?)</a:t>
            </a:r>
          </a:p>
          <a:p>
            <a:pPr lvl="1" fontAlgn="auto" hangingPunct="1"/>
            <a:r>
              <a:rPr lang="en-GB" altLang="zh-CN" sz="2000" dirty="0" smtClean="0"/>
              <a:t>Option </a:t>
            </a:r>
            <a:r>
              <a:rPr lang="en-GB" altLang="zh-CN" sz="2000" dirty="0"/>
              <a:t>2: No new requirements are needed</a:t>
            </a:r>
            <a:r>
              <a:rPr lang="en-GB" altLang="zh-CN" sz="2000" dirty="0" smtClean="0"/>
              <a:t>.</a:t>
            </a:r>
          </a:p>
          <a:p>
            <a:pPr marL="457200" lvl="1" indent="0" fontAlgn="auto" hangingPunct="1">
              <a:buNone/>
            </a:pPr>
            <a:r>
              <a:rPr lang="en-GB" altLang="zh-CN" sz="2000" dirty="0"/>
              <a:t> </a:t>
            </a:r>
            <a:r>
              <a:rPr lang="en-GB" altLang="zh-CN" sz="2000" dirty="0" smtClean="0"/>
              <a:t>    (Huawei, Intel</a:t>
            </a:r>
            <a:r>
              <a:rPr lang="en-GB" altLang="zh-CN" sz="2000" dirty="0" smtClean="0"/>
              <a:t>) </a:t>
            </a:r>
            <a:endParaRPr lang="zh-CN" altLang="zh-CN" sz="2000" dirty="0"/>
          </a:p>
          <a:p>
            <a:pPr marL="0" indent="0">
              <a:buNone/>
            </a:pP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b="1" u="sng" dirty="0" smtClean="0"/>
              <a:t>Recommended WF:</a:t>
            </a:r>
            <a:r>
              <a:rPr lang="en-US" altLang="zh-CN" sz="2000" dirty="0" smtClean="0"/>
              <a:t> </a:t>
            </a:r>
          </a:p>
          <a:p>
            <a:pPr fontAlgn="auto" hangingPunct="1"/>
            <a:r>
              <a:rPr lang="en-GB" altLang="zh-CN" sz="2400" dirty="0" smtClean="0">
                <a:solidFill>
                  <a:srgbClr val="00B050"/>
                </a:solidFill>
              </a:rPr>
              <a:t>Keep it open whether introduce test cases or not</a:t>
            </a:r>
          </a:p>
          <a:p>
            <a:pPr lvl="1" fontAlgn="auto" hangingPunct="1"/>
            <a:r>
              <a:rPr lang="en-GB" altLang="zh-CN" sz="1600" dirty="0" smtClean="0">
                <a:solidFill>
                  <a:srgbClr val="00B050"/>
                </a:solidFill>
              </a:rPr>
              <a:t>RAN4 will further discuss detailed test set-up (simulation assumption) considering test feasibility and also need to be checked from RRM aspect. </a:t>
            </a:r>
          </a:p>
          <a:p>
            <a:pPr lvl="1" fontAlgn="auto" hangingPunct="1"/>
            <a:r>
              <a:rPr lang="en-GB" altLang="zh-CN" sz="1600" dirty="0" smtClean="0">
                <a:solidFill>
                  <a:srgbClr val="00B050"/>
                </a:solidFill>
              </a:rPr>
              <a:t>Make decision on whether introducing test cases in Q3 2020. </a:t>
            </a:r>
          </a:p>
          <a:p>
            <a:pPr lvl="1" fontAlgn="auto" hangingPunct="1"/>
            <a:endParaRPr lang="en-GB" altLang="zh-CN" sz="2000" dirty="0"/>
          </a:p>
          <a:p>
            <a:pPr lvl="1" fontAlgn="auto" hangingPunct="1"/>
            <a:endParaRPr lang="en-GB" altLang="zh-CN" sz="2000" dirty="0" smtClean="0"/>
          </a:p>
          <a:p>
            <a:pPr marL="0" indent="0">
              <a:buNone/>
            </a:pPr>
            <a:endParaRPr lang="en-GB" altLang="zh-CN" sz="2000" dirty="0" smtClean="0"/>
          </a:p>
          <a:p>
            <a:pPr marL="0" indent="0">
              <a:buNone/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46166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Way Forward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000" b="1" u="sng" dirty="0" smtClean="0"/>
              <a:t>Issue 2</a:t>
            </a:r>
            <a:r>
              <a:rPr lang="en-US" altLang="zh-CN" sz="2000" dirty="0" smtClean="0"/>
              <a:t>: Applicability </a:t>
            </a:r>
            <a:r>
              <a:rPr lang="en-US" altLang="zh-CN" sz="2000" dirty="0"/>
              <a:t>of 4Rx demodulation performance for UEs with max MIMO layer </a:t>
            </a:r>
            <a:r>
              <a:rPr lang="en-US" altLang="zh-CN" sz="2000" dirty="0" smtClean="0"/>
              <a:t>adaption.</a:t>
            </a:r>
          </a:p>
          <a:p>
            <a:pPr lvl="1"/>
            <a:r>
              <a:rPr lang="en-GB" altLang="zh-CN" sz="1600" dirty="0"/>
              <a:t>Proposal 2b: Add a note in TS 38.101-4 to clarify </a:t>
            </a:r>
            <a:r>
              <a:rPr lang="en-GB" altLang="zh-CN" sz="1600" dirty="0" smtClean="0"/>
              <a:t>that </a:t>
            </a:r>
            <a:r>
              <a:rPr lang="en-GB" altLang="zh-CN" sz="1600" dirty="0"/>
              <a:t>‘maxMIMO-Layers-r16’ is not configured in IE PDSCH-</a:t>
            </a:r>
            <a:r>
              <a:rPr lang="en-GB" altLang="zh-CN" sz="1600" dirty="0" err="1"/>
              <a:t>Config</a:t>
            </a:r>
            <a:r>
              <a:rPr lang="en-GB" altLang="zh-CN" sz="1600" dirty="0"/>
              <a:t> “Note: ‘maxMIMO-Layers-r16’ is not configured in IE PDSCH-</a:t>
            </a:r>
            <a:r>
              <a:rPr lang="en-GB" altLang="zh-CN" sz="1600" dirty="0" err="1"/>
              <a:t>Config</a:t>
            </a:r>
            <a:r>
              <a:rPr lang="en-GB" altLang="zh-CN" sz="1600" dirty="0"/>
              <a:t> during the performance requirements testing for UE supporting Release 16 per BWP MIMO layer adaptation</a:t>
            </a:r>
            <a:r>
              <a:rPr lang="en-GB" altLang="zh-CN" sz="1600" dirty="0" smtClean="0"/>
              <a:t>.”(exact wording will be reviewed in R4-2008804)</a:t>
            </a:r>
          </a:p>
          <a:p>
            <a:pPr lvl="1"/>
            <a:r>
              <a:rPr lang="en-GB" altLang="zh-CN" sz="1600" dirty="0"/>
              <a:t>No additional requirements for 4Rx UE with maxMIMO-layers-r16=2.</a:t>
            </a:r>
            <a:endParaRPr lang="zh-CN" altLang="zh-CN" sz="1600" dirty="0"/>
          </a:p>
        </p:txBody>
      </p:sp>
    </p:spTree>
    <p:extLst>
      <p:ext uri="{BB962C8B-B14F-4D97-AF65-F5344CB8AC3E}">
        <p14:creationId xmlns:p14="http://schemas.microsoft.com/office/powerpoint/2010/main" val="1856397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31931</TotalTime>
  <Words>460</Words>
  <Application>Microsoft Office PowerPoint</Application>
  <PresentationFormat>全屏显示(4:3)</PresentationFormat>
  <Paragraphs>48</Paragraphs>
  <Slides>5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WF on power saving demodulation</vt:lpstr>
      <vt:lpstr>Background</vt:lpstr>
      <vt:lpstr>Background</vt:lpstr>
      <vt:lpstr>Way Forward (1)</vt:lpstr>
      <vt:lpstr>Way Forward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4Rx 8x4</dc:title>
  <dc:creator>Saynajakangas, Tuomo (Nokia - FI/Oulu)</dc:creator>
  <cp:lastModifiedBy>Samsung</cp:lastModifiedBy>
  <cp:revision>390</cp:revision>
  <dcterms:created xsi:type="dcterms:W3CDTF">2014-03-20T14:32:54Z</dcterms:created>
  <dcterms:modified xsi:type="dcterms:W3CDTF">2020-06-03T16:20:41Z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1476178062</vt:lpwstr>
  </property>
  <property fmtid="{D5CDD505-2E9C-101B-9397-08002B2CF9AE}" pid="6" name="NSCPROP_SA">
    <vt:lpwstr>D:\RAN4 Meeting Doc\RAN4_95e\DRAFT R4-2008802_WF on power saving demodulation.pptx</vt:lpwstr>
  </property>
</Properties>
</file>