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334" r:id="rId6"/>
    <p:sldId id="329" r:id="rId7"/>
    <p:sldId id="331" r:id="rId8"/>
    <p:sldId id="333" r:id="rId9"/>
    <p:sldId id="332" r:id="rId10"/>
    <p:sldId id="301" r:id="rId11"/>
    <p:sldId id="33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83701-7F01-4A74-ACFC-AE9603AF7B78}" v="17" dt="2020-04-30T01:02:52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 (Qunfeng)" userId="6f4d2238-25dd-4a3f-b2f2-f4404111ee0a" providerId="ADAL" clId="{31E83701-7F01-4A74-ACFC-AE9603AF7B78}"/>
    <pc:docChg chg="undo custSel modSld">
      <pc:chgData name="Michael He (Qunfeng)" userId="6f4d2238-25dd-4a3f-b2f2-f4404111ee0a" providerId="ADAL" clId="{31E83701-7F01-4A74-ACFC-AE9603AF7B78}" dt="2020-04-30T01:02:52.282" v="403" actId="207"/>
      <pc:docMkLst>
        <pc:docMk/>
      </pc:docMkLst>
      <pc:sldChg chg="modSp">
        <pc:chgData name="Michael He (Qunfeng)" userId="6f4d2238-25dd-4a3f-b2f2-f4404111ee0a" providerId="ADAL" clId="{31E83701-7F01-4A74-ACFC-AE9603AF7B78}" dt="2020-04-30T01:01:05.716" v="393" actId="27636"/>
        <pc:sldMkLst>
          <pc:docMk/>
          <pc:sldMk cId="263862736" sldId="299"/>
        </pc:sldMkLst>
        <pc:spChg chg="mod">
          <ac:chgData name="Michael He (Qunfeng)" userId="6f4d2238-25dd-4a3f-b2f2-f4404111ee0a" providerId="ADAL" clId="{31E83701-7F01-4A74-ACFC-AE9603AF7B78}" dt="2020-04-30T01:01:05.716" v="393" actId="27636"/>
          <ac:spMkLst>
            <pc:docMk/>
            <pc:sldMk cId="263862736" sldId="299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27:18.517" v="55" actId="207"/>
        <pc:sldMkLst>
          <pc:docMk/>
          <pc:sldMk cId="3886881584" sldId="303"/>
        </pc:sldMkLst>
        <pc:spChg chg="mod">
          <ac:chgData name="Michael He (Qunfeng)" userId="6f4d2238-25dd-4a3f-b2f2-f4404111ee0a" providerId="ADAL" clId="{31E83701-7F01-4A74-ACFC-AE9603AF7B78}" dt="2020-04-30T00:27:18.517" v="55" actId="207"/>
          <ac:spMkLst>
            <pc:docMk/>
            <pc:sldMk cId="3886881584" sldId="303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48:36.091" v="219" actId="27636"/>
        <pc:sldMkLst>
          <pc:docMk/>
          <pc:sldMk cId="3516642678" sldId="308"/>
        </pc:sldMkLst>
        <pc:spChg chg="mod">
          <ac:chgData name="Michael He (Qunfeng)" userId="6f4d2238-25dd-4a3f-b2f2-f4404111ee0a" providerId="ADAL" clId="{31E83701-7F01-4A74-ACFC-AE9603AF7B78}" dt="2020-04-30T00:48:36.091" v="219" actId="27636"/>
          <ac:spMkLst>
            <pc:docMk/>
            <pc:sldMk cId="3516642678" sldId="308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39:46.886" v="169" actId="207"/>
        <pc:sldMkLst>
          <pc:docMk/>
          <pc:sldMk cId="856154310" sldId="312"/>
        </pc:sldMkLst>
        <pc:spChg chg="mod">
          <ac:chgData name="Michael He (Qunfeng)" userId="6f4d2238-25dd-4a3f-b2f2-f4404111ee0a" providerId="ADAL" clId="{31E83701-7F01-4A74-ACFC-AE9603AF7B78}" dt="2020-04-30T00:39:46.886" v="169" actId="207"/>
          <ac:spMkLst>
            <pc:docMk/>
            <pc:sldMk cId="856154310" sldId="312"/>
            <ac:spMk id="3" creationId="{DEF73131-491D-4C31-8E53-2AA818087C87}"/>
          </ac:spMkLst>
        </pc:spChg>
      </pc:sldChg>
      <pc:sldChg chg="modSp">
        <pc:chgData name="Michael He (Qunfeng)" userId="6f4d2238-25dd-4a3f-b2f2-f4404111ee0a" providerId="ADAL" clId="{31E83701-7F01-4A74-ACFC-AE9603AF7B78}" dt="2020-04-30T01:02:52.282" v="403" actId="207"/>
        <pc:sldMkLst>
          <pc:docMk/>
          <pc:sldMk cId="3498719656" sldId="313"/>
        </pc:sldMkLst>
        <pc:spChg chg="mod">
          <ac:chgData name="Michael He (Qunfeng)" userId="6f4d2238-25dd-4a3f-b2f2-f4404111ee0a" providerId="ADAL" clId="{31E83701-7F01-4A74-ACFC-AE9603AF7B78}" dt="2020-04-30T01:02:52.282" v="403" actId="207"/>
          <ac:spMkLst>
            <pc:docMk/>
            <pc:sldMk cId="3498719656" sldId="313"/>
            <ac:spMk id="3" creationId="{DEF73131-491D-4C31-8E53-2AA818087C87}"/>
          </ac:spMkLst>
        </pc:spChg>
      </pc:sldChg>
      <pc:sldChg chg="modSp">
        <pc:chgData name="Michael He (Qunfeng)" userId="6f4d2238-25dd-4a3f-b2f2-f4404111ee0a" providerId="ADAL" clId="{31E83701-7F01-4A74-ACFC-AE9603AF7B78}" dt="2020-04-30T00:38:59.109" v="126" actId="207"/>
        <pc:sldMkLst>
          <pc:docMk/>
          <pc:sldMk cId="540880922" sldId="320"/>
        </pc:sldMkLst>
        <pc:spChg chg="mod">
          <ac:chgData name="Michael He (Qunfeng)" userId="6f4d2238-25dd-4a3f-b2f2-f4404111ee0a" providerId="ADAL" clId="{31E83701-7F01-4A74-ACFC-AE9603AF7B78}" dt="2020-04-30T00:38:59.109" v="126" actId="207"/>
          <ac:spMkLst>
            <pc:docMk/>
            <pc:sldMk cId="540880922" sldId="320"/>
            <ac:spMk id="3" creationId="{00000000-0000-0000-0000-000000000000}"/>
          </ac:spMkLst>
        </pc:spChg>
      </pc:sldChg>
      <pc:sldChg chg="modSp">
        <pc:chgData name="Michael He (Qunfeng)" userId="6f4d2238-25dd-4a3f-b2f2-f4404111ee0a" providerId="ADAL" clId="{31E83701-7F01-4A74-ACFC-AE9603AF7B78}" dt="2020-04-30T00:28:02.140" v="56" actId="207"/>
        <pc:sldMkLst>
          <pc:docMk/>
          <pc:sldMk cId="1511545587" sldId="322"/>
        </pc:sldMkLst>
        <pc:spChg chg="mod">
          <ac:chgData name="Michael He (Qunfeng)" userId="6f4d2238-25dd-4a3f-b2f2-f4404111ee0a" providerId="ADAL" clId="{31E83701-7F01-4A74-ACFC-AE9603AF7B78}" dt="2020-04-30T00:28:02.140" v="56" actId="207"/>
          <ac:spMkLst>
            <pc:docMk/>
            <pc:sldMk cId="1511545587" sldId="322"/>
            <ac:spMk id="3" creationId="{00000000-0000-0000-0000-000000000000}"/>
          </ac:spMkLst>
        </pc:spChg>
      </pc:sldChg>
      <pc:sldChg chg="modSp">
        <pc:chgData name="Michael He (Qunfeng)" userId="6f4d2238-25dd-4a3f-b2f2-f4404111ee0a" providerId="ADAL" clId="{31E83701-7F01-4A74-ACFC-AE9603AF7B78}" dt="2020-04-30T00:26:51.524" v="44" actId="207"/>
        <pc:sldMkLst>
          <pc:docMk/>
          <pc:sldMk cId="2549809857" sldId="325"/>
        </pc:sldMkLst>
        <pc:spChg chg="mod">
          <ac:chgData name="Michael He (Qunfeng)" userId="6f4d2238-25dd-4a3f-b2f2-f4404111ee0a" providerId="ADAL" clId="{31E83701-7F01-4A74-ACFC-AE9603AF7B78}" dt="2020-04-30T00:26:51.524" v="44" actId="207"/>
          <ac:spMkLst>
            <pc:docMk/>
            <pc:sldMk cId="2549809857" sldId="325"/>
            <ac:spMk id="3" creationId="{EBC1EEA6-7C1C-4DB0-921B-8F15A38078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FBD721-9C39-45DE-A1A1-F793B070E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D833BB2-F662-4C2D-9906-B12511310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857166-BDD4-4B4A-8D44-47ED19B9E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350B2D-D5FB-4DBB-8AAE-E9A6EFC7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7962E6-A125-421F-AA74-CE5CA337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707560-D018-439D-8DE4-0BCA3391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5F347F0-FB26-43B5-89DE-84CEC7C8C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DD813B-DAB6-480B-8A15-6BB5CAB9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C87C14-01ED-4022-9D99-C0F7F49B7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24D4F7-4960-4EBF-921D-802112F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5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B27491D-37AF-4BB4-BF4A-E9F1974BF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1EE211A-C4C9-4040-9E3D-27FC5F36B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D5A935-C3BE-4B8A-B613-37D2E119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3AE5EF-BD10-431E-93B4-47A2EBA7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929B1C-C608-46BD-BAA9-F8C68988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980E6D-0EB0-44D5-A4FC-3BB14FB55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19C6C0-05A0-4F88-9851-6F123FE82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8A850F-61F1-48D1-B191-DD8A4409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063260-99CF-4BB1-B42D-CDD0F1C0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D42229-133C-4494-A27C-938CC19B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4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8781F5-B732-4EB2-AD40-B9329D55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FF15CF-AEFC-478B-818D-374B1FE23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6FC109-0D9A-49E4-BE5A-1AD79C3E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13F147-BC81-417E-954F-61837FD7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9B3C4-B1D0-4691-AC07-E3ACBEB5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9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28C983-0607-4099-8A53-9102509D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619211-6CE0-4D72-AFD0-08181545D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BE0F39-0DF2-442F-B490-7DC2504C2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9080827-2273-443A-814A-9F0FF327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4F9C29-E1A1-41D5-976F-0D070967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338EE0D-DC11-43DB-BDB6-4C69B376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7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75E87C-F2FD-4386-BC00-3B9EA8B1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901157-1EE2-44AB-A59C-752ABC4DF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D16315B-C283-4A76-8FDC-8092193F8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411FE61-90DB-45E0-A4A0-DAE967C64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E3099E3-04C0-401A-89E4-B95888B7A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115851E-5FEB-487E-95FD-98F36D69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478670F-AD4C-496E-B02A-11E73E10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2D35FB9-2D09-4ED5-AA4E-61298629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AF9BA4-13FD-459D-B781-B02FF71E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7801C00-63A6-4F75-91BF-C163A807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E21F7B5-3B0D-4FE7-AEBC-BD9AB7AF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FD4CA54-B270-4281-80BD-AB90A193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1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724F017-251B-4887-B1FB-F71D04FD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1957381-5FCB-447D-82F8-3FFD5552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ACB8827-1944-467A-8111-D37F35E03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DACD46-FCA6-448C-8765-1DEBB969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364A34-BC22-471A-B716-A6BFC8510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27D0F60-0D4B-485D-A49D-B3C1F9F7A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10FBACC-CEEF-4E67-A020-658D14F9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07A4D95-9EC1-488F-A5B2-4BA7D08C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EBBCA94-0966-4B1B-8F75-0F6E7CA3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3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E99E56-76CB-4B63-B613-DACF24AB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E7F5D9-0865-4344-8B21-35620E645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0E4B004-CDEA-4377-AD4E-571CE8B84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E0674FB-5A17-498C-8B0F-F8899FDA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024BA7-D40F-4CC8-9A55-A9EA771F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0F76107-C3D8-4759-94F7-0B3CAAE7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2602097-726D-48F2-8064-39BFEDFB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E20FB6A-7225-4D4A-9D43-309F61B2B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C2695B-0CC2-41B5-BF40-C55DC55F7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CCC6CE-0CB2-4CC0-96CC-6E8D11BE3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139D6C-FF07-465B-9792-4406473C6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3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6281" y="1825793"/>
            <a:ext cx="9721685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CSI-RS based L3 measurement capability and requirements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7284" y="4446100"/>
            <a:ext cx="9144000" cy="1655762"/>
          </a:xfrm>
        </p:spPr>
        <p:txBody>
          <a:bodyPr/>
          <a:lstStyle/>
          <a:p>
            <a:r>
              <a:rPr lang="en-US" altLang="zh-CN" dirty="0"/>
              <a:t>OPPO</a:t>
            </a:r>
            <a:r>
              <a:rPr lang="en-US" dirty="0"/>
              <a:t>, [ </a:t>
            </a:r>
            <a:r>
              <a:rPr lang="en-US" dirty="0" smtClean="0"/>
              <a:t>CATT </a:t>
            </a:r>
            <a:r>
              <a:rPr lang="en-US" dirty="0"/>
              <a:t>]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52399" y="174536"/>
            <a:ext cx="66838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sz="2400" b="1" dirty="0"/>
              <a:t>3GPP TSG-RAN4 Meeting #</a:t>
            </a:r>
            <a:r>
              <a:rPr lang="en-GB" sz="2400" b="1" dirty="0" smtClean="0"/>
              <a:t>95</a:t>
            </a:r>
            <a:r>
              <a:rPr lang="en-US" altLang="zh-CN" sz="2400" b="1" dirty="0" smtClean="0"/>
              <a:t>e</a:t>
            </a:r>
            <a:endParaRPr lang="en-GB" sz="2400" b="1" dirty="0"/>
          </a:p>
          <a:p>
            <a:pPr>
              <a:spcBef>
                <a:spcPct val="0"/>
              </a:spcBef>
              <a:buNone/>
            </a:pPr>
            <a:r>
              <a:rPr lang="en-US" sz="2400" b="1" dirty="0"/>
              <a:t>Electronic Meeting, </a:t>
            </a:r>
            <a:r>
              <a:rPr lang="en-GB" altLang="zh-CN" sz="2400" b="1" dirty="0"/>
              <a:t>25 May– 5 June, </a:t>
            </a:r>
            <a:r>
              <a:rPr lang="en-US" sz="2400" b="1" dirty="0" smtClean="0"/>
              <a:t>2020</a:t>
            </a:r>
            <a:endParaRPr lang="ja-JP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BA78D76-0F58-4301-A445-DB93FFE26169}"/>
              </a:ext>
            </a:extLst>
          </p:cNvPr>
          <p:cNvSpPr/>
          <p:nvPr/>
        </p:nvSpPr>
        <p:spPr>
          <a:xfrm>
            <a:off x="10571284" y="1745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</a:rPr>
              <a:t>R4-2009009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4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A93BA5-D50D-4966-853C-8708A180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136608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Background</a:t>
            </a:r>
            <a:endParaRPr lang="en-US" altLang="zh-C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C1EEA6-7C1C-4DB0-921B-8F15A380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991" y="1541397"/>
            <a:ext cx="11552854" cy="4971369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en-US" altLang="zh-CN" dirty="0"/>
              <a:t>Agreement in last meeting (R4-2005357)</a:t>
            </a:r>
            <a:endParaRPr lang="en-US" altLang="zh-CN" dirty="0" smtClean="0"/>
          </a:p>
          <a:p>
            <a:pPr lvl="1"/>
            <a:r>
              <a:rPr lang="en-US" altLang="zh-CN" sz="2100" dirty="0"/>
              <a:t>Requirements shall be defined when CSI-RS is configured with an associated SSB. </a:t>
            </a:r>
          </a:p>
          <a:p>
            <a:pPr lvl="2"/>
            <a:r>
              <a:rPr lang="en-GB" altLang="zh-CN" sz="2100" dirty="0"/>
              <a:t>No requirements in Rel-16 for the case</a:t>
            </a:r>
            <a:r>
              <a:rPr lang="en-US" altLang="zh-CN" sz="2100" dirty="0"/>
              <a:t> </a:t>
            </a:r>
            <a:r>
              <a:rPr lang="en-US" altLang="zh-CN" sz="2100" dirty="0" err="1"/>
              <a:t>associatedSSB</a:t>
            </a:r>
            <a:r>
              <a:rPr lang="en-US" altLang="zh-CN" sz="2100" dirty="0"/>
              <a:t> is not configured for CSI-RS </a:t>
            </a:r>
            <a:endParaRPr lang="en-US" altLang="zh-CN" sz="2100" dirty="0" smtClean="0"/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The </a:t>
            </a:r>
            <a:r>
              <a:rPr lang="en-US" altLang="zh-CN" sz="2100" dirty="0"/>
              <a:t>total number of carrier </a:t>
            </a:r>
            <a:r>
              <a:rPr lang="en-GB" altLang="zh-CN" sz="2100" dirty="0"/>
              <a:t>UE shall be capable of monitoring</a:t>
            </a:r>
            <a:r>
              <a:rPr lang="en-US" altLang="zh-CN" sz="2100" dirty="0"/>
              <a:t> </a:t>
            </a:r>
            <a:r>
              <a:rPr lang="en-GB" altLang="zh-CN" sz="2100" dirty="0"/>
              <a:t>at least 13 effective carrier frequency layers</a:t>
            </a:r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Introduce </a:t>
            </a:r>
            <a:r>
              <a:rPr lang="en-US" altLang="zh-CN" sz="2100" dirty="0"/>
              <a:t>restrictions about time-domain scheduling for</a:t>
            </a:r>
            <a:r>
              <a:rPr lang="zh-CN" altLang="zh-CN" sz="2100" dirty="0"/>
              <a:t> CSI-RS resources </a:t>
            </a:r>
            <a:endParaRPr lang="en-US" altLang="zh-CN" sz="2100" dirty="0"/>
          </a:p>
          <a:p>
            <a:pPr lvl="1"/>
            <a:endParaRPr lang="en-GB" altLang="zh-CN" sz="2100" dirty="0" smtClean="0"/>
          </a:p>
          <a:p>
            <a:pPr lvl="1"/>
            <a:r>
              <a:rPr lang="en-GB" altLang="zh-CN" sz="2100" dirty="0" smtClean="0"/>
              <a:t>CSI-RS </a:t>
            </a:r>
            <a:r>
              <a:rPr lang="en-GB" altLang="zh-CN" sz="2100" dirty="0"/>
              <a:t>based cell identification can consider</a:t>
            </a:r>
            <a:endParaRPr lang="zh-CN" altLang="zh-CN" sz="2100" dirty="0"/>
          </a:p>
          <a:p>
            <a:pPr lvl="2"/>
            <a:r>
              <a:rPr lang="en-GB" altLang="zh-CN" sz="2100" dirty="0"/>
              <a:t>1) Cell search via SSB, 2) PBCH decoding and 3) CSI-RS measurement. </a:t>
            </a:r>
          </a:p>
          <a:p>
            <a:pPr marL="685800" lvl="2">
              <a:spcBef>
                <a:spcPts val="1000"/>
              </a:spcBef>
            </a:pPr>
            <a:r>
              <a:rPr lang="en-GB" altLang="zh-CN" sz="2100" dirty="0"/>
              <a:t>If configured SSB fails to be detected, requirement should not be defined. </a:t>
            </a:r>
            <a:endParaRPr lang="en-GB" altLang="zh-CN" sz="2100" dirty="0" smtClean="0"/>
          </a:p>
          <a:p>
            <a:pPr lvl="1" hangingPunct="0"/>
            <a:endParaRPr lang="en-GB" altLang="zh-CN" sz="2100" dirty="0" smtClean="0"/>
          </a:p>
          <a:p>
            <a:pPr lvl="1" hangingPunct="0"/>
            <a:r>
              <a:rPr lang="en-GB" altLang="zh-CN" sz="2100" dirty="0" smtClean="0"/>
              <a:t>If </a:t>
            </a:r>
            <a:r>
              <a:rPr lang="en-GB" altLang="zh-CN" sz="2100" dirty="0"/>
              <a:t>the CSI-RS is QCL-</a:t>
            </a:r>
            <a:r>
              <a:rPr lang="en-GB" altLang="zh-CN" sz="2100" dirty="0" err="1"/>
              <a:t>ed</a:t>
            </a:r>
            <a:r>
              <a:rPr lang="en-GB" altLang="zh-CN" sz="2100" dirty="0"/>
              <a:t> to the associated SSB, no Rx sweeping is needed only after SSB has been detected. </a:t>
            </a:r>
          </a:p>
          <a:p>
            <a:pPr lvl="1" hangingPunct="0"/>
            <a:r>
              <a:rPr lang="en-GB" altLang="zh-CN" sz="2100" dirty="0"/>
              <a:t>If CSI-RS configured with associated SSB but not QCL-</a:t>
            </a:r>
            <a:r>
              <a:rPr lang="en-GB" altLang="zh-CN" sz="2100" dirty="0" err="1"/>
              <a:t>ed</a:t>
            </a:r>
            <a:r>
              <a:rPr lang="en-GB" altLang="zh-CN" sz="2100" dirty="0"/>
              <a:t> to the associated SSB, Rx sweeping is needed. </a:t>
            </a:r>
          </a:p>
          <a:p>
            <a:pPr lvl="2" hangingPunct="0"/>
            <a:r>
              <a:rPr lang="en-GB" altLang="zh-CN" sz="2100" dirty="0"/>
              <a:t>FFS on the scaling factor N =8.</a:t>
            </a:r>
            <a:endParaRPr lang="en-US" altLang="zh-CN" sz="2100" dirty="0"/>
          </a:p>
          <a:p>
            <a:pPr lvl="1"/>
            <a:r>
              <a:rPr lang="en-US" altLang="zh-CN" sz="2100" dirty="0"/>
              <a:t>For FR2, if the RX beam sweeping for QCL-</a:t>
            </a:r>
            <a:r>
              <a:rPr lang="en-US" altLang="zh-CN" sz="2100" dirty="0" err="1"/>
              <a:t>ed</a:t>
            </a:r>
            <a:r>
              <a:rPr lang="en-US" altLang="zh-CN" sz="2100" dirty="0"/>
              <a:t> </a:t>
            </a:r>
            <a:r>
              <a:rPr lang="en-US" altLang="zh-CN" sz="2100" dirty="0" err="1"/>
              <a:t>associatedSSB</a:t>
            </a:r>
            <a:r>
              <a:rPr lang="en-US" altLang="zh-CN" sz="2100" dirty="0"/>
              <a:t> is not finished, requirement should not be applied.</a:t>
            </a:r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No </a:t>
            </a:r>
            <a:r>
              <a:rPr lang="en-US" altLang="zh-CN" sz="2100" dirty="0"/>
              <a:t>UE </a:t>
            </a:r>
            <a:r>
              <a:rPr lang="en-US" altLang="zh-CN" sz="2100" dirty="0" smtClean="0"/>
              <a:t>requirement </a:t>
            </a:r>
            <a:r>
              <a:rPr lang="en-US" altLang="zh-CN" sz="2100" dirty="0"/>
              <a:t>is defined for the CSI-RS resources that are not within DRX on-duration or measurement gap</a:t>
            </a:r>
          </a:p>
          <a:p>
            <a:pPr lvl="1" hangingPunct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2ED7DFEE-B8EE-468A-9522-B81149037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3570286"/>
            <a:ext cx="19622766" cy="5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3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0515600" cy="86797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3" y="1510018"/>
            <a:ext cx="11250706" cy="4827468"/>
          </a:xfrm>
        </p:spPr>
        <p:txBody>
          <a:bodyPr>
            <a:noAutofit/>
          </a:bodyPr>
          <a:lstStyle/>
          <a:p>
            <a:pPr marL="0" lvl="2" indent="0" algn="just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 smtClean="0"/>
              <a:t>Scope of </a:t>
            </a:r>
            <a:r>
              <a:rPr lang="en-US" altLang="zh-CN" sz="1800" b="1" u="sng" dirty="0"/>
              <a:t>Requirements </a:t>
            </a:r>
            <a:endParaRPr lang="en-GB" altLang="zh-CN" sz="18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/>
              <a:t>Define requirements only for intra-f without gap and inter-f with gap in Rel-16</a:t>
            </a:r>
            <a:r>
              <a:rPr lang="en-US" altLang="zh-CN" sz="1800" dirty="0" smtClean="0"/>
              <a:t>.</a:t>
            </a:r>
            <a:endParaRPr lang="en-GB" altLang="zh-CN" sz="18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 smtClean="0"/>
              <a:t>No </a:t>
            </a:r>
            <a:r>
              <a:rPr lang="en-GB" altLang="zh-CN" sz="1800" dirty="0"/>
              <a:t>requirements shall be defined in Rel-16 for CSI-RS L3 measurement, </a:t>
            </a:r>
            <a:r>
              <a:rPr lang="en-GB" altLang="zh-CN" sz="1800" dirty="0" smtClean="0"/>
              <a:t>when </a:t>
            </a:r>
            <a:endParaRPr lang="zh-CN" altLang="zh-CN" sz="1800" dirty="0" smtClean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dirty="0"/>
              <a:t>associated SSB is not configured </a:t>
            </a:r>
            <a:endParaRPr lang="zh-CN" altLang="zh-CN" dirty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dirty="0"/>
              <a:t>associated SSB is not detected even if associated SSB is configured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dirty="0"/>
              <a:t>associated SSB is not included in </a:t>
            </a:r>
            <a:r>
              <a:rPr lang="en-GB" altLang="zh-CN" dirty="0" err="1"/>
              <a:t>ssb-ToMeasure</a:t>
            </a:r>
            <a:r>
              <a:rPr lang="en-GB" altLang="zh-CN" dirty="0"/>
              <a:t> in SSB-</a:t>
            </a:r>
            <a:r>
              <a:rPr lang="en-GB" altLang="zh-CN" dirty="0" err="1"/>
              <a:t>ConfigMobility</a:t>
            </a:r>
            <a:r>
              <a:rPr lang="en-GB" altLang="zh-CN" dirty="0"/>
              <a:t> </a:t>
            </a:r>
            <a:r>
              <a:rPr lang="en-GB" altLang="zh-CN" strike="sngStrike" dirty="0" smtClean="0">
                <a:solidFill>
                  <a:schemeClr val="accent1"/>
                </a:solidFill>
              </a:rPr>
              <a:t>[in </a:t>
            </a:r>
            <a:r>
              <a:rPr lang="en-GB" altLang="zh-CN" strike="sngStrike" dirty="0">
                <a:solidFill>
                  <a:schemeClr val="accent1"/>
                </a:solidFill>
              </a:rPr>
              <a:t>the same </a:t>
            </a:r>
            <a:r>
              <a:rPr lang="en-GB" altLang="zh-CN" strike="sngStrike" dirty="0" smtClean="0">
                <a:solidFill>
                  <a:schemeClr val="accent1"/>
                </a:solidFill>
              </a:rPr>
              <a:t>MO].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 smtClean="0"/>
              <a:t>UE is not required to perform CSI-RS based L3 measurement when </a:t>
            </a:r>
            <a:r>
              <a:rPr lang="en-GB" altLang="zh-CN" sz="1800" dirty="0" smtClean="0"/>
              <a:t>associated SSB is not </a:t>
            </a:r>
            <a:r>
              <a:rPr lang="en-GB" altLang="zh-CN" sz="1800" dirty="0" err="1" smtClean="0"/>
              <a:t>QCLed</a:t>
            </a:r>
            <a:r>
              <a:rPr lang="en-GB" altLang="zh-CN" sz="1800" dirty="0" smtClean="0"/>
              <a:t> with CSI-RS</a:t>
            </a:r>
            <a:endParaRPr lang="en-GB" altLang="zh-CN" sz="1800" b="1" u="sng" dirty="0" smtClean="0"/>
          </a:p>
          <a:p>
            <a:pPr marL="2286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dirty="0" smtClean="0"/>
              <a:t>No RX beam sweeping is needed when CSI-RS is QCL-</a:t>
            </a:r>
            <a:r>
              <a:rPr lang="en-GB" altLang="zh-CN" dirty="0" err="1" smtClean="0"/>
              <a:t>ed</a:t>
            </a:r>
            <a:r>
              <a:rPr lang="en-GB" altLang="zh-CN" dirty="0" smtClean="0"/>
              <a:t> to the associated SSB</a:t>
            </a:r>
            <a:endParaRPr lang="en-US" altLang="zh-CN" dirty="0" smtClean="0"/>
          </a:p>
          <a:p>
            <a:pPr marL="0" lvl="2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 smtClean="0"/>
              <a:t>UE capability of CSI-RS resource to be monitored per slot </a:t>
            </a:r>
            <a:endParaRPr lang="en-US" altLang="zh-CN" sz="1800" u="sng" dirty="0" smtClean="0"/>
          </a:p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 smtClean="0"/>
              <a:t>The total </a:t>
            </a:r>
            <a:r>
              <a:rPr lang="en-GB" altLang="zh-CN" sz="1800" dirty="0"/>
              <a:t>number of CSI resources that UE can monitor per slot is indicated by existing capability </a:t>
            </a:r>
            <a:r>
              <a:rPr lang="en-GB" altLang="zh-CN" sz="1800" i="1" dirty="0" err="1"/>
              <a:t>maxNumberCSI</a:t>
            </a:r>
            <a:r>
              <a:rPr lang="en-GB" altLang="zh-CN" sz="1800" i="1" dirty="0"/>
              <a:t>-RS-RRM-RS-SINR</a:t>
            </a:r>
            <a:r>
              <a:rPr lang="en-GB" altLang="zh-CN" sz="1800" i="1" dirty="0" smtClean="0"/>
              <a:t>.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/>
              <a:t>No requirements when number of configured CSI-RS resources per slot exceeds the indicated UE capability.</a:t>
            </a:r>
            <a:endParaRPr lang="zh-CN" altLang="zh-CN" sz="1800" dirty="0"/>
          </a:p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/>
              <a:t>UE capability of simultaneous reception of CSI-RS of </a:t>
            </a:r>
            <a:r>
              <a:rPr lang="en-US" altLang="zh-CN" sz="1800" b="1" u="sng" dirty="0" err="1"/>
              <a:t>neighbour</a:t>
            </a:r>
            <a:r>
              <a:rPr lang="en-US" altLang="zh-CN" sz="1800" b="1" u="sng" dirty="0"/>
              <a:t> cell and SSB of serving cell </a:t>
            </a:r>
            <a:endParaRPr lang="en-GB" altLang="zh-CN" sz="1800" dirty="0" smtClean="0"/>
          </a:p>
          <a:p>
            <a:pPr marL="228600"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/>
              <a:t>Introduce new UE capability to indicate the simultaneous reception of CSI-RS of neighbour cell and SSB of serving cell </a:t>
            </a:r>
            <a:endParaRPr lang="en-GB" altLang="zh-CN" sz="1800" dirty="0" smtClean="0"/>
          </a:p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endParaRPr lang="en-GB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25331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0515600" cy="86797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 on topic#1: measurement capability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1930" y="1081971"/>
            <a:ext cx="11451567" cy="5534197"/>
          </a:xfrm>
        </p:spPr>
        <p:txBody>
          <a:bodyPr>
            <a:noAutofit/>
          </a:bodyPr>
          <a:lstStyle/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CSI-RS measurement capability requirements are defined based on per frequency layer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smtClean="0">
                <a:solidFill>
                  <a:schemeClr val="accent1"/>
                </a:solidFill>
              </a:rPr>
              <a:t>one 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MO with CSI-RS is identical to 1 CSI-RS frequency layer. Different MOs are different frequency layers</a:t>
            </a:r>
            <a:r>
              <a:rPr lang="en-GB" altLang="zh-CN" sz="1500" strike="sngStrike" dirty="0" smtClean="0">
                <a:solidFill>
                  <a:schemeClr val="accent1"/>
                </a:solidFill>
              </a:rPr>
              <a:t>. 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 smtClean="0"/>
              <a:t>CSI-RS </a:t>
            </a:r>
            <a:r>
              <a:rPr lang="en-US" altLang="zh-CN" sz="1500" dirty="0"/>
              <a:t>and SSB for mobility configured in the same MO are counted as [2] layers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smtClean="0">
                <a:solidFill>
                  <a:schemeClr val="accent1"/>
                </a:solidFill>
              </a:rPr>
              <a:t>When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associatedSSB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configured, the UE is supposed to monitor not only the frequency layer of the CSI-RS resource, but also the frequency layer of the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associatedSSB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which is indicated via </a:t>
            </a:r>
            <a:r>
              <a:rPr lang="en-GB" altLang="zh-CN" sz="1500" strike="sngStrike" dirty="0" err="1" smtClean="0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 smtClean="0">
                <a:solidFill>
                  <a:schemeClr val="accent1"/>
                </a:solidFill>
              </a:rPr>
              <a:t>.</a:t>
            </a:r>
            <a:endParaRPr lang="en-GB" altLang="zh-CN" sz="1500" strike="sngStrike" dirty="0" smtClean="0">
              <a:solidFill>
                <a:schemeClr val="accent1"/>
              </a:solidFill>
            </a:endParaRPr>
          </a:p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UE </a:t>
            </a:r>
            <a:r>
              <a:rPr lang="en-GB" altLang="zh-CN" sz="1500" dirty="0"/>
              <a:t>shall be able to measure at least</a:t>
            </a: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1 SSB intra-frequency layer and </a:t>
            </a:r>
            <a:r>
              <a:rPr lang="en-GB" altLang="zh-CN" sz="1500" dirty="0" smtClean="0"/>
              <a:t>[1] </a:t>
            </a:r>
            <a:r>
              <a:rPr lang="en-GB" altLang="zh-CN" sz="1500" dirty="0"/>
              <a:t>CSI-RS intra-frequency layer per serving cell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7 SSB inter-frequency layers and 7 CSI-RS inter-frequency layers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[8] NR inter-frequency layers including SSB and CSI-RS in total, and 13 NR inter-frequency and inter-RAT layers in </a:t>
            </a:r>
            <a:r>
              <a:rPr lang="en-GB" altLang="zh-CN" sz="1500" dirty="0" smtClean="0"/>
              <a:t>total</a:t>
            </a:r>
            <a:endParaRPr lang="en-GB" altLang="zh-CN" sz="1500" dirty="0"/>
          </a:p>
          <a:p>
            <a:pPr lvl="0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>
                <a:solidFill>
                  <a:schemeClr val="accent1"/>
                </a:solidFill>
              </a:rPr>
              <a:t>The number of SSB frequency layers is the total number of “carrier frequencies” including</a:t>
            </a:r>
            <a:endParaRPr lang="zh-CN" altLang="zh-CN" sz="1500" strike="sngStrike" dirty="0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when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ssb-ConfigMobility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configured</a:t>
            </a:r>
            <a:endParaRPr lang="zh-CN" altLang="zh-CN" sz="1500" strike="sngStrike" dirty="0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err="1" smtClean="0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 smtClean="0">
                <a:solidFill>
                  <a:schemeClr val="accent1"/>
                </a:solidFill>
              </a:rPr>
              <a:t> 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when CSI-RS-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ResourceConfigmobility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configured with </a:t>
            </a:r>
            <a:r>
              <a:rPr lang="en-GB" altLang="zh-CN" sz="1500" strike="sngStrike" dirty="0" err="1" smtClean="0">
                <a:solidFill>
                  <a:schemeClr val="accent1"/>
                </a:solidFill>
              </a:rPr>
              <a:t>associatedSSB</a:t>
            </a:r>
            <a:endParaRPr lang="zh-CN" altLang="zh-CN" sz="1500" strike="sngStrike" dirty="0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>
                <a:solidFill>
                  <a:schemeClr val="accent1"/>
                </a:solidFill>
              </a:rPr>
              <a:t>the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counted only once if the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in above bullets are the same, or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in multiple MOs are the same.   </a:t>
            </a:r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During </a:t>
            </a:r>
            <a:r>
              <a:rPr lang="en-GB" altLang="zh-CN" sz="1500" dirty="0"/>
              <a:t>each layer 1 measurement period,  the UE shall be capable of performing 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SS-RSRP, SS-RSRQ, SS-SINR,</a:t>
            </a:r>
            <a:r>
              <a:rPr lang="en-GB" altLang="zh-CN" sz="1500" dirty="0"/>
              <a:t> CSI-RSRP, CSI-RSRQ and CSI-SINR measurements for at </a:t>
            </a:r>
            <a:r>
              <a:rPr lang="en-GB" altLang="zh-CN" sz="1500" dirty="0" smtClean="0"/>
              <a:t>least:</a:t>
            </a:r>
            <a:endParaRPr lang="en-US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8 identified cells for FR1, and 6 identified cells for FR2 , for each intra-frequency layer</a:t>
            </a:r>
            <a:endParaRPr lang="en-US" altLang="zh-CN" sz="1500" dirty="0" smtClean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4 identified cells for FR1, and 4 identified cells for FR2,  for each inter-frequency layer</a:t>
            </a:r>
            <a:endParaRPr lang="zh-CN" altLang="zh-CN" sz="15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 smtClean="0"/>
              <a:t>The number </a:t>
            </a:r>
            <a:r>
              <a:rPr lang="en-US" altLang="zh-CN" sz="1500" dirty="0"/>
              <a:t>of CSI-RS resource/beams to be </a:t>
            </a:r>
            <a:r>
              <a:rPr lang="en-US" altLang="zh-CN" sz="1500" dirty="0" smtClean="0"/>
              <a:t>monitored for UE shall be at least</a:t>
            </a:r>
            <a:endParaRPr lang="zh-CN" altLang="zh-CN" sz="1500" dirty="0" smtClean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/>
              <a:t>[32] CSI-RS resources for intra frequency measurements in FR1</a:t>
            </a:r>
            <a:r>
              <a:rPr lang="en-US" altLang="zh-CN" sz="1500" dirty="0" smtClean="0"/>
              <a:t>, [</a:t>
            </a:r>
            <a:r>
              <a:rPr lang="en-US" altLang="zh-CN" sz="1500" dirty="0"/>
              <a:t>32] CSI-RS resources for intra frequency measurements in FR2,</a:t>
            </a: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>
                <a:solidFill>
                  <a:schemeClr val="accent1"/>
                </a:solidFill>
              </a:rPr>
              <a:t>[7] </a:t>
            </a:r>
            <a:r>
              <a:rPr lang="en-US" altLang="zh-CN" sz="1500" dirty="0"/>
              <a:t>CSI-RS resources for inter frequency measurements in FR1</a:t>
            </a:r>
            <a:r>
              <a:rPr lang="en-US" altLang="zh-CN" sz="1500" dirty="0" smtClean="0"/>
              <a:t>, </a:t>
            </a:r>
            <a:r>
              <a:rPr lang="en-US" altLang="zh-CN" sz="1500" dirty="0" smtClean="0">
                <a:solidFill>
                  <a:schemeClr val="accent1"/>
                </a:solidFill>
              </a:rPr>
              <a:t>[</a:t>
            </a:r>
            <a:r>
              <a:rPr lang="en-US" altLang="zh-CN" sz="1500" dirty="0">
                <a:solidFill>
                  <a:schemeClr val="accent1"/>
                </a:solidFill>
              </a:rPr>
              <a:t>10] </a:t>
            </a:r>
            <a:r>
              <a:rPr lang="en-US" altLang="zh-CN" sz="1500" dirty="0"/>
              <a:t>CSI-RS resources for inter frequency measurements in FR2</a:t>
            </a:r>
            <a:r>
              <a:rPr lang="en-US" altLang="zh-CN" sz="1500" dirty="0" smtClean="0"/>
              <a:t>.</a:t>
            </a:r>
          </a:p>
          <a:p>
            <a:pPr lvl="0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Per FR2 band, </a:t>
            </a:r>
            <a:r>
              <a:rPr lang="en-GB" altLang="zh-CN" sz="1500" dirty="0" smtClean="0"/>
              <a:t>intra-frequency </a:t>
            </a:r>
            <a:r>
              <a:rPr lang="en-GB" altLang="zh-CN" sz="1500" dirty="0"/>
              <a:t>CSI-RS measurement for neighbour cells is only required for </a:t>
            </a:r>
            <a:r>
              <a:rPr lang="en-GB" altLang="zh-CN" sz="1500" dirty="0" err="1"/>
              <a:t>PCell</a:t>
            </a:r>
            <a:r>
              <a:rPr lang="en-GB" altLang="zh-CN" sz="1500" dirty="0"/>
              <a:t>/</a:t>
            </a:r>
            <a:r>
              <a:rPr lang="en-GB" altLang="zh-CN" sz="1500" dirty="0" err="1"/>
              <a:t>PSCell</a:t>
            </a:r>
            <a:r>
              <a:rPr lang="en-GB" altLang="zh-CN" sz="1500" dirty="0"/>
              <a:t> or one of SCell if there is no </a:t>
            </a:r>
            <a:r>
              <a:rPr lang="en-GB" altLang="zh-CN" sz="1500" dirty="0" err="1"/>
              <a:t>PCell</a:t>
            </a:r>
            <a:r>
              <a:rPr lang="en-GB" altLang="zh-CN" sz="1500" dirty="0"/>
              <a:t>/</a:t>
            </a:r>
            <a:r>
              <a:rPr lang="en-GB" altLang="zh-CN" sz="1500" dirty="0" err="1"/>
              <a:t>PSCell</a:t>
            </a:r>
            <a:r>
              <a:rPr lang="en-GB" altLang="zh-CN" sz="1500" dirty="0"/>
              <a:t> on that </a:t>
            </a:r>
            <a:r>
              <a:rPr lang="en-GB" altLang="zh-CN" sz="1500" dirty="0" smtClean="0"/>
              <a:t>band. UE </a:t>
            </a:r>
            <a:r>
              <a:rPr lang="en-GB" altLang="zh-CN" sz="1500" dirty="0"/>
              <a:t>shall also be capable of at least 2 SSBs and 2 CSI-RS resources on serving cell per CC in the same band</a:t>
            </a:r>
            <a:r>
              <a:rPr lang="en-GB" altLang="zh-CN" sz="1500" dirty="0" smtClean="0"/>
              <a:t>.</a:t>
            </a:r>
            <a:endParaRPr lang="en-US" altLang="zh-CN" sz="1500" dirty="0"/>
          </a:p>
        </p:txBody>
      </p:sp>
    </p:spTree>
    <p:extLst>
      <p:ext uri="{BB962C8B-B14F-4D97-AF65-F5344CB8AC3E}">
        <p14:creationId xmlns:p14="http://schemas.microsoft.com/office/powerpoint/2010/main" val="219780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2" y="297891"/>
            <a:ext cx="10887037" cy="86797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 on topic#2: measurement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2" y="1165860"/>
            <a:ext cx="11154930" cy="5692139"/>
          </a:xfrm>
        </p:spPr>
        <p:txBody>
          <a:bodyPr>
            <a:noAutofit/>
          </a:bodyPr>
          <a:lstStyle/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b="1" u="sng" dirty="0" smtClean="0"/>
              <a:t>Cell identification and </a:t>
            </a:r>
            <a:r>
              <a:rPr lang="en-US" altLang="zh-CN" sz="1600" b="1" u="sng" dirty="0" smtClean="0"/>
              <a:t>measurement period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both CSI-RS intra and inter-frequency measurement, </a:t>
            </a:r>
            <a:r>
              <a:rPr lang="en-GB" altLang="zh-CN" sz="1400" dirty="0"/>
              <a:t>CSI-RS based </a:t>
            </a:r>
            <a:r>
              <a:rPr lang="en-GB" altLang="zh-CN" sz="1400" dirty="0" smtClean="0"/>
              <a:t>cell </a:t>
            </a:r>
            <a:r>
              <a:rPr lang="en-GB" altLang="zh-CN" sz="1400" dirty="0"/>
              <a:t>identification comprises SSB-based cell identification and CSI-RS based </a:t>
            </a:r>
            <a:r>
              <a:rPr lang="en-GB" altLang="zh-CN" sz="1400" dirty="0" smtClean="0"/>
              <a:t>measurements period, </a:t>
            </a:r>
            <a:r>
              <a:rPr lang="en-GB" altLang="zh-CN" sz="1400" dirty="0"/>
              <a:t>where SSB-based cell identification is the same as </a:t>
            </a:r>
            <a:r>
              <a:rPr lang="en-GB" altLang="zh-CN" sz="1400" dirty="0" smtClean="0"/>
              <a:t>the </a:t>
            </a:r>
            <a:r>
              <a:rPr lang="en-GB" altLang="zh-CN" sz="1400" dirty="0"/>
              <a:t>cell identification for SSB-based measurement</a:t>
            </a:r>
            <a:r>
              <a:rPr lang="en-GB" altLang="zh-CN" sz="1400" dirty="0" smtClean="0"/>
              <a:t>.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200" dirty="0" smtClean="0"/>
              <a:t>T</a:t>
            </a:r>
            <a:r>
              <a:rPr lang="en-GB" altLang="zh-CN" sz="1200" baseline="-25000" dirty="0" smtClean="0"/>
              <a:t>PSS/</a:t>
            </a:r>
            <a:r>
              <a:rPr lang="en-GB" altLang="zh-CN" sz="1200" baseline="-25000" dirty="0" err="1" smtClean="0"/>
              <a:t>SSS_sync</a:t>
            </a:r>
            <a:r>
              <a:rPr lang="en-GB" altLang="zh-CN" sz="1200" dirty="0" smtClean="0"/>
              <a:t>  </a:t>
            </a:r>
            <a:r>
              <a:rPr lang="en-GB" altLang="zh-CN" sz="1200" dirty="0"/>
              <a:t>and </a:t>
            </a:r>
            <a:r>
              <a:rPr lang="en-GB" altLang="zh-CN" sz="1200" dirty="0" err="1" smtClean="0"/>
              <a:t>T</a:t>
            </a:r>
            <a:r>
              <a:rPr lang="en-GB" altLang="zh-CN" sz="1200" baseline="-25000" dirty="0" err="1" smtClean="0"/>
              <a:t>SSB_time_index</a:t>
            </a:r>
            <a:r>
              <a:rPr lang="en-GB" altLang="zh-CN" sz="1200" dirty="0" smtClean="0"/>
              <a:t> </a:t>
            </a:r>
            <a:r>
              <a:rPr lang="en-GB" altLang="zh-CN" sz="1200" dirty="0"/>
              <a:t>can be reused for the case that cell search via SSB and PBCH decoding are </a:t>
            </a:r>
            <a:r>
              <a:rPr lang="en-GB" altLang="zh-CN" sz="1200" dirty="0" smtClean="0"/>
              <a:t>needed</a:t>
            </a:r>
            <a:r>
              <a:rPr lang="en-GB" altLang="zh-CN" sz="1200" dirty="0" smtClean="0"/>
              <a:t>, </a:t>
            </a:r>
            <a:r>
              <a:rPr lang="en-GB" altLang="zh-CN" sz="1200" dirty="0" smtClean="0">
                <a:solidFill>
                  <a:schemeClr val="accent1"/>
                </a:solidFill>
              </a:rPr>
              <a:t>which </a:t>
            </a:r>
            <a:r>
              <a:rPr lang="en-US" altLang="zh-CN" sz="1200" dirty="0" smtClean="0">
                <a:solidFill>
                  <a:schemeClr val="accent1"/>
                </a:solidFill>
              </a:rPr>
              <a:t>are </a:t>
            </a:r>
            <a:r>
              <a:rPr lang="en-US" altLang="zh-CN" sz="1200" dirty="0">
                <a:solidFill>
                  <a:schemeClr val="accent1"/>
                </a:solidFill>
              </a:rPr>
              <a:t>determined </a:t>
            </a:r>
            <a:r>
              <a:rPr lang="en-US" altLang="zh-CN" sz="1200" dirty="0" smtClean="0">
                <a:solidFill>
                  <a:schemeClr val="accent1"/>
                </a:solidFill>
              </a:rPr>
              <a:t>according </a:t>
            </a:r>
            <a:r>
              <a:rPr lang="en-US" altLang="zh-CN" sz="1200" dirty="0">
                <a:solidFill>
                  <a:schemeClr val="accent1"/>
                </a:solidFill>
              </a:rPr>
              <a:t>to </a:t>
            </a:r>
            <a:r>
              <a:rPr lang="en-US" altLang="zh-CN" sz="1200" dirty="0" smtClean="0">
                <a:solidFill>
                  <a:schemeClr val="accent1"/>
                </a:solidFill>
              </a:rPr>
              <a:t>clause </a:t>
            </a:r>
            <a:r>
              <a:rPr lang="en-US" altLang="zh-CN" sz="1200" dirty="0">
                <a:solidFill>
                  <a:schemeClr val="accent1"/>
                </a:solidFill>
              </a:rPr>
              <a:t>9.2.5 for SSB based intra-frequency measurements, </a:t>
            </a:r>
            <a:r>
              <a:rPr lang="en-US" altLang="zh-CN" sz="1200" dirty="0" smtClean="0">
                <a:solidFill>
                  <a:schemeClr val="accent1"/>
                </a:solidFill>
              </a:rPr>
              <a:t>or clause </a:t>
            </a:r>
            <a:r>
              <a:rPr lang="en-US" altLang="zh-CN" sz="1200" dirty="0">
                <a:solidFill>
                  <a:schemeClr val="accent1"/>
                </a:solidFill>
              </a:rPr>
              <a:t>9.3.4 for SSB based inter-frequency measurement,</a:t>
            </a:r>
            <a:endParaRPr lang="en-GB" altLang="zh-CN" sz="1400" dirty="0" smtClean="0">
              <a:solidFill>
                <a:schemeClr val="accent1"/>
              </a:solidFill>
            </a:endParaRP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If </a:t>
            </a:r>
            <a:r>
              <a:rPr lang="en-GB" altLang="zh-CN" sz="1400" dirty="0"/>
              <a:t>UE already detects the SSB of the target cell and </a:t>
            </a:r>
            <a:r>
              <a:rPr lang="en-GB" altLang="zh-CN" sz="1400" dirty="0" err="1"/>
              <a:t>deriveSSB-IndexFromCell</a:t>
            </a:r>
            <a:r>
              <a:rPr lang="en-GB" altLang="zh-CN" sz="1400" dirty="0"/>
              <a:t> is indicated, UE can skip PBCH </a:t>
            </a:r>
            <a:r>
              <a:rPr lang="en-GB" altLang="zh-CN" sz="1400" dirty="0" smtClean="0"/>
              <a:t>decoding.</a:t>
            </a:r>
          </a:p>
          <a:p>
            <a:pPr marL="457200" lvl="3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400" dirty="0"/>
              <a:t> </a:t>
            </a:r>
            <a:r>
              <a:rPr lang="en-GB" altLang="zh-CN" sz="1600" dirty="0" smtClean="0">
                <a:solidFill>
                  <a:schemeClr val="accent1"/>
                </a:solidFill>
              </a:rPr>
              <a:t>T</a:t>
            </a:r>
            <a:r>
              <a:rPr lang="en-GB" altLang="zh-CN" sz="1100" baseline="-25000" dirty="0" smtClean="0">
                <a:solidFill>
                  <a:schemeClr val="accent1"/>
                </a:solidFill>
              </a:rPr>
              <a:t> </a:t>
            </a:r>
            <a:r>
              <a:rPr lang="en-GB" altLang="zh-CN" sz="1600" baseline="-25000" dirty="0" smtClean="0">
                <a:solidFill>
                  <a:schemeClr val="accent1"/>
                </a:solidFill>
              </a:rPr>
              <a:t>CSI-</a:t>
            </a:r>
            <a:r>
              <a:rPr lang="en-GB" altLang="zh-CN" sz="1600" baseline="-25000" dirty="0" err="1" smtClean="0">
                <a:solidFill>
                  <a:schemeClr val="accent1"/>
                </a:solidFill>
              </a:rPr>
              <a:t>RS_identify_intra</a:t>
            </a:r>
            <a:r>
              <a:rPr lang="en-GB" altLang="zh-CN" sz="1600" dirty="0" smtClean="0">
                <a:solidFill>
                  <a:schemeClr val="accent1"/>
                </a:solidFill>
              </a:rPr>
              <a:t>= T</a:t>
            </a:r>
            <a:r>
              <a:rPr lang="en-GB" altLang="zh-CN" sz="1600" baseline="-25000" dirty="0" smtClean="0">
                <a:solidFill>
                  <a:schemeClr val="accent1"/>
                </a:solidFill>
              </a:rPr>
              <a:t> CSI-</a:t>
            </a:r>
            <a:r>
              <a:rPr lang="en-GB" altLang="zh-CN" sz="1600" baseline="-25000" dirty="0" err="1" smtClean="0">
                <a:solidFill>
                  <a:schemeClr val="accent1"/>
                </a:solidFill>
              </a:rPr>
              <a:t>RS_measurement_period_intra</a:t>
            </a:r>
            <a:r>
              <a:rPr lang="en-GB" altLang="zh-CN" sz="1600" baseline="-25000" dirty="0" smtClean="0">
                <a:solidFill>
                  <a:schemeClr val="accent1"/>
                </a:solidFill>
              </a:rPr>
              <a:t>   </a:t>
            </a:r>
            <a:r>
              <a:rPr lang="en-GB" altLang="zh-CN" sz="1200" dirty="0" smtClean="0">
                <a:solidFill>
                  <a:schemeClr val="accent1"/>
                </a:solidFill>
              </a:rPr>
              <a:t>and </a:t>
            </a:r>
            <a:r>
              <a:rPr lang="en-GB" altLang="zh-CN" sz="1400" dirty="0" smtClean="0">
                <a:solidFill>
                  <a:schemeClr val="accent1"/>
                </a:solidFill>
              </a:rPr>
              <a:t>T</a:t>
            </a:r>
            <a:r>
              <a:rPr lang="en-GB" altLang="zh-CN" sz="1050" baseline="-25000" dirty="0" smtClean="0">
                <a:solidFill>
                  <a:schemeClr val="accent1"/>
                </a:solidFill>
              </a:rPr>
              <a:t> </a:t>
            </a:r>
            <a:r>
              <a:rPr lang="en-GB" altLang="zh-CN" sz="1400" baseline="-25000" dirty="0" smtClean="0">
                <a:solidFill>
                  <a:schemeClr val="accent1"/>
                </a:solidFill>
              </a:rPr>
              <a:t>CSI-</a:t>
            </a:r>
            <a:r>
              <a:rPr lang="en-GB" altLang="zh-CN" sz="1400" baseline="-25000" dirty="0" err="1" smtClean="0">
                <a:solidFill>
                  <a:schemeClr val="accent1"/>
                </a:solidFill>
              </a:rPr>
              <a:t>RS_identify_inter</a:t>
            </a:r>
            <a:r>
              <a:rPr lang="en-GB" altLang="zh-CN" sz="1400" dirty="0" smtClean="0">
                <a:solidFill>
                  <a:schemeClr val="accent1"/>
                </a:solidFill>
              </a:rPr>
              <a:t>= </a:t>
            </a:r>
            <a:r>
              <a:rPr lang="en-GB" altLang="zh-CN" sz="1400" dirty="0">
                <a:solidFill>
                  <a:schemeClr val="accent1"/>
                </a:solidFill>
              </a:rPr>
              <a:t>T</a:t>
            </a:r>
            <a:r>
              <a:rPr lang="en-GB" altLang="zh-CN" sz="1400" baseline="-25000" dirty="0">
                <a:solidFill>
                  <a:schemeClr val="accent1"/>
                </a:solidFill>
              </a:rPr>
              <a:t> </a:t>
            </a:r>
            <a:r>
              <a:rPr lang="en-GB" altLang="zh-CN" sz="1400" baseline="-25000" dirty="0" smtClean="0">
                <a:solidFill>
                  <a:schemeClr val="accent1"/>
                </a:solidFill>
              </a:rPr>
              <a:t>CSI-</a:t>
            </a:r>
            <a:r>
              <a:rPr lang="en-GB" altLang="zh-CN" sz="1400" baseline="-25000" dirty="0" err="1" smtClean="0">
                <a:solidFill>
                  <a:schemeClr val="accent1"/>
                </a:solidFill>
              </a:rPr>
              <a:t>RS_measurement_period_inter</a:t>
            </a:r>
            <a:r>
              <a:rPr lang="en-GB" altLang="zh-CN" sz="1400" baseline="-25000" dirty="0" smtClean="0">
                <a:solidFill>
                  <a:schemeClr val="accent1"/>
                </a:solidFill>
              </a:rPr>
              <a:t>   </a:t>
            </a:r>
            <a:endParaRPr lang="en-GB" altLang="zh-CN" sz="1200" dirty="0" smtClean="0">
              <a:solidFill>
                <a:schemeClr val="accent1"/>
              </a:solidFill>
            </a:endParaRP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b="1" dirty="0" smtClean="0">
                <a:solidFill>
                  <a:srgbClr val="FF0000"/>
                </a:solidFill>
              </a:rPr>
              <a:t>FFS:</a:t>
            </a:r>
            <a:r>
              <a:rPr lang="en-GB" altLang="zh-CN" sz="1400" dirty="0" smtClean="0"/>
              <a:t> whether to introduce 2 different requirements for with index and without index.</a:t>
            </a:r>
          </a:p>
          <a:p>
            <a:pPr marL="285750" lvl="2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</a:t>
            </a:r>
            <a:r>
              <a:rPr lang="en-GB" altLang="zh-CN" sz="1400" dirty="0"/>
              <a:t>CSI-RS intra-frequency measurement, </a:t>
            </a:r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dirty="0" smtClean="0"/>
              <a:t>          T</a:t>
            </a:r>
            <a:r>
              <a:rPr lang="en-GB" altLang="zh-CN" sz="1400" baseline="-25000" dirty="0" smtClean="0"/>
              <a:t> </a:t>
            </a:r>
            <a:r>
              <a:rPr lang="en-GB" altLang="zh-CN" sz="1600" baseline="-25000" dirty="0"/>
              <a:t>CSI-</a:t>
            </a:r>
            <a:r>
              <a:rPr lang="en-GB" altLang="zh-CN" sz="1600" baseline="-25000" dirty="0" err="1"/>
              <a:t>RS_identify_intra</a:t>
            </a:r>
            <a:r>
              <a:rPr lang="en-GB" altLang="zh-CN" sz="1600" strike="sngStrike" baseline="-25000" dirty="0" err="1">
                <a:solidFill>
                  <a:schemeClr val="accent1"/>
                </a:solidFill>
              </a:rPr>
              <a:t>_with_index</a:t>
            </a:r>
            <a:r>
              <a:rPr lang="en-GB" altLang="zh-CN" sz="1600" strike="sngStrike" baseline="-25000" dirty="0"/>
              <a:t> </a:t>
            </a:r>
            <a:r>
              <a:rPr lang="en-GB" altLang="zh-CN" sz="1600" dirty="0"/>
              <a:t>= (T</a:t>
            </a:r>
            <a:r>
              <a:rPr lang="en-GB" altLang="zh-CN" sz="1600" baseline="-25000" dirty="0"/>
              <a:t>PSS/</a:t>
            </a:r>
            <a:r>
              <a:rPr lang="en-GB" altLang="zh-CN" sz="1600" baseline="-25000" dirty="0" err="1"/>
              <a:t>SSS_sync</a:t>
            </a:r>
            <a:r>
              <a:rPr lang="en-GB" altLang="zh-CN" sz="1600" strike="sngStrike" baseline="-25000" dirty="0" err="1">
                <a:solidFill>
                  <a:schemeClr val="accent1"/>
                </a:solidFill>
              </a:rPr>
              <a:t>_intra</a:t>
            </a:r>
            <a:r>
              <a:rPr lang="en-GB" altLang="zh-CN" sz="1600" strike="sngStrike" dirty="0"/>
              <a:t> </a:t>
            </a:r>
            <a:r>
              <a:rPr lang="en-GB" altLang="zh-CN" sz="1600" dirty="0" smtClean="0"/>
              <a:t>+ </a:t>
            </a:r>
            <a:r>
              <a:rPr lang="en-GB" altLang="zh-CN" sz="1600" dirty="0"/>
              <a:t>T</a:t>
            </a:r>
            <a:r>
              <a:rPr lang="en-GB" altLang="zh-CN" sz="1600" baseline="-25000" dirty="0"/>
              <a:t> CSI-</a:t>
            </a:r>
            <a:r>
              <a:rPr lang="en-GB" altLang="zh-CN" sz="1600" baseline="-25000" dirty="0" err="1"/>
              <a:t>RS_measurement_period_intra</a:t>
            </a:r>
            <a:r>
              <a:rPr lang="en-GB" altLang="zh-CN" sz="1600" baseline="-25000" dirty="0"/>
              <a:t> </a:t>
            </a:r>
            <a:r>
              <a:rPr lang="en-GB" altLang="zh-CN" sz="1600" dirty="0"/>
              <a:t>+ </a:t>
            </a:r>
            <a:r>
              <a:rPr lang="en-GB" altLang="zh-CN" sz="1600" dirty="0" err="1"/>
              <a:t>T</a:t>
            </a:r>
            <a:r>
              <a:rPr lang="en-GB" altLang="zh-CN" sz="1600" baseline="-25000" dirty="0" err="1"/>
              <a:t>SSB_time_index</a:t>
            </a:r>
            <a:r>
              <a:rPr lang="en-GB" altLang="zh-CN" sz="1600" strike="sngStrike" baseline="-25000" dirty="0" err="1">
                <a:solidFill>
                  <a:schemeClr val="accent1"/>
                </a:solidFill>
              </a:rPr>
              <a:t>_intra</a:t>
            </a:r>
            <a:r>
              <a:rPr lang="en-GB" altLang="zh-CN" sz="1600" dirty="0"/>
              <a:t>) </a:t>
            </a:r>
            <a:r>
              <a:rPr lang="en-GB" altLang="zh-CN" sz="1600" dirty="0" err="1" smtClean="0"/>
              <a:t>ms</a:t>
            </a:r>
            <a:endParaRPr lang="en-GB" altLang="zh-CN" sz="1600" dirty="0" smtClean="0"/>
          </a:p>
          <a:p>
            <a:pPr marL="742950" lvl="3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Reuse </a:t>
            </a:r>
            <a:r>
              <a:rPr lang="en-GB" altLang="zh-CN" sz="1400" dirty="0"/>
              <a:t>[5] samples  for intra-frequency measurement period.</a:t>
            </a:r>
            <a:endParaRPr lang="zh-CN" altLang="zh-CN" sz="1200" dirty="0"/>
          </a:p>
          <a:p>
            <a:pPr marL="285750" lvl="2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</a:t>
            </a:r>
            <a:r>
              <a:rPr lang="en-GB" altLang="zh-CN" sz="1400" dirty="0"/>
              <a:t>inter-frequency CSI-RS </a:t>
            </a:r>
            <a:r>
              <a:rPr lang="en-GB" altLang="zh-CN" sz="1400" dirty="0" smtClean="0"/>
              <a:t>measurement</a:t>
            </a:r>
            <a:r>
              <a:rPr lang="en-GB" altLang="zh-CN" sz="1400" dirty="0"/>
              <a:t>, </a:t>
            </a:r>
            <a:endParaRPr lang="en-GB" altLang="zh-CN" sz="1400" dirty="0" smtClean="0"/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400" dirty="0"/>
              <a:t> </a:t>
            </a:r>
            <a:r>
              <a:rPr lang="en-GB" altLang="zh-CN" sz="1400" dirty="0" smtClean="0"/>
              <a:t>          </a:t>
            </a:r>
            <a:r>
              <a:rPr lang="en-GB" altLang="zh-CN" sz="1600" dirty="0" smtClean="0"/>
              <a:t>T</a:t>
            </a:r>
            <a:r>
              <a:rPr lang="en-GB" altLang="zh-CN" sz="1400" baseline="-25000" dirty="0" smtClean="0"/>
              <a:t> </a:t>
            </a:r>
            <a:r>
              <a:rPr lang="en-GB" altLang="zh-CN" sz="1600" baseline="-25000" dirty="0" smtClean="0"/>
              <a:t>CSI-</a:t>
            </a:r>
            <a:r>
              <a:rPr lang="en-GB" altLang="zh-CN" sz="1600" baseline="-25000" dirty="0" err="1" smtClean="0"/>
              <a:t>RS_identify_inter</a:t>
            </a:r>
            <a:r>
              <a:rPr lang="en-GB" altLang="zh-CN" sz="1600" strike="sngStrike" baseline="-25000" dirty="0" err="1" smtClean="0">
                <a:solidFill>
                  <a:schemeClr val="accent1"/>
                </a:solidFill>
              </a:rPr>
              <a:t>_with_index</a:t>
            </a:r>
            <a:r>
              <a:rPr lang="en-GB" altLang="zh-CN" sz="1600" strike="sngStrike" baseline="-25000" dirty="0" smtClean="0"/>
              <a:t> </a:t>
            </a:r>
            <a:r>
              <a:rPr lang="en-GB" altLang="zh-CN" sz="1600" dirty="0"/>
              <a:t>= (</a:t>
            </a:r>
            <a:r>
              <a:rPr lang="en-GB" altLang="zh-CN" sz="1600" dirty="0" smtClean="0"/>
              <a:t>T</a:t>
            </a:r>
            <a:r>
              <a:rPr lang="en-GB" altLang="zh-CN" sz="1600" baseline="-25000" dirty="0" smtClean="0"/>
              <a:t>PSS/</a:t>
            </a:r>
            <a:r>
              <a:rPr lang="en-GB" altLang="zh-CN" sz="1600" baseline="-25000" dirty="0" err="1" smtClean="0"/>
              <a:t>SSS_sync</a:t>
            </a:r>
            <a:r>
              <a:rPr lang="en-GB" altLang="zh-CN" sz="1600" strike="sngStrike" baseline="-25000" dirty="0" err="1" smtClean="0">
                <a:solidFill>
                  <a:schemeClr val="accent1"/>
                </a:solidFill>
              </a:rPr>
              <a:t>_inter</a:t>
            </a:r>
            <a:r>
              <a:rPr lang="en-GB" altLang="zh-CN" sz="1600" dirty="0" smtClean="0"/>
              <a:t> </a:t>
            </a:r>
            <a:r>
              <a:rPr lang="en-GB" altLang="zh-CN" sz="1600" dirty="0" smtClean="0"/>
              <a:t>+ </a:t>
            </a:r>
            <a:r>
              <a:rPr lang="en-GB" altLang="zh-CN" sz="1600" dirty="0"/>
              <a:t>T</a:t>
            </a:r>
            <a:r>
              <a:rPr lang="en-GB" altLang="zh-CN" sz="1600" baseline="-25000" dirty="0"/>
              <a:t> </a:t>
            </a:r>
            <a:r>
              <a:rPr lang="en-GB" altLang="zh-CN" sz="1600" baseline="-25000" dirty="0" smtClean="0"/>
              <a:t>CSI-</a:t>
            </a:r>
            <a:r>
              <a:rPr lang="en-GB" altLang="zh-CN" sz="1600" baseline="-25000" dirty="0" err="1" smtClean="0"/>
              <a:t>RS_measurement_period_inter</a:t>
            </a:r>
            <a:r>
              <a:rPr lang="en-GB" altLang="zh-CN" sz="1600" baseline="-25000" dirty="0" smtClean="0"/>
              <a:t> </a:t>
            </a:r>
            <a:r>
              <a:rPr lang="en-GB" altLang="zh-CN" sz="1600" dirty="0"/>
              <a:t>+ </a:t>
            </a:r>
            <a:r>
              <a:rPr lang="en-GB" altLang="zh-CN" sz="1600" dirty="0" err="1" smtClean="0"/>
              <a:t>T</a:t>
            </a:r>
            <a:r>
              <a:rPr lang="en-GB" altLang="zh-CN" sz="1600" baseline="-25000" dirty="0" err="1" smtClean="0"/>
              <a:t>SSB_time_index</a:t>
            </a:r>
            <a:r>
              <a:rPr lang="en-GB" altLang="zh-CN" sz="1600" strike="sngStrike" baseline="-25000" dirty="0" err="1" smtClean="0">
                <a:solidFill>
                  <a:schemeClr val="accent1"/>
                </a:solidFill>
              </a:rPr>
              <a:t>_inter</a:t>
            </a:r>
            <a:r>
              <a:rPr lang="en-GB" altLang="zh-CN" sz="1600" dirty="0" smtClean="0"/>
              <a:t>) </a:t>
            </a:r>
            <a:r>
              <a:rPr lang="en-GB" altLang="zh-CN" sz="1600" dirty="0" err="1"/>
              <a:t>ms</a:t>
            </a:r>
            <a:endParaRPr lang="en-GB" altLang="zh-CN" sz="1600" dirty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/>
              <a:t>Reuse </a:t>
            </a:r>
            <a:r>
              <a:rPr lang="en-GB" altLang="zh-CN" sz="1400" dirty="0" smtClean="0"/>
              <a:t>the values of SSB samples for inter-frequency </a:t>
            </a:r>
            <a:r>
              <a:rPr lang="en-GB" altLang="zh-CN" sz="1400" dirty="0"/>
              <a:t>measurement period</a:t>
            </a:r>
            <a:r>
              <a:rPr lang="en-GB" altLang="zh-CN" sz="1400" dirty="0" smtClean="0"/>
              <a:t>.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The </a:t>
            </a:r>
            <a:r>
              <a:rPr lang="en-GB" altLang="zh-CN" sz="1400" dirty="0"/>
              <a:t>tuning time of inter-frequency GAP of CSI-RS measurement shall be equal to the gap switch time for measuring the inter-frequency SSBs</a:t>
            </a:r>
            <a:r>
              <a:rPr lang="en-GB" altLang="zh-CN" sz="1400" dirty="0" smtClean="0"/>
              <a:t>.</a:t>
            </a:r>
            <a:endParaRPr lang="en-US" altLang="zh-CN" sz="1200" dirty="0" smtClean="0"/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b="1" u="sng" dirty="0"/>
              <a:t>Scheduling restriction</a:t>
            </a:r>
            <a:endParaRPr lang="en-US" altLang="zh-CN" sz="1600" dirty="0" smtClean="0"/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400" dirty="0" smtClean="0"/>
              <a:t>When </a:t>
            </a:r>
            <a:r>
              <a:rPr lang="en-US" altLang="zh-CN" sz="1400" dirty="0"/>
              <a:t>UE is not able to support mixed numerology of data and CSI-RS L3 </a:t>
            </a:r>
            <a:r>
              <a:rPr lang="en-US" altLang="zh-CN" sz="1400" dirty="0" smtClean="0"/>
              <a:t>mobility,  or w</a:t>
            </a:r>
            <a:r>
              <a:rPr lang="en-GB" altLang="zh-CN" sz="1400" dirty="0" smtClean="0"/>
              <a:t>hen </a:t>
            </a:r>
            <a:r>
              <a:rPr lang="en-GB" altLang="zh-CN" sz="1400" dirty="0"/>
              <a:t>UE performs CSI-RS intra-frequency measurements in a TDD band, </a:t>
            </a:r>
            <a:r>
              <a:rPr lang="en-GB" altLang="zh-CN" sz="1400" dirty="0" smtClean="0"/>
              <a:t>UE is not expected to transmit or receive on 2 data OFDM symbols impacted by CSI-RS resource symbols to be measured 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when </a:t>
            </a:r>
            <a:r>
              <a:rPr lang="en-GB" altLang="zh-CN" sz="1400" dirty="0"/>
              <a:t>UE performs RX beam </a:t>
            </a:r>
            <a:r>
              <a:rPr lang="en-GB" altLang="zh-CN" sz="1400" dirty="0" smtClean="0"/>
              <a:t>sweeping, UE is not expected to </a:t>
            </a:r>
            <a:r>
              <a:rPr lang="en-GB" altLang="zh-CN" sz="1400" dirty="0"/>
              <a:t>transmit or receive </a:t>
            </a:r>
            <a:r>
              <a:rPr lang="en-GB" altLang="zh-CN" sz="1400" dirty="0" smtClean="0"/>
              <a:t>1 data </a:t>
            </a:r>
            <a:r>
              <a:rPr lang="en-GB" altLang="zh-CN" sz="1400" dirty="0"/>
              <a:t>symbol before and after CSI-RS symbol to be measured due to Rx beam sweeping</a:t>
            </a:r>
            <a:r>
              <a:rPr lang="en-GB" altLang="zh-CN" sz="1400" dirty="0" smtClean="0"/>
              <a:t>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strike="sngStrike" dirty="0" smtClean="0"/>
              <a:t>Do not define CSI-RS measurement requirements</a:t>
            </a:r>
            <a:r>
              <a:rPr lang="en-GB" altLang="zh-CN" sz="1400" dirty="0" smtClean="0"/>
              <a:t> For the collision case between L1 measurement of serving cell and CSI-RS L3 measurement of neighbour cell 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200" dirty="0" smtClean="0"/>
              <a:t>Option </a:t>
            </a:r>
            <a:r>
              <a:rPr lang="en-US" altLang="zh-CN" sz="1200" dirty="0"/>
              <a:t>1: Do not define CSI-RS measurement requirements for the collision case.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200" dirty="0" smtClean="0"/>
              <a:t>Option </a:t>
            </a:r>
            <a:r>
              <a:rPr lang="en-US" altLang="zh-CN" sz="1200" dirty="0"/>
              <a:t>2: Network should configure L1 measurement resource to avoid collision with CSI-RS L3 measurement resource of </a:t>
            </a:r>
            <a:r>
              <a:rPr lang="en-US" altLang="zh-CN" sz="1200" dirty="0" err="1"/>
              <a:t>neighbour</a:t>
            </a:r>
            <a:r>
              <a:rPr lang="en-US" altLang="zh-CN" sz="1200" dirty="0"/>
              <a:t> cell.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endParaRPr lang="en-GB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77616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1565476" cy="867970"/>
          </a:xfrm>
        </p:spPr>
        <p:txBody>
          <a:bodyPr>
            <a:noAutofit/>
          </a:bodyPr>
          <a:lstStyle/>
          <a:p>
            <a:r>
              <a:rPr lang="en-US" altLang="zh-CN" sz="4000" dirty="0">
                <a:solidFill>
                  <a:schemeClr val="accent1"/>
                </a:solidFill>
              </a:rPr>
              <a:t>WF on </a:t>
            </a:r>
            <a:r>
              <a:rPr lang="en-US" altLang="zh-CN" sz="4000" dirty="0" smtClean="0">
                <a:solidFill>
                  <a:schemeClr val="accent1"/>
                </a:solidFill>
              </a:rPr>
              <a:t>issue 1-5-3 and 1-6-1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3" y="2783642"/>
            <a:ext cx="11229574" cy="1343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600" b="1" dirty="0" smtClean="0"/>
              <a:t>Issue 1-6-1: Whether </a:t>
            </a:r>
            <a:r>
              <a:rPr lang="en-US" altLang="zh-CN" sz="1600" b="1" dirty="0"/>
              <a:t>and how to introduce time-domain restriction on CSI-RS resources configuration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1: introduce </a:t>
            </a:r>
            <a:r>
              <a:rPr lang="en-US" altLang="zh-CN" sz="1600" dirty="0" smtClean="0"/>
              <a:t>restriction </a:t>
            </a:r>
            <a:r>
              <a:rPr lang="en-US" altLang="zh-CN" sz="1600" dirty="0"/>
              <a:t>when defining </a:t>
            </a:r>
            <a:r>
              <a:rPr lang="en-US" altLang="zh-CN" sz="1600" dirty="0" smtClean="0"/>
              <a:t>requirements </a:t>
            </a:r>
            <a:r>
              <a:rPr lang="en-US" altLang="zh-CN" sz="1600" dirty="0"/>
              <a:t>in RAN4 other than introducing new signaling due to time limit.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2: introduce </a:t>
            </a:r>
            <a:r>
              <a:rPr lang="en-US" altLang="zh-CN" sz="1600" dirty="0" smtClean="0"/>
              <a:t>CMTC 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</a:t>
            </a:r>
            <a:r>
              <a:rPr lang="en-US" altLang="zh-CN" sz="1600" dirty="0"/>
              <a:t>3: Limit CSI-RS resources to be confined in the SMTC duration of the same MO.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3a: send LS to RAN1/2 whether and how CSI-RS time domain can be restricted by SMTC of the same </a:t>
            </a:r>
            <a:r>
              <a:rPr lang="en-US" altLang="zh-CN" sz="1600" dirty="0" smtClean="0"/>
              <a:t>MO</a:t>
            </a:r>
            <a:endParaRPr lang="en-US" altLang="zh-CN" sz="1600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61684" y="1349071"/>
            <a:ext cx="11229574" cy="13574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sz="1600" b="1" dirty="0" smtClean="0"/>
              <a:t>Issue 1-5-3: Whether or not to introduce new UE capability for minimum separation between two slots with CSI-RS resources</a:t>
            </a:r>
            <a:endParaRPr lang="zh-CN" altLang="zh-CN" sz="1600" b="1" dirty="0" smtClean="0"/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1(No): CSI-RS resources in any two consecutive slots are separated by at least 7 symbols.</a:t>
            </a:r>
            <a:endParaRPr lang="zh-CN" altLang="zh-CN" sz="1600" dirty="0" smtClean="0"/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2(YES): </a:t>
            </a:r>
            <a:r>
              <a:rPr lang="en-GB" altLang="zh-CN" sz="1600" dirty="0" smtClean="0"/>
              <a:t>Introduce a UE capability on the minimum separation between two consecutive slots with CSI-RS resources in the unit of [n]*125us. (multiples of FR2 slot duration, where n=1,2,4,8,16)</a:t>
            </a:r>
            <a:endParaRPr lang="zh-CN" altLang="zh-CN" sz="16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3(FFS):  Clarify how it is related to </a:t>
            </a:r>
            <a:r>
              <a:rPr lang="en-GB" altLang="zh-CN" sz="1600" dirty="0" smtClean="0"/>
              <a:t>time domain limitation </a:t>
            </a:r>
            <a:endParaRPr lang="zh-CN" altLang="zh-CN" sz="1600" dirty="0" smtClean="0"/>
          </a:p>
        </p:txBody>
      </p:sp>
      <p:sp>
        <p:nvSpPr>
          <p:cNvPr id="8" name="文本框 3"/>
          <p:cNvSpPr txBox="1"/>
          <p:nvPr/>
        </p:nvSpPr>
        <p:spPr>
          <a:xfrm>
            <a:off x="461683" y="4602339"/>
            <a:ext cx="11229574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600" b="1" u="sng" dirty="0"/>
              <a:t>Time domain restriction of CSI-RS resource configuration</a:t>
            </a:r>
            <a:endParaRPr lang="en-US" altLang="zh-CN" sz="1600" dirty="0"/>
          </a:p>
          <a:p>
            <a:pPr marL="514350" lvl="1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Confine CSI-RS resources within SMTC of the </a:t>
            </a:r>
            <a:r>
              <a:rPr lang="en-US" altLang="zh-CN" sz="1600" dirty="0" err="1"/>
              <a:t>associatedSSB</a:t>
            </a:r>
            <a:r>
              <a:rPr lang="en-US" altLang="zh-CN" sz="1600" dirty="0"/>
              <a:t> and the corresponding periodicity of SMTC should no more than 40ms In R16.  FFS introduce CMTC in </a:t>
            </a:r>
            <a:r>
              <a:rPr lang="en-US" altLang="zh-CN" sz="1600" dirty="0" smtClean="0"/>
              <a:t>R17.</a:t>
            </a:r>
            <a:endParaRPr lang="zh-CN" altLang="zh-CN" sz="1600" dirty="0"/>
          </a:p>
          <a:p>
            <a:pPr marL="514350" lvl="1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Time domain restriction on CSI-RS resources configuration is introduced:</a:t>
            </a:r>
            <a:endParaRPr lang="zh-CN" altLang="zh-CN" sz="16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CSI-RS resources are configured in 5ms window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CSI-RS periodicities for L3 measurement : [10,20,40] </a:t>
            </a:r>
            <a:r>
              <a:rPr lang="en-US" altLang="zh-CN" sz="1400" dirty="0" err="1"/>
              <a:t>ms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Up to [2] CSI-RS periodicities can be configured per CSI-RS intra-frequency layer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Up to [1] CSI-RS periodicity can be configured per CSI-RS inter-frequency </a:t>
            </a:r>
            <a:r>
              <a:rPr lang="en-US" altLang="zh-CN" sz="1400" dirty="0" smtClean="0"/>
              <a:t>layer</a:t>
            </a:r>
            <a:endParaRPr lang="en-US" altLang="zh-CN" sz="1400" dirty="0"/>
          </a:p>
        </p:txBody>
      </p:sp>
      <p:sp>
        <p:nvSpPr>
          <p:cNvPr id="9" name="矩形 8"/>
          <p:cNvSpPr/>
          <p:nvPr/>
        </p:nvSpPr>
        <p:spPr>
          <a:xfrm>
            <a:off x="380590" y="4263785"/>
            <a:ext cx="2141035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600" b="1" dirty="0"/>
              <a:t>Tentative agreement</a:t>
            </a:r>
            <a:r>
              <a:rPr lang="zh-CN" altLang="en-US" sz="1600" b="1" dirty="0"/>
              <a:t>：</a:t>
            </a: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47675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A93BA5-D50D-4966-853C-8708A180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983" y="206506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accent1"/>
                </a:solidFill>
              </a:rPr>
              <a:t>WF on CSSF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C1EEA6-7C1C-4DB0-921B-8F15A380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12" y="1606713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 smtClean="0">
                <a:solidFill>
                  <a:schemeClr val="accent1"/>
                </a:solidFill>
              </a:rPr>
              <a:t>Need further discussion.</a:t>
            </a:r>
          </a:p>
          <a:p>
            <a:pPr marL="0" indent="0">
              <a:buNone/>
            </a:pPr>
            <a:r>
              <a:rPr lang="en-US" altLang="zh-CN" sz="1800" dirty="0" smtClean="0">
                <a:solidFill>
                  <a:schemeClr val="accent1"/>
                </a:solidFill>
              </a:rPr>
              <a:t>For </a:t>
            </a:r>
            <a:r>
              <a:rPr lang="en-US" altLang="zh-CN" sz="1800" dirty="0">
                <a:solidFill>
                  <a:schemeClr val="accent1"/>
                </a:solidFill>
              </a:rPr>
              <a:t>within </a:t>
            </a:r>
            <a:r>
              <a:rPr lang="en-US" altLang="zh-CN" sz="1800" dirty="0" smtClean="0">
                <a:solidFill>
                  <a:schemeClr val="accent1"/>
                </a:solidFill>
              </a:rPr>
              <a:t>gap:</a:t>
            </a:r>
            <a:endParaRPr lang="en-GB" altLang="zh-CN" sz="1800" dirty="0" smtClean="0">
              <a:solidFill>
                <a:schemeClr val="accent1"/>
              </a:solidFill>
            </a:endParaRPr>
          </a:p>
          <a:p>
            <a:r>
              <a:rPr lang="en-GB" altLang="zh-CN" sz="1600" dirty="0" smtClean="0"/>
              <a:t>Option </a:t>
            </a:r>
            <a:r>
              <a:rPr lang="en-GB" altLang="zh-CN" sz="1600" dirty="0"/>
              <a:t>1:</a:t>
            </a:r>
            <a:endParaRPr lang="zh-CN" altLang="zh-CN" sz="1600" dirty="0"/>
          </a:p>
          <a:p>
            <a:pPr lvl="1"/>
            <a:r>
              <a:rPr lang="en-GB" altLang="zh-CN" sz="1600" dirty="0" smtClean="0"/>
              <a:t>All </a:t>
            </a:r>
            <a:r>
              <a:rPr lang="en-GB" altLang="zh-CN" sz="1600" dirty="0"/>
              <a:t>CSI-RS in the same MO should follow the same time-domain relation with gap, e.g., either fully overlapped with gap, partially overlapped with gap or fully non-overlapped with gap </a:t>
            </a:r>
            <a:endParaRPr lang="zh-CN" altLang="zh-CN" sz="1600" dirty="0"/>
          </a:p>
          <a:p>
            <a:r>
              <a:rPr lang="en-GB" altLang="zh-CN" sz="1600" dirty="0"/>
              <a:t>Option 2:</a:t>
            </a:r>
            <a:endParaRPr lang="zh-CN" altLang="zh-CN" sz="1600" dirty="0"/>
          </a:p>
          <a:p>
            <a:pPr lvl="1"/>
            <a:r>
              <a:rPr lang="en-GB" altLang="zh-CN" sz="1600" dirty="0"/>
              <a:t>If additional dedicated searcher is assumed for CSI-RS measurement, no impact on existing CSSF defined for SSB based measurement specified in 38.133. </a:t>
            </a:r>
            <a:endParaRPr lang="zh-CN" altLang="zh-CN" sz="1600" dirty="0"/>
          </a:p>
          <a:p>
            <a:pPr lvl="1"/>
            <a:r>
              <a:rPr lang="en-GB" altLang="zh-CN" sz="1600" dirty="0"/>
              <a:t>Otherwise, the CSSFs for FR1/FR2 SCC shall be updated by considering the CSI-RS based intra-frequency and inter-frequency measurement without gap and within gap respectively.</a:t>
            </a:r>
            <a:endParaRPr lang="zh-CN" altLang="zh-CN" sz="1600" dirty="0"/>
          </a:p>
          <a:p>
            <a:pPr marL="0" indent="0">
              <a:buNone/>
            </a:pPr>
            <a:r>
              <a:rPr lang="en-US" altLang="zh-CN" sz="1600" dirty="0">
                <a:solidFill>
                  <a:schemeClr val="accent1"/>
                </a:solidFill>
              </a:rPr>
              <a:t>F</a:t>
            </a:r>
            <a:r>
              <a:rPr lang="en-US" altLang="zh-CN" sz="1600" dirty="0" smtClean="0">
                <a:solidFill>
                  <a:schemeClr val="accent1"/>
                </a:solidFill>
              </a:rPr>
              <a:t>rom </a:t>
            </a:r>
            <a:r>
              <a:rPr lang="en-US" altLang="zh-CN" sz="1600" dirty="0">
                <a:solidFill>
                  <a:schemeClr val="accent1"/>
                </a:solidFill>
              </a:rPr>
              <a:t>MO </a:t>
            </a:r>
            <a:r>
              <a:rPr lang="en-US" altLang="zh-CN" sz="1600" dirty="0" smtClean="0">
                <a:solidFill>
                  <a:schemeClr val="accent1"/>
                </a:solidFill>
              </a:rPr>
              <a:t>perspective:</a:t>
            </a:r>
            <a:endParaRPr lang="en-GB" altLang="zh-CN" sz="1600" dirty="0" smtClean="0">
              <a:solidFill>
                <a:schemeClr val="accent1"/>
              </a:solidFill>
            </a:endParaRPr>
          </a:p>
          <a:p>
            <a:r>
              <a:rPr lang="en-GB" altLang="zh-CN" sz="1600" dirty="0" smtClean="0"/>
              <a:t>Option </a:t>
            </a:r>
            <a:r>
              <a:rPr lang="en-GB" altLang="zh-CN" sz="1600" dirty="0" smtClean="0">
                <a:solidFill>
                  <a:schemeClr val="accent1"/>
                </a:solidFill>
              </a:rPr>
              <a:t>1</a:t>
            </a:r>
            <a:r>
              <a:rPr lang="en-GB" altLang="zh-CN" sz="1600" strike="sngStrike" dirty="0" smtClean="0">
                <a:solidFill>
                  <a:schemeClr val="accent1"/>
                </a:solidFill>
              </a:rPr>
              <a:t>3</a:t>
            </a:r>
            <a:r>
              <a:rPr lang="en-GB" altLang="zh-CN" sz="1600" dirty="0"/>
              <a:t>: </a:t>
            </a:r>
            <a:endParaRPr lang="zh-CN" altLang="zh-CN" sz="1600" dirty="0"/>
          </a:p>
          <a:p>
            <a:pPr lvl="1"/>
            <a:r>
              <a:rPr lang="en-GB" altLang="zh-CN" sz="1600" dirty="0"/>
              <a:t>If a UE is configured with both CSI-RS-Resource-Mobility and </a:t>
            </a:r>
            <a:r>
              <a:rPr lang="en-GB" altLang="zh-CN" sz="1600" dirty="0" err="1"/>
              <a:t>ssb-ConfigMobility</a:t>
            </a:r>
            <a:r>
              <a:rPr lang="en-GB" altLang="zh-CN" sz="1600" dirty="0"/>
              <a:t> in one MO, the CSSF calculation shall consider SSB MO and CSI-RS MO.</a:t>
            </a:r>
            <a:endParaRPr lang="en-US" sz="1600" dirty="0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2ED7DFEE-B8EE-468A-9522-B81149037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3570286"/>
            <a:ext cx="19622766" cy="5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5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R4-2005357, </a:t>
            </a:r>
            <a:r>
              <a:rPr lang="en-US" altLang="zh-CN" sz="1800" dirty="0"/>
              <a:t>WF on CSI-RS based L3 measurement capability and </a:t>
            </a:r>
            <a:r>
              <a:rPr lang="en-US" altLang="zh-CN" sz="1800" dirty="0" smtClean="0"/>
              <a:t>requirements, OPPO</a:t>
            </a:r>
          </a:p>
          <a:p>
            <a:r>
              <a:rPr lang="en-GB" altLang="zh-CN" sz="1800" dirty="0"/>
              <a:t>R4-2008515</a:t>
            </a:r>
            <a:r>
              <a:rPr lang="en-US" altLang="zh-CN" sz="1800" dirty="0"/>
              <a:t>, </a:t>
            </a:r>
            <a:r>
              <a:rPr lang="en-GB" altLang="zh-CN" sz="1800" dirty="0"/>
              <a:t>Email discussion summary for [95e][226] NR_CSIRS_L3meas_RRM_2, OPPO</a:t>
            </a:r>
          </a:p>
          <a:p>
            <a:r>
              <a:rPr lang="en-GB" altLang="zh-CN" sz="1800" dirty="0"/>
              <a:t>R4-2009038</a:t>
            </a:r>
            <a:r>
              <a:rPr lang="en-US" altLang="zh-CN" sz="1800" dirty="0"/>
              <a:t>, </a:t>
            </a:r>
            <a:r>
              <a:rPr lang="en-GB" altLang="zh-CN" sz="1800" dirty="0"/>
              <a:t>Email discussion summary for [95e][226] NR_CSIRS_L3meas_RRM_2, OPPO</a:t>
            </a:r>
            <a:r>
              <a:rPr lang="en-GB" altLang="zh-CN" sz="1800" i="1" dirty="0"/>
              <a:t>	</a:t>
            </a:r>
            <a:endParaRPr lang="en-US" altLang="zh-CN" sz="180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601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ea0ddfbca996a15d7025d65adde27b57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84cf250e635b5551ed7e685fe4f8e893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61B112-260A-4667-8F59-BE6CC82AE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5645A5-D2DA-490E-9527-8E89834EEA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D5CCEA-C4BA-4ACD-A7E1-387FE0524DCD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cc9c437c-ae0c-4066-8d90-a0f7de786127"/>
    <ds:schemaRef ds:uri="ba37140e-f4c5-4a6c-a9b4-20a691ce6c8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18940</TotalTime>
  <Words>1562</Words>
  <Application>Microsoft Office PowerPoint</Application>
  <PresentationFormat>宽屏</PresentationFormat>
  <Paragraphs>111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等线</vt:lpstr>
      <vt:lpstr>等线 Light</vt:lpstr>
      <vt:lpstr>Arial</vt:lpstr>
      <vt:lpstr>Calibri</vt:lpstr>
      <vt:lpstr>Calibri Light</vt:lpstr>
      <vt:lpstr>Office Theme</vt:lpstr>
      <vt:lpstr>WF on CSI-RS based L3 measurement capability and requirements</vt:lpstr>
      <vt:lpstr>Background</vt:lpstr>
      <vt:lpstr>Agreement</vt:lpstr>
      <vt:lpstr>Agreement on topic#1: measurement capability</vt:lpstr>
      <vt:lpstr>Agreement on topic#2: measurement requirements</vt:lpstr>
      <vt:lpstr>WF on issue 1-5-3 and 1-6-1</vt:lpstr>
      <vt:lpstr>WF on CSSF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dynamic transient period location for NR</dc:title>
  <dc:creator>胡荣贻</dc:creator>
  <cp:lastModifiedBy>Roy</cp:lastModifiedBy>
  <cp:revision>305</cp:revision>
  <dcterms:created xsi:type="dcterms:W3CDTF">2018-06-25T11:15:24Z</dcterms:created>
  <dcterms:modified xsi:type="dcterms:W3CDTF">2020-06-03T16:19:42Z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(2)MYxI0CP5luQTZ5SDQxQMWtbFQZtLWSpcsSyZ5FOyEI5e67pULIx7k2CI2uSHu64VT21Gjea6
VKrqg5VuATSkm13NRfZOtdr5bTd5f/9fZBsOqwSkW5oDuyG4qDcpcIM2duPujK004WIE1X5u
S+oVCL5AKFDBxmVuHjtfcl8XuXT87jk8RQVdpurmdaA89mbzaWA+H5YkKUks/XVdTJncBe2q
QF9UxZ4SR40Hr25Zq5</vt:lpwstr>
  </property>
  <property fmtid="{D5CDD505-2E9C-101B-9397-08002B2CF9AE}" pid="3" name="_2015_ms_pID_7253431">
    <vt:lpwstr>Qe06vpH5h87oxDqzXohb4hEb5a8J7kZd1vLHA6HxXcXkl8tSgsTDd1
VkyLrkBFFKByWkwtfe+9qlR9LBdjQDqrABHp4EGarMTZiRBIVpWa7WR8Ke1bD42i29RRiwJi
Jc5K8JQL8EDYnKHGD+ubDJAsvGWAXuN82ZeXwYm6yLuOvaO0w1HhbjdvboMQolSXm5FxD9G+
b7p6nSME5J3luv8v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1582428986</vt:lpwstr>
  </property>
  <property fmtid="{D5CDD505-2E9C-101B-9397-08002B2CF9AE}" pid="8" name="ContentTypeId">
    <vt:lpwstr>0x010100EB28163D68FE8E4D9361964FDD814FC4</vt:lpwstr>
  </property>
</Properties>
</file>