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13"/>
  </p:notesMasterIdLst>
  <p:sldIdLst>
    <p:sldId id="256" r:id="rId5"/>
    <p:sldId id="270" r:id="rId6"/>
    <p:sldId id="297" r:id="rId7"/>
    <p:sldId id="273" r:id="rId8"/>
    <p:sldId id="275" r:id="rId9"/>
    <p:sldId id="294" r:id="rId10"/>
    <p:sldId id="295" r:id="rId11"/>
    <p:sldId id="29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9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4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E6F6CF-505E-4AA1-890E-9ABB0FB1293D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1D16C4-5E05-4A6A-9A8C-6D2919EF6C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679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C4830D-E227-442E-B199-AA2FF5DF2C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54488E-096F-4531-A442-30707E308D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0A1C82-5D8F-406F-859D-98686F222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99F8F-42EA-4348-B31A-105ADAC53E81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5227E3-8646-4B78-8EC6-CB9A9BA00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780C23-95C6-45A8-919A-C262C39DD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85233-23C8-49EC-B9A2-694895CFF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000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832296-DE5C-47F6-9603-ADF0C3AE0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9CFBC0-2109-494A-9A6E-68DEDDEEA2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59F24A-AC0E-4193-A61C-20C6EB57B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99F8F-42EA-4348-B31A-105ADAC53E81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952AD6-2EFF-45E7-B1BC-1BAB7E8A3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FD2B31-F565-4425-B196-73345E060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85233-23C8-49EC-B9A2-694895CFF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954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1242EED-911B-454B-84CB-B38F599D94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9218DF-AE48-4009-825E-BB63C66805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278717-2839-42A5-9338-A1741076C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99F8F-42EA-4348-B31A-105ADAC53E81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26A6C2-EDD6-418E-B280-0466A0AFC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ECC30B-67B2-476B-BF7D-9E7FB3523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85233-23C8-49EC-B9A2-694895CFF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290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FFDC21-8014-4C8B-94C5-F316C1FBD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B96B11-C918-4906-8B6A-2A37368146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34163A-C9C0-4A03-9CD6-F16226E59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99F8F-42EA-4348-B31A-105ADAC53E81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478B52-C04B-47A2-B589-782733632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81254C-47D3-40DF-AA62-D713B1EF4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85233-23C8-49EC-B9A2-694895CFF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094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0FE4C-B16C-4A40-97C1-C1F63DCDF5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365A4B-1C3D-4225-B1DF-2954AD7D47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A92A5A-91F2-4D6B-BF0D-AE8E72DB4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99F8F-42EA-4348-B31A-105ADAC53E81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119DC-9BA0-4AFC-BCB5-A3888223E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4A4759-1320-4824-B859-E7D4D47FB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85233-23C8-49EC-B9A2-694895CFF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579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3C08E-7CEA-4887-9A58-2C25119AF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9E5D0F-5FE5-46A2-B99A-0FF5EA1353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B9777A-04CF-4C81-B647-96D4F72AE7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DBFD93-1600-4B43-AB9B-772BF827E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99F8F-42EA-4348-B31A-105ADAC53E81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893D97-C9BE-426D-A04B-E49FA9CB5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4F4EDE-7A32-43CC-97F6-BA1B338F0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85233-23C8-49EC-B9A2-694895CFF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098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74876-ACF3-4B0C-94DA-F633D6B5DA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AF36C2-52AB-488E-A0E5-6CE604BBD4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053E4E-4904-4A1E-9A0D-EBC3D2E9D0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E8C546-06AE-464F-AEB1-41AFCA8B2B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3AFAFA-2987-48A2-9FD7-C83CCD16BC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50D7A8F-3A71-48BD-94F0-EC2F1B55C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99F8F-42EA-4348-B31A-105ADAC53E81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E21EFB-4703-4E28-85FC-3C873EC77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F1B1BDE-3BBA-4A7A-B862-785AA5066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85233-23C8-49EC-B9A2-694895CFF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779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D29E66-442D-4859-A07C-6212F095F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AF21A57-AAE5-48F1-ABBA-7BE173B09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99F8F-42EA-4348-B31A-105ADAC53E81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539ADE-9D5C-444A-89A9-59C53F352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8BECE2-F55A-441C-9B8A-56E821A0A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85233-23C8-49EC-B9A2-694895CFF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449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0F5D23-0D62-4063-859F-46FE4939B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99F8F-42EA-4348-B31A-105ADAC53E81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1BFE14-03BD-4E4C-9629-0FD3B1775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682EF5-1D99-4896-8372-9F78CA31C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85233-23C8-49EC-B9A2-694895CFF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555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32C3D6-80BA-4CCF-825F-2C4CD20FFD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6E0E51-9F3E-4D62-82A1-0A3FDA6FE3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B80FBD-807B-4DEC-B629-901D1646DE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2D40CE-B165-4E5C-9515-E6E9DD697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99F8F-42EA-4348-B31A-105ADAC53E81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13B627-681C-4346-952E-A2E246B58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A0BE7A-C6A2-4194-AB2E-EB2D28120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85233-23C8-49EC-B9A2-694895CFF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417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659EC4-ABCC-4695-9BE0-D4551D1F2F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44075D-D26E-4BDF-BB73-D188B3642D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1711B0-7C62-4B34-96F7-C295C77B69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121B3C-D20C-490E-88B2-2322F5E18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99F8F-42EA-4348-B31A-105ADAC53E81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86AD03-08C5-40A9-A783-E5E520938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6C36A4-4671-45CC-87F1-A8571AE5F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85233-23C8-49EC-B9A2-694895CFF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296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B1A804-8C79-44DC-BD66-C74B62A6C6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64FAF1-CD76-4EEE-8CF6-BDAE03E699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1FD407-5DFC-46C5-A542-9AFEB8565E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E99F8F-42EA-4348-B31A-105ADAC53E81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6A5ED5-0B2F-4759-98FC-7027F6A3C5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8059A1-6FAF-40A2-B6A2-94926EFAF6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C85233-23C8-49EC-B9A2-694895CFF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691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522152-4BE9-4E0C-8DAB-528CF916A4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1336" y="1929468"/>
            <a:ext cx="11887200" cy="1499532"/>
          </a:xfrm>
        </p:spPr>
        <p:txBody>
          <a:bodyPr>
            <a:normAutofit/>
          </a:bodyPr>
          <a:lstStyle/>
          <a:p>
            <a:r>
              <a:rPr lang="en-US" sz="4800" dirty="0"/>
              <a:t>WF on impact of NR positioning measurements on RRM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726442-076A-4C8F-93BA-9EAA63B105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4949" y="4223092"/>
            <a:ext cx="11274805" cy="1162640"/>
          </a:xfrm>
        </p:spPr>
        <p:txBody>
          <a:bodyPr>
            <a:normAutofit/>
          </a:bodyPr>
          <a:lstStyle/>
          <a:p>
            <a:r>
              <a:rPr lang="en-US" sz="2800" dirty="0"/>
              <a:t>Ericsson</a:t>
            </a:r>
          </a:p>
        </p:txBody>
      </p:sp>
      <p:sp>
        <p:nvSpPr>
          <p:cNvPr id="4" name="正方形/長方形 6">
            <a:extLst>
              <a:ext uri="{FF2B5EF4-FFF2-40B4-BE49-F238E27FC236}">
                <a16:creationId xmlns:a16="http://schemas.microsoft.com/office/drawing/2014/main" id="{E6CAC9C0-E692-4940-B639-D8B71E1D4E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77" y="0"/>
            <a:ext cx="6203323" cy="1246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ts val="900"/>
              </a:spcAft>
              <a:buFontTx/>
              <a:buNone/>
            </a:pPr>
            <a:r>
              <a:rPr kumimoji="1" lang="en-US" altLang="zh-CN" sz="2000" dirty="0">
                <a:latin typeface="Arial" charset="0"/>
                <a:ea typeface="Batang" pitchFamily="18" charset="-127"/>
                <a:cs typeface="Times New Roman" pitchFamily="18" charset="0"/>
              </a:rPr>
              <a:t>3GPP TSG-RAN WG4 Meeting # 95-e</a:t>
            </a:r>
          </a:p>
          <a:p>
            <a:pPr>
              <a:spcBef>
                <a:spcPct val="0"/>
              </a:spcBef>
              <a:spcAft>
                <a:spcPts val="900"/>
              </a:spcAft>
              <a:buFontTx/>
              <a:buNone/>
            </a:pPr>
            <a:r>
              <a:rPr kumimoji="1" lang="en-US" altLang="zh-CN" sz="2000" dirty="0">
                <a:latin typeface="Arial" charset="0"/>
                <a:ea typeface="Batang" pitchFamily="18" charset="-127"/>
                <a:cs typeface="Times New Roman" pitchFamily="18" charset="0"/>
              </a:rPr>
              <a:t>Electronic Meeting, May 25-June 05, 2020</a:t>
            </a:r>
          </a:p>
          <a:p>
            <a:pPr>
              <a:spcBef>
                <a:spcPct val="0"/>
              </a:spcBef>
              <a:spcAft>
                <a:spcPts val="900"/>
              </a:spcAft>
              <a:buFontTx/>
              <a:buNone/>
            </a:pPr>
            <a:r>
              <a:rPr kumimoji="1" lang="en-US" altLang="ja-JP" sz="2000" dirty="0">
                <a:latin typeface="Arial" charset="0"/>
                <a:ea typeface="Batang" pitchFamily="18" charset="-127"/>
                <a:cs typeface="Times New Roman" pitchFamily="18" charset="0"/>
              </a:rPr>
              <a:t>Agenda: 6.8</a:t>
            </a:r>
          </a:p>
        </p:txBody>
      </p:sp>
      <p:sp>
        <p:nvSpPr>
          <p:cNvPr id="5" name="正方形/長方形 5">
            <a:extLst>
              <a:ext uri="{FF2B5EF4-FFF2-40B4-BE49-F238E27FC236}">
                <a16:creationId xmlns:a16="http://schemas.microsoft.com/office/drawing/2014/main" id="{85D8C46A-C772-492A-BB32-0FEE317D8A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5256" y="109537"/>
            <a:ext cx="1979912" cy="52322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ts val="900"/>
              </a:spcAft>
              <a:buFontTx/>
              <a:buNone/>
            </a:pPr>
            <a:r>
              <a:rPr lang="en-GB" altLang="zh-CN" sz="2800" dirty="0">
                <a:ea typeface="Batang" pitchFamily="18" charset="-127"/>
                <a:cs typeface="Times New Roman" pitchFamily="18" charset="0"/>
              </a:rPr>
              <a:t>R4-2008667</a:t>
            </a:r>
          </a:p>
        </p:txBody>
      </p:sp>
    </p:spTree>
    <p:extLst>
      <p:ext uri="{BB962C8B-B14F-4D97-AF65-F5344CB8AC3E}">
        <p14:creationId xmlns:p14="http://schemas.microsoft.com/office/powerpoint/2010/main" val="3389946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DB3D3-AC36-4FF9-8C93-AE0696BD3E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430" y="54528"/>
            <a:ext cx="12031570" cy="64595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Rel-15 MG patterns for positioning measurements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5B6215D-2C20-4C86-92DA-3C5A6B605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79565"/>
            <a:ext cx="12192000" cy="5923907"/>
          </a:xfrm>
        </p:spPr>
        <p:txBody>
          <a:bodyPr>
            <a:normAutofit/>
          </a:bodyPr>
          <a:lstStyle/>
          <a:p>
            <a:pPr hangingPunct="0"/>
            <a:r>
              <a:rPr lang="en-US" dirty="0"/>
              <a:t>All Rel-15 MG patterns are applicable for positioning measurements.</a:t>
            </a:r>
            <a:endParaRPr lang="sv-SE" dirty="0"/>
          </a:p>
          <a:p>
            <a:pPr hangingPunct="0"/>
            <a:r>
              <a:rPr lang="en-US" dirty="0"/>
              <a:t>FFS: Whether performing PRS measurement in successive MG occasions subject to signaled UE capability {N,T}? N = duration of DL PRS symbols in </a:t>
            </a:r>
            <a:r>
              <a:rPr lang="en-US" dirty="0" err="1"/>
              <a:t>ms</a:t>
            </a:r>
            <a:r>
              <a:rPr lang="en-US" dirty="0"/>
              <a:t> processed every T </a:t>
            </a:r>
            <a:r>
              <a:rPr lang="en-US" dirty="0" err="1"/>
              <a:t>ms.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1028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DB3D3-AC36-4FF9-8C93-AE0696BD3E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430" y="54528"/>
            <a:ext cx="11694253" cy="64595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New MG Patterns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5B6215D-2C20-4C86-92DA-3C5A6B605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79565"/>
            <a:ext cx="12192000" cy="5923907"/>
          </a:xfrm>
        </p:spPr>
        <p:txBody>
          <a:bodyPr>
            <a:normAutofit/>
          </a:bodyPr>
          <a:lstStyle/>
          <a:p>
            <a:pPr hangingPunct="0"/>
            <a:r>
              <a:rPr lang="sv-SE" dirty="0">
                <a:solidFill>
                  <a:srgbClr val="FF0000"/>
                </a:solidFill>
              </a:rPr>
              <a:t>Two new measurement gap patterns with MGL ≥ 10 ms and MGRP ≥ 80 ms shall be introduced in Rel-16.</a:t>
            </a:r>
          </a:p>
          <a:p>
            <a:pPr hangingPunct="0"/>
            <a:r>
              <a:rPr lang="en-US" dirty="0">
                <a:solidFill>
                  <a:srgbClr val="FF0000"/>
                </a:solidFill>
              </a:rPr>
              <a:t>FFS whether the new MG patterns are applicable for RRM measurement or not.</a:t>
            </a:r>
          </a:p>
          <a:p>
            <a:pPr hangingPunct="0"/>
            <a:r>
              <a:rPr lang="en-US" dirty="0">
                <a:solidFill>
                  <a:srgbClr val="FF0000"/>
                </a:solidFill>
              </a:rPr>
              <a:t>FFS: details of new MG patterns.</a:t>
            </a:r>
          </a:p>
          <a:p>
            <a:pPr hangingPunct="0"/>
            <a:r>
              <a:rPr lang="en-GB" dirty="0"/>
              <a:t>Candidate MGL and MGRP </a:t>
            </a:r>
            <a:r>
              <a:rPr lang="en-GB" dirty="0">
                <a:solidFill>
                  <a:srgbClr val="FF0000"/>
                </a:solidFill>
              </a:rPr>
              <a:t>for</a:t>
            </a:r>
            <a:r>
              <a:rPr lang="en-GB" dirty="0"/>
              <a:t> new MG patterns:</a:t>
            </a:r>
            <a:endParaRPr lang="sv-SE" dirty="0"/>
          </a:p>
          <a:p>
            <a:pPr lvl="1"/>
            <a:r>
              <a:rPr lang="sv-SE" dirty="0"/>
              <a:t>MGL = {10, </a:t>
            </a:r>
            <a:r>
              <a:rPr lang="sv-SE" dirty="0">
                <a:solidFill>
                  <a:srgbClr val="FF0000"/>
                </a:solidFill>
              </a:rPr>
              <a:t>18,</a:t>
            </a:r>
            <a:r>
              <a:rPr lang="sv-SE" dirty="0"/>
              <a:t> 20, </a:t>
            </a:r>
            <a:r>
              <a:rPr lang="sv-SE" dirty="0">
                <a:solidFill>
                  <a:srgbClr val="FF0000"/>
                </a:solidFill>
              </a:rPr>
              <a:t>34, </a:t>
            </a:r>
            <a:r>
              <a:rPr lang="sv-SE" dirty="0"/>
              <a:t>40 and 50} ms</a:t>
            </a:r>
          </a:p>
          <a:p>
            <a:pPr lvl="1"/>
            <a:r>
              <a:rPr lang="sv-SE" dirty="0"/>
              <a:t>MGRP = {80, 160, 320 and 640} ms</a:t>
            </a:r>
          </a:p>
          <a:p>
            <a:pPr lvl="1"/>
            <a:r>
              <a:rPr lang="sv-SE" dirty="0"/>
              <a:t>Combination of MGL and MGRP is FFS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Other options for MGL and MGRP are not precluded</a:t>
            </a:r>
            <a:endParaRPr lang="sv-SE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New MG patterns shall be UE capability</a:t>
            </a:r>
            <a:r>
              <a:rPr lang="en-US" dirty="0"/>
              <a:t>.</a:t>
            </a:r>
            <a:endParaRPr lang="sv-SE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839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DB3D3-AC36-4FF9-8C93-AE0696BD3E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4528"/>
            <a:ext cx="12192000" cy="64595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Gap sharing between RRM and positioning measurements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5B6215D-2C20-4C86-92DA-3C5A6B605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79565"/>
            <a:ext cx="12192000" cy="5923907"/>
          </a:xfrm>
        </p:spPr>
        <p:txBody>
          <a:bodyPr>
            <a:normAutofit/>
          </a:bodyPr>
          <a:lstStyle/>
          <a:p>
            <a:pPr hangingPunct="0"/>
            <a:r>
              <a:rPr lang="en-US" dirty="0"/>
              <a:t>Re-use the handling of LTE PRS in Rel-15 CSSF for gap sharing between NR PRS and RRM.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237124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DB3D3-AC36-4FF9-8C93-AE0696BD3E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54825"/>
            <a:ext cx="12192000" cy="645952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/>
              <a:t>Active BWP switch during gaps used for PRS measurements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5B6215D-2C20-4C86-92DA-3C5A6B605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88869"/>
            <a:ext cx="12192000" cy="5514603"/>
          </a:xfrm>
        </p:spPr>
        <p:txBody>
          <a:bodyPr>
            <a:normAutofit/>
          </a:bodyPr>
          <a:lstStyle/>
          <a:p>
            <a:pPr>
              <a:tabLst>
                <a:tab pos="3944938" algn="l"/>
              </a:tabLst>
            </a:pPr>
            <a:r>
              <a:rPr lang="en-US" dirty="0"/>
              <a:t>FFS: whether to define UE behavior if active BWP switching overlaps/collides with gaps used for PRS measurements.</a:t>
            </a:r>
          </a:p>
          <a:p>
            <a:pPr>
              <a:tabLst>
                <a:tab pos="3944938" algn="l"/>
              </a:tabLst>
            </a:pPr>
            <a:r>
              <a:rPr lang="en-US" dirty="0"/>
              <a:t>Candidate options if the UE behavior is defined:</a:t>
            </a:r>
          </a:p>
          <a:p>
            <a:pPr lvl="1" hangingPunct="0"/>
            <a:r>
              <a:rPr lang="en-US" dirty="0"/>
              <a:t>Option 1: </a:t>
            </a:r>
          </a:p>
          <a:p>
            <a:pPr lvl="2" hangingPunct="0"/>
            <a:r>
              <a:rPr lang="en-US" dirty="0"/>
              <a:t>Active BWP switching is prioritized over PRS measurement in a gap where active BWP switching is triggered.</a:t>
            </a:r>
          </a:p>
          <a:p>
            <a:pPr lvl="3" hangingPunct="0"/>
            <a:r>
              <a:rPr lang="en-US" dirty="0"/>
              <a:t>FFS: whether UE is required to meet PRS measurement requirements if option 1 is adopted.</a:t>
            </a:r>
            <a:endParaRPr lang="sv-SE" dirty="0"/>
          </a:p>
          <a:p>
            <a:pPr lvl="1" hangingPunct="0"/>
            <a:r>
              <a:rPr lang="en-US" dirty="0"/>
              <a:t>Option 2: </a:t>
            </a:r>
          </a:p>
          <a:p>
            <a:pPr lvl="2" hangingPunct="0"/>
            <a:r>
              <a:rPr lang="en-US" dirty="0"/>
              <a:t>PRS measurement is performed in a gap even if active BWP switching is triggered in that gap i.e. PRS measurement is prioritized in gaps.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41958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DB3D3-AC36-4FF9-8C93-AE0696BD3E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4528"/>
            <a:ext cx="12192000" cy="645952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/>
              <a:t>Impact of concurrent RRM/PRS processing/measurement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5B6215D-2C20-4C86-92DA-3C5A6B605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79565"/>
            <a:ext cx="12192000" cy="5923907"/>
          </a:xfrm>
        </p:spPr>
        <p:txBody>
          <a:bodyPr>
            <a:normAutofit/>
          </a:bodyPr>
          <a:lstStyle/>
          <a:p>
            <a:r>
              <a:rPr lang="en-US" dirty="0"/>
              <a:t>FFS: whether concurrent RRM/PRS processing has any impact on RRM/PRS measurement.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37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DB3D3-AC36-4FF9-8C93-AE0696BD3E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56754"/>
            <a:ext cx="12192000" cy="804983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/>
              <a:t>Conditions for accurate path loss measurement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5B6215D-2C20-4C86-92DA-3C5A6B605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58240"/>
            <a:ext cx="12192000" cy="5645232"/>
          </a:xfrm>
        </p:spPr>
        <p:txBody>
          <a:bodyPr>
            <a:normAutofit/>
          </a:bodyPr>
          <a:lstStyle/>
          <a:p>
            <a:pPr hangingPunct="0"/>
            <a:r>
              <a:rPr lang="en-US" dirty="0"/>
              <a:t>UE’s path loss measurement is considered accurate/reliable provided that the side conditions for the measurement used by the UE for the path loss estimation are met. </a:t>
            </a:r>
          </a:p>
          <a:p>
            <a:pPr hangingPunct="0"/>
            <a:r>
              <a:rPr lang="en-US" dirty="0"/>
              <a:t>FFS whether to include following criteria for deriving measurement accuracy in the LS response:</a:t>
            </a:r>
          </a:p>
          <a:p>
            <a:pPr lvl="1" hangingPunct="0"/>
            <a:r>
              <a:rPr lang="en-US" dirty="0"/>
              <a:t>measurement error is within 5-th percentile and 95-th percentile of the CDF.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557945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DB3D3-AC36-4FF9-8C93-AE0696BD3E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56754"/>
            <a:ext cx="12192000" cy="804983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/>
              <a:t>SRS transmission during DRX inactive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5B6215D-2C20-4C86-92DA-3C5A6B605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58240"/>
            <a:ext cx="12192000" cy="5645232"/>
          </a:xfrm>
        </p:spPr>
        <p:txBody>
          <a:bodyPr>
            <a:normAutofit/>
          </a:bodyPr>
          <a:lstStyle/>
          <a:p>
            <a:pPr hangingPunct="0"/>
            <a:r>
              <a:rPr lang="en-US" dirty="0"/>
              <a:t>FFS: whether it is feasible for UE to transmit SRS for positioning during the DRX inactive period from UE power consumption</a:t>
            </a:r>
            <a:r>
              <a:rPr lang="en-US"/>
              <a:t>/complexity and </a:t>
            </a:r>
            <a:r>
              <a:rPr lang="en-US" dirty="0"/>
              <a:t>BS </a:t>
            </a:r>
            <a:r>
              <a:rPr lang="en-US"/>
              <a:t>implementation perspectives.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359322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2f282d3b-eb4a-4b09-b61f-b9593442e286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3E9551B3FDDA24EBF0A209BAAD637CA" ma:contentTypeVersion="14" ma:contentTypeDescription="Skapa ett nytt dokument." ma:contentTypeScope="" ma:versionID="fbe8780e7d21b5d56d807b10f64f8556">
  <xsd:schema xmlns:xsd="http://www.w3.org/2001/XMLSchema" xmlns:xs="http://www.w3.org/2001/XMLSchema" xmlns:p="http://schemas.microsoft.com/office/2006/metadata/properties" xmlns:ns2="2f282d3b-eb4a-4b09-b61f-b9593442e286" xmlns:ns3="9b239327-9e80-40e4-b1b7-4394fed77a33" targetNamespace="http://schemas.microsoft.com/office/2006/metadata/properties" ma:root="true" ma:fieldsID="658c913d168fa6d282693a5b5313f8e8" ns2:_="" ns3:_="">
    <xsd:import namespace="2f282d3b-eb4a-4b09-b61f-b9593442e286"/>
    <xsd:import namespace="9b239327-9e80-40e4-b1b7-4394fed77a3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_Flow_SignoffStatu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282d3b-eb4a-4b09-b61f-b9593442e28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_Flow_SignoffStatus" ma:index="18" nillable="true" ma:displayName="Sign-off status" ma:internalName="Sign_x002d_off_x0020_status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239327-9e80-40e4-b1b7-4394fed77a3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0C6DD27-1947-4971-9F54-4278C41F580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F0872F4-CFE0-40C3-BA6C-65C932A5C368}">
  <ds:schemaRefs>
    <ds:schemaRef ds:uri="9b239327-9e80-40e4-b1b7-4394fed77a33"/>
    <ds:schemaRef ds:uri="http://purl.org/dc/elements/1.1/"/>
    <ds:schemaRef ds:uri="http://schemas.microsoft.com/office/2006/documentManagement/types"/>
    <ds:schemaRef ds:uri="http://purl.org/dc/terms/"/>
    <ds:schemaRef ds:uri="http://www.w3.org/XML/1998/namespace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2f282d3b-eb4a-4b09-b61f-b9593442e286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1B4672F-523C-4780-8FC3-2066C065078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f282d3b-eb4a-4b09-b61f-b9593442e286"/>
    <ds:schemaRef ds:uri="9b239327-9e80-40e4-b1b7-4394fed77a3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441</Words>
  <Application>Microsoft Office PowerPoint</Application>
  <PresentationFormat>Widescreen</PresentationFormat>
  <Paragraphs>37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WF on impact of NR positioning measurements on RRM</vt:lpstr>
      <vt:lpstr>Rel-15 MG patterns for positioning measurements</vt:lpstr>
      <vt:lpstr>New MG Patterns</vt:lpstr>
      <vt:lpstr>Gap sharing between RRM and positioning measurements </vt:lpstr>
      <vt:lpstr>Active BWP switch during gaps used for PRS measurements</vt:lpstr>
      <vt:lpstr>Impact of concurrent RRM/PRS processing/measurement</vt:lpstr>
      <vt:lpstr>Conditions for accurate path loss measurement</vt:lpstr>
      <vt:lpstr>SRS transmission during DRX inactive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>CTPClassification=CTP_NT</cp:keywords>
  <cp:lastModifiedBy/>
  <cp:revision>1</cp:revision>
  <dcterms:created xsi:type="dcterms:W3CDTF">2018-01-12T05:29:14Z</dcterms:created>
  <dcterms:modified xsi:type="dcterms:W3CDTF">2020-06-04T15:05:09Z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a67f46ce-e1a2-40a7-b4ad-580eff7a7b8b</vt:lpwstr>
  </property>
  <property fmtid="{D5CDD505-2E9C-101B-9397-08002B2CF9AE}" pid="3" name="CTP_TimeStamp">
    <vt:lpwstr>2018-01-25 22:59:37Z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NewReviewCycle">
    <vt:lpwstr/>
  </property>
  <property fmtid="{D5CDD505-2E9C-101B-9397-08002B2CF9AE}" pid="9" name="_2015_ms_pID_725343">
    <vt:lpwstr>(2)ZEyeJZvUEBWb9MaZPNmsae/RxvV3+jll6hbCZD1FyT8hsRDPFktg+sGQuXzgM0H0sXz7iihy
WXn0FsQHodcKO2QJzoVmm5N6JCtMS7PucnnNjDHZQsNXR7JVZNJVg1RmkeBOz3vB3BNc7CzQ
ZwsKdVzgGW3ZO1J01YnIE8kLgOZXQ/Y3HjqpGFJAmNq9eWrNX9BesZkvomNX1RnibIVQAaIj
uBQ0hsq81Ni01mrx8M</vt:lpwstr>
  </property>
  <property fmtid="{D5CDD505-2E9C-101B-9397-08002B2CF9AE}" pid="10" name="_2015_ms_pID_7253431">
    <vt:lpwstr>wkzFledQv7Dl2HBlSBn2dWHhjZXfM/zPACW4gQL+T4s5KGXfYuqyoJ
rcsDsfW0WVkQsBSQ/BapotpM9vFdChpgOhQg/RN3CmDqkhtBYwJya4r67dzFbIKhvakwVJV3
Bc7HhSJ6aBk9oJ1JxPzOUpbkxnPQG3oJdECiDejlbx1sBfTwiveaxr5z9xU04dSL1nISjSjt
hfh2wnNZ0pq41l2S</vt:lpwstr>
  </property>
  <property fmtid="{D5CDD505-2E9C-101B-9397-08002B2CF9AE}" pid="11" name="_AdHocReviewCycleID">
    <vt:i4>-1770393099</vt:i4>
  </property>
  <property fmtid="{D5CDD505-2E9C-101B-9397-08002B2CF9AE}" pid="12" name="UpdateProcess">
    <vt:lpwstr>End</vt:lpwstr>
  </property>
  <property fmtid="{D5CDD505-2E9C-101B-9397-08002B2CF9AE}" pid="13" name="ContentTypeId">
    <vt:lpwstr>0x010100F3E9551B3FDDA24EBF0A209BAAD637CA</vt:lpwstr>
  </property>
</Properties>
</file>