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8" r:id="rId6"/>
    <p:sldId id="281" r:id="rId7"/>
    <p:sldId id="300" r:id="rId8"/>
    <p:sldId id="292" r:id="rId9"/>
    <p:sldId id="294" r:id="rId10"/>
    <p:sldId id="295" r:id="rId11"/>
    <p:sldId id="296" r:id="rId12"/>
    <p:sldId id="297" r:id="rId13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12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110C47F-6B89-4DF5-8EBB-9C96B35D8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E8F973-A40D-4E10-959A-6C3F2DA6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E5CD3E8-B9CB-48D0-B62C-97CB63664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4746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CF88EC4-3500-42F3-A844-36626FA83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03CE3B2-3742-4133-80E3-7DC0EDB47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DE4CE46-C667-4988-B6F7-3212A494D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13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98BE700-990F-42F3-89F9-184040EFA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BB8A06-2E51-49FC-975A-3AB0711A3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FB5C3BE-9303-4B29-8F4F-F5EE9243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037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48FF52-939E-4FDE-87E5-385503F5E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E5B6FFF-79BC-41BB-9B5E-C8C94A49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26A589-0B22-49E2-8782-C645123F9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80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D4CDA8-2757-48C2-95F0-1D5190EF5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6A75B80-ECA5-4777-BA5C-69790BBD3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69A2F5-5FF9-44D8-8E08-3889E92EE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78368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55AFB8B6-6228-4341-BDE0-92DEF6B56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6650B4C7-FA69-4214-B683-DF6ABDC9E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6CE33585-FC11-4D5C-9A97-D6B5BFD8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220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1C9E93F1-9619-43E0-9EE8-E55210078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EC13D8FA-7E85-488D-B3DA-83DB74252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C3304DE7-FB67-4CD9-B5E2-25561BB1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681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D0626586-46C0-435B-B20D-98DBFA928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7553E3D6-B8B3-4926-A44B-53660BA1A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FAF66CFC-A553-426E-9CBE-D346BF9AB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2949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6412B74E-AC65-4E7B-A77C-BD3FEEB46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6E1A172B-B8C2-4CF6-BC3A-0387B0A27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E726501F-26A6-4DFC-9D66-493D37A0D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850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35B0C30-19E8-4A46-A2B1-DAC1D4CB9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37BC43F-9A76-4E8F-B72C-230F3DD19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CAECBE87-3337-4369-B99D-ABBCE7CCD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2604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4026F3CC-DE42-440B-9438-85661B0E7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B276A53-61D0-4C42-A886-27AB1244A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E0B979F-84E2-48CA-94C0-728A7C79A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686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C6067352-EBC0-4314-B2F7-BD78E16AEB4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68E4C134-0C2B-4F63-8C8B-E141694A2C6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CB4897F-276A-4AA1-A7E7-F999F71432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1F7188-AA10-4EB5-B408-0CA61450C2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2AF63E-D503-40C0-AB0B-693F3375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>
            <a:extLst>
              <a:ext uri="{FF2B5EF4-FFF2-40B4-BE49-F238E27FC236}">
                <a16:creationId xmlns:a16="http://schemas.microsoft.com/office/drawing/2014/main" id="{B4E3CC63-70F9-46A6-91D9-ABDCD9CE0B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3352" y="257248"/>
            <a:ext cx="5616575" cy="868434"/>
          </a:xfrm>
        </p:spPr>
        <p:txBody>
          <a:bodyPr/>
          <a:lstStyle/>
          <a:p>
            <a:pPr algn="l" eaLnBrk="1" hangingPunct="1"/>
            <a:r>
              <a:rPr lang="en-GB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3GPP TSG-RAN WG4 Meeting #95</a:t>
            </a: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-e</a:t>
            </a:r>
            <a:b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zh-CN" sz="1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Electronic Meeting, 25 May – 5 June, 2020</a:t>
            </a:r>
          </a:p>
        </p:txBody>
      </p:sp>
      <p:sp>
        <p:nvSpPr>
          <p:cNvPr id="2051" name="副标题 2">
            <a:extLst>
              <a:ext uri="{FF2B5EF4-FFF2-40B4-BE49-F238E27FC236}">
                <a16:creationId xmlns:a16="http://schemas.microsoft.com/office/drawing/2014/main" id="{732DF2D5-9D9A-4862-9C8A-329725393E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55640" y="4725144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</a:rPr>
              <a:t>Intel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2052" name="TextBox 3">
            <a:extLst>
              <a:ext uri="{FF2B5EF4-FFF2-40B4-BE49-F238E27FC236}">
                <a16:creationId xmlns:a16="http://schemas.microsoft.com/office/drawing/2014/main" id="{52CDA161-FCDD-40C1-983C-4E86B038B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2420939"/>
            <a:ext cx="1137639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sz="3600" dirty="0"/>
              <a:t>WF on requirements for NR Positioning PRS-RSRP, SSB and CSI-RS RSRP/RSRQ measurements</a:t>
            </a:r>
            <a:endParaRPr lang="zh-CN" altLang="en-US" sz="3600" dirty="0">
              <a:latin typeface="Calibri" panose="020F0502020204030204" pitchFamily="34" charset="0"/>
            </a:endParaRPr>
          </a:p>
        </p:txBody>
      </p:sp>
      <p:sp>
        <p:nvSpPr>
          <p:cNvPr id="2053" name="TextBox 4">
            <a:extLst>
              <a:ext uri="{FF2B5EF4-FFF2-40B4-BE49-F238E27FC236}">
                <a16:creationId xmlns:a16="http://schemas.microsoft.com/office/drawing/2014/main" id="{C98DB138-7BC0-49B7-8DBA-0325C5B1AB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448" y="353541"/>
            <a:ext cx="1511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dirty="0"/>
              <a:t>R4-2009139</a:t>
            </a:r>
            <a:endParaRPr lang="zh-CN" altLang="en-US" dirty="0"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b="1" dirty="0"/>
              <a:t>Report mapping</a:t>
            </a:r>
            <a:endParaRPr lang="zh-CN" altLang="en-US" sz="40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Differential PRS-RSRP reporting range for FDM-ed resources</a:t>
            </a:r>
          </a:p>
          <a:p>
            <a:pPr lvl="1"/>
            <a:r>
              <a:rPr lang="en-GB" dirty="0"/>
              <a:t>The reporting range of ±30 dB for PRS-RSRP differential report can be applicable in both TDM and FDM case, but the requirements for the FDM case can be applicable over a smaller range</a:t>
            </a:r>
            <a:endParaRPr lang="en-US" dirty="0"/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53770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60336"/>
            <a:ext cx="10972800" cy="1143000"/>
          </a:xfrm>
        </p:spPr>
        <p:txBody>
          <a:bodyPr/>
          <a:lstStyle/>
          <a:p>
            <a:r>
              <a:rPr lang="en-US" altLang="zh-CN" sz="3600" b="1" dirty="0"/>
              <a:t>Definition of intra/inter-frequency measurement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dirty="0"/>
              <a:t>Do not define intra/inter-frequency definition for PRS-RSRP </a:t>
            </a:r>
            <a:endParaRPr lang="zh-CN" altLang="zh-CN" dirty="0"/>
          </a:p>
          <a:p>
            <a:pPr lvl="1"/>
            <a:r>
              <a:rPr lang="en-GB" altLang="zh-CN" dirty="0"/>
              <a:t>Note: Classification of accuracy requirements is FFS (e.g. whether to define different accuracy for measurements on different frequencies)</a:t>
            </a:r>
            <a:endParaRPr lang="zh-CN" altLang="zh-CN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48741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Scenarios of PRS RSRP measurement requirements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dirty="0"/>
              <a:t>RAN4 requirements are to be defined only for the case where PRS is measured with configured measurement gap</a:t>
            </a:r>
            <a:endParaRPr lang="en-GB" altLang="zh-CN" sz="2800" dirty="0"/>
          </a:p>
          <a:p>
            <a:pPr lvl="1"/>
            <a:endParaRPr lang="en-US" altLang="zh-CN" sz="20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910325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Measurement period for PRS RSRP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Given that PRS-RSRP can be configured in different NR positioning methods, the principle for defining PRS- RSRP measurement period can be</a:t>
            </a:r>
            <a:endParaRPr lang="en-US" dirty="0"/>
          </a:p>
          <a:p>
            <a:pPr lvl="1"/>
            <a:r>
              <a:rPr lang="en-US" dirty="0"/>
              <a:t>when configured with UE Rx-Tx time difference, PRS-RSRP measurement period can be same (e.g., the longest period needed for UE Rx-Tx and for PRS-RSRP without UE Rx-Tx) as that of UE Rx-Tx time difference measurement</a:t>
            </a:r>
          </a:p>
          <a:p>
            <a:pPr lvl="1"/>
            <a:r>
              <a:rPr lang="en-US" dirty="0"/>
              <a:t>when configured with RSTD, PRS-RSRP measurement period can be same (e.g., the longest period needed for RSTD and for PRS-RSRP without RSTD) as that of RSTD measurement</a:t>
            </a:r>
          </a:p>
          <a:p>
            <a:pPr lvl="1"/>
            <a:r>
              <a:rPr lang="en-US" dirty="0"/>
              <a:t>FFS: when not configured with either UE Rx-Tx or RSTD.</a:t>
            </a:r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93570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Measurement capability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Option 1: RAN4 shall not define minimum measurement capability in terms of number of PRS layers, TRPs, resource sets and resources that UE shall be able to measure</a:t>
            </a:r>
            <a:endParaRPr lang="en-US" dirty="0"/>
          </a:p>
          <a:p>
            <a:pPr lvl="0"/>
            <a:r>
              <a:rPr lang="en-US" dirty="0"/>
              <a:t>Option 2: RAN4 needs to define the numbers (of TRPs, cells, PRSs, etc.) for which the requirements apply in 38.133</a:t>
            </a:r>
            <a:r>
              <a:rPr lang="en-GB" dirty="0"/>
              <a:t>. </a:t>
            </a:r>
          </a:p>
          <a:p>
            <a:pPr lvl="1"/>
            <a:r>
              <a:rPr lang="en-GB" dirty="0"/>
              <a:t>FFS: Whether these numbers are the same as or smaller than those in the signalling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698958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Reporting criteria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If PRS-RSRP measurements are not configured together with other reporting (</a:t>
            </a:r>
            <a:r>
              <a:rPr lang="en-GB" dirty="0" err="1"/>
              <a:t>e.g.RSTD</a:t>
            </a:r>
            <a:r>
              <a:rPr lang="en-GB" dirty="0"/>
              <a:t> in DL </a:t>
            </a:r>
            <a:r>
              <a:rPr lang="en-GB" dirty="0" err="1"/>
              <a:t>TDoA</a:t>
            </a:r>
            <a:r>
              <a:rPr lang="en-GB" dirty="0"/>
              <a:t>, UE Rx-Tx time difference in multi-RTT), a separate measurement reporting criteria is needed as below</a:t>
            </a:r>
          </a:p>
          <a:p>
            <a:pPr lvl="1"/>
            <a:r>
              <a:rPr lang="en-GB" dirty="0" err="1"/>
              <a:t>Ecat</a:t>
            </a:r>
            <a:r>
              <a:rPr lang="en-GB" dirty="0"/>
              <a:t>=</a:t>
            </a:r>
            <a:r>
              <a:rPr lang="en-GB" sz="3200" dirty="0"/>
              <a:t>1 – corresponding to 1 report containing multiple PRS-RSRP measurements</a:t>
            </a:r>
            <a:endParaRPr lang="en-US" sz="3200" dirty="0"/>
          </a:p>
          <a:p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066083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b="1" dirty="0"/>
              <a:t>Side condition</a:t>
            </a:r>
            <a:endParaRPr lang="zh-CN" altLang="en-US" sz="3600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1424" y="1196753"/>
            <a:ext cx="10670976" cy="4929412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For DL-OTDOA and Multi-RTT positioning methods, the side condition of PRS RSRP should follow those of  RSTD and UE Rx-Tx time difference measurement, respectively. </a:t>
            </a:r>
            <a:endParaRPr lang="en-US" sz="2800" dirty="0"/>
          </a:p>
          <a:p>
            <a:r>
              <a:rPr lang="en-US" sz="2800" dirty="0"/>
              <a:t>For DL-</a:t>
            </a:r>
            <a:r>
              <a:rPr lang="en-US" sz="2800" dirty="0" err="1"/>
              <a:t>AoD</a:t>
            </a:r>
            <a:r>
              <a:rPr lang="en-US" sz="2800" dirty="0"/>
              <a:t>, the </a:t>
            </a:r>
            <a:r>
              <a:rPr lang="en-GB" sz="2800" dirty="0"/>
              <a:t>side condition of PRS RSRP can be specified</a:t>
            </a:r>
            <a:endParaRPr lang="en-US" sz="2800" dirty="0"/>
          </a:p>
          <a:p>
            <a:pPr lvl="1"/>
            <a:r>
              <a:rPr lang="en-GB" sz="2400" dirty="0"/>
              <a:t>Option 1:  </a:t>
            </a:r>
            <a:r>
              <a:rPr lang="en-US" sz="2400" dirty="0"/>
              <a:t>for both serving cell/TRP and neighbor cell/TRPs.</a:t>
            </a:r>
          </a:p>
          <a:p>
            <a:pPr lvl="2"/>
            <a:r>
              <a:rPr lang="en-US" dirty="0"/>
              <a:t>For serving cell:</a:t>
            </a:r>
          </a:p>
          <a:p>
            <a:pPr lvl="3"/>
            <a:r>
              <a:rPr lang="en-GB" dirty="0"/>
              <a:t>Option 1: -6 dB </a:t>
            </a:r>
          </a:p>
          <a:p>
            <a:pPr lvl="3"/>
            <a:r>
              <a:rPr lang="en-GB" dirty="0"/>
              <a:t>Option 2. -3 dB </a:t>
            </a:r>
            <a:endParaRPr lang="en-US" dirty="0"/>
          </a:p>
          <a:p>
            <a:pPr lvl="1"/>
            <a:r>
              <a:rPr lang="en-US" sz="2400" dirty="0"/>
              <a:t>Option 2 :for </a:t>
            </a:r>
            <a:r>
              <a:rPr lang="en-GB" sz="2400" dirty="0" err="1"/>
              <a:t>neighbor</a:t>
            </a:r>
            <a:r>
              <a:rPr lang="en-GB" sz="2400" dirty="0"/>
              <a:t> cell/TRPs ONLY. </a:t>
            </a:r>
            <a:endParaRPr lang="en-US" sz="2400" dirty="0"/>
          </a:p>
          <a:p>
            <a:pPr lvl="1"/>
            <a:r>
              <a:rPr lang="en-US" sz="2400" dirty="0"/>
              <a:t>Option 3: </a:t>
            </a:r>
            <a:r>
              <a:rPr lang="en-GB" sz="2400" dirty="0"/>
              <a:t>For the reference cell/TRPs  and neighbour cell/TRPs</a:t>
            </a:r>
          </a:p>
          <a:p>
            <a:pPr lvl="2"/>
            <a:r>
              <a:rPr lang="en-GB" dirty="0"/>
              <a:t>Same as that for the reference cell in PRS-RSTD</a:t>
            </a:r>
          </a:p>
          <a:p>
            <a:pPr lvl="1"/>
            <a:r>
              <a:rPr lang="en-GB" sz="2400" dirty="0"/>
              <a:t>Option 4: same as for multi-RTT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7519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wrap="square" anchor="ctr">
            <a:normAutofit fontScale="90000"/>
          </a:bodyPr>
          <a:lstStyle/>
          <a:p>
            <a:r>
              <a:rPr lang="en-US" altLang="zh-CN" b="1" dirty="0"/>
              <a:t>Measurement accuracy requirements for PRS RSRP 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2"/>
          </p:nvPr>
        </p:nvSpPr>
        <p:spPr>
          <a:xfrm>
            <a:off x="263352" y="1484784"/>
            <a:ext cx="11449272" cy="4641379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dirty="0"/>
              <a:t>Number of samples for PRS RSRP measurement accuracy: 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Option 1: 1 sample including resource repetitions within the PRS occasion </a:t>
            </a:r>
          </a:p>
          <a:p>
            <a:pPr lvl="1">
              <a:lnSpc>
                <a:spcPct val="90000"/>
              </a:lnSpc>
            </a:pPr>
            <a:r>
              <a:rPr lang="en-US" altLang="zh-CN" sz="2400" dirty="0"/>
              <a:t>Option 2: </a:t>
            </a:r>
            <a:r>
              <a:rPr lang="en-US" sz="2400" dirty="0"/>
              <a:t>depends on the required number of comb realizations (</a:t>
            </a:r>
            <a:r>
              <a:rPr lang="en-US" sz="2400" dirty="0" err="1"/>
              <a:t>N</a:t>
            </a:r>
            <a:r>
              <a:rPr lang="en-US" sz="2400" baseline="-25000" dirty="0" err="1"/>
              <a:t>PRS,req</a:t>
            </a:r>
            <a:r>
              <a:rPr lang="en-US" sz="2400" dirty="0"/>
              <a:t>)</a:t>
            </a:r>
          </a:p>
          <a:p>
            <a:pPr lvl="2">
              <a:lnSpc>
                <a:spcPct val="90000"/>
              </a:lnSpc>
            </a:pPr>
            <a:r>
              <a:rPr lang="en-US" altLang="zh-CN" sz="2200" dirty="0"/>
              <a:t>FFS: Whether RSTD accuracy is agnostic to comb</a:t>
            </a:r>
          </a:p>
          <a:p>
            <a:pPr lvl="3">
              <a:lnSpc>
                <a:spcPct val="90000"/>
              </a:lnSpc>
            </a:pPr>
            <a:r>
              <a:rPr lang="en-US" altLang="zh-CN" sz="1800" dirty="0"/>
              <a:t>Companies are encouraged to study the impact of number of symbols within a slot </a:t>
            </a:r>
          </a:p>
          <a:p>
            <a:pPr>
              <a:lnSpc>
                <a:spcPct val="90000"/>
              </a:lnSpc>
            </a:pPr>
            <a:endParaRPr lang="en-US" b="1" dirty="0"/>
          </a:p>
          <a:p>
            <a:pPr>
              <a:lnSpc>
                <a:spcPct val="90000"/>
              </a:lnSpc>
            </a:pPr>
            <a:r>
              <a:rPr lang="en-US" dirty="0"/>
              <a:t>Types of requirements</a:t>
            </a:r>
            <a:endParaRPr lang="en-US" altLang="zh-CN" sz="15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Option 1: Define absolute accuracy requirements  ONLY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Option 2: Define relative accuracy requirements  ONLY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Option 3: Define both absolute  and relative accuracy requirements</a:t>
            </a:r>
          </a:p>
        </p:txBody>
      </p:sp>
    </p:spTree>
    <p:extLst>
      <p:ext uri="{BB962C8B-B14F-4D97-AF65-F5344CB8AC3E}">
        <p14:creationId xmlns:p14="http://schemas.microsoft.com/office/powerpoint/2010/main" val="905533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dd7f7e98d9087211bfc2df44327750e0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c2967776dd1458a98050c65d7f672ad2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16A6EE-9C71-4CA8-B83C-FAA2FE0E53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C8B4B51-588A-4193-AB4E-12963BE166E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4DFB520-71EE-41B0-8989-A83159B173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6210</TotalTime>
  <Words>577</Words>
  <Application>Microsoft Office PowerPoint</Application>
  <PresentationFormat>Widescreen</PresentationFormat>
  <Paragraphs>46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 Unicode MS</vt:lpstr>
      <vt:lpstr>Arial</vt:lpstr>
      <vt:lpstr>Calibri</vt:lpstr>
      <vt:lpstr>Office 主题</vt:lpstr>
      <vt:lpstr>3GPP TSG-RAN WG4 Meeting #95-e Electronic Meeting, 25 May – 5 June, 2020</vt:lpstr>
      <vt:lpstr>Report mapping</vt:lpstr>
      <vt:lpstr>Definition of intra/inter-frequency measurement</vt:lpstr>
      <vt:lpstr>Scenarios of PRS RSRP measurement requirements</vt:lpstr>
      <vt:lpstr>Measurement period for PRS RSRP</vt:lpstr>
      <vt:lpstr>Measurement capability</vt:lpstr>
      <vt:lpstr>Reporting criteria</vt:lpstr>
      <vt:lpstr>Side condition</vt:lpstr>
      <vt:lpstr>Measurement accuracy requirements for PRS RSRP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keywords>CTPClassification=CTP_NT</cp:keywords>
  <cp:lastModifiedBy>Huang, Rui</cp:lastModifiedBy>
  <cp:revision>293</cp:revision>
  <dcterms:created xsi:type="dcterms:W3CDTF">2016-01-12T08:39:50Z</dcterms:created>
  <dcterms:modified xsi:type="dcterms:W3CDTF">2020-06-04T15:57:29Z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(3)UlQCbH8+njOX4Lmyu5V8GXYUR16tdb3WBVtHDmvVaJAGXV9XkZX/EpoCqtTtW9VXYrbifNSP
a7+Pf4YG+xgP4BDB1hxlY293Fmfa1kqA7ic5/sRjwb/4H1j5uU9QQcmaMyNknZbXSp0wJnwF
kPCTRGaeLgQq7Vqa35cU+TQhU+ACSp+TCrQQbhSTJu3vCT1G+NR7YV5HJtfd6fLXwUiu4S90
u5G3HnHpyVKLESCcUE</vt:lpwstr>
  </property>
  <property fmtid="{D5CDD505-2E9C-101B-9397-08002B2CF9AE}" pid="3" name="_2015_ms_pID_7253431">
    <vt:lpwstr>e6GDxdKaYeYtrjWylL7EBpH/dGbGo6yrGHj311IAPiAwAlx/dub8Q8
lxWA6t0Se7FX6KnMOVeAP3fa1L55fZBmVawfhYjUpcon7mdyNkN7Y0h/gWJ1A6INBfEjyLfV
Vkv+qF7m35L/KlmasNR8kClyuX5frXv9mq9vwYCQhatSWarcqW0KjvXm+iWlPdZthFQz8lsJ
rYnDaz7Y83Cpe2N8XNaGx8qMSPb9CmSIqvdr</vt:lpwstr>
  </property>
  <property fmtid="{D5CDD505-2E9C-101B-9397-08002B2CF9AE}" pid="4" name="_2015_ms_pID_7253432">
    <vt:lpwstr>9HdMISowIygjwabJCvOK/AK9BFDDyoZwhPae
AI19C7Rr8K7CBsiHqIadwcYEPNhXIHPu4l4wPLoTSdGsbhWVPbA=</vt:lpwstr>
  </property>
  <property fmtid="{D5CDD505-2E9C-101B-9397-08002B2CF9AE}" pid="5" name="ContentTypeId">
    <vt:lpwstr>0x010100EB28163D68FE8E4D9361964FDD814FC4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1590454755</vt:lpwstr>
  </property>
  <property fmtid="{D5CDD505-2E9C-101B-9397-08002B2CF9AE}" pid="10" name="TitusGUID">
    <vt:lpwstr>4a845e00-6a01-4df2-a762-9fa96d4d9f58</vt:lpwstr>
  </property>
  <property fmtid="{D5CDD505-2E9C-101B-9397-08002B2CF9AE}" pid="11" name="CTP_TimeStamp">
    <vt:lpwstr>2020-06-04 15:57:29Z</vt:lpwstr>
  </property>
  <property fmtid="{D5CDD505-2E9C-101B-9397-08002B2CF9AE}" pid="12" name="CTP_BU">
    <vt:lpwstr>NA</vt:lpwstr>
  </property>
  <property fmtid="{D5CDD505-2E9C-101B-9397-08002B2CF9AE}" pid="13" name="CTP_IDSID">
    <vt:lpwstr>NA</vt:lpwstr>
  </property>
  <property fmtid="{D5CDD505-2E9C-101B-9397-08002B2CF9AE}" pid="14" name="CTP_WWID">
    <vt:lpwstr>NA</vt:lpwstr>
  </property>
  <property fmtid="{D5CDD505-2E9C-101B-9397-08002B2CF9AE}" pid="15" name="CTPClassification">
    <vt:lpwstr>CTP_NT</vt:lpwstr>
  </property>
</Properties>
</file>