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4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61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4" autoAdjust="0"/>
    <p:restoredTop sz="93129" autoAdjust="0"/>
  </p:normalViewPr>
  <p:slideViewPr>
    <p:cSldViewPr>
      <p:cViewPr varScale="1">
        <p:scale>
          <a:sx n="106" d="100"/>
          <a:sy n="106" d="100"/>
        </p:scale>
        <p:origin x="121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ED1660-6450-4E6E-BD45-3A38D694E329}" type="datetimeFigureOut">
              <a:rPr lang="zh-CN" altLang="en-US" smtClean="0"/>
              <a:t>2020/5/29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0E9B5-9947-4AD8-8306-3C6BA6EC8D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0733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70E9B5-9947-4AD8-8306-3C6BA6EC8D12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5366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1093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5965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5959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5620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8332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2020/5/29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2840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2020/5/29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0216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2020/5/29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6970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2020/5/29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5342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2020/5/29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4376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2020/5/29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981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DD4DB-9E7D-4215-B5C3-C804ACA64495}" type="datetimeFigureOut">
              <a:rPr lang="zh-CN" altLang="en-US" smtClean="0"/>
              <a:t>2020/5/29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4499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23528" y="1772816"/>
            <a:ext cx="8496944" cy="1944215"/>
          </a:xfrm>
        </p:spPr>
        <p:txBody>
          <a:bodyPr>
            <a:normAutofit/>
          </a:bodyPr>
          <a:lstStyle/>
          <a:p>
            <a:r>
              <a:rPr lang="en-US" altLang="zh-CN"/>
              <a:t>Status and WF </a:t>
            </a:r>
            <a:r>
              <a:rPr lang="en-US" altLang="zh-CN" dirty="0"/>
              <a:t>on BS antenna parameters in response to ITU-R LS</a:t>
            </a:r>
            <a:br>
              <a:rPr lang="en-US" altLang="zh-CN" dirty="0"/>
            </a:br>
            <a:r>
              <a:rPr lang="en-US" altLang="zh-CN" sz="3100" dirty="0"/>
              <a:t>[138] FS_6425_10500_MHz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320552"/>
          </a:xfrm>
        </p:spPr>
        <p:txBody>
          <a:bodyPr/>
          <a:lstStyle/>
          <a:p>
            <a:r>
              <a:rPr lang="en-US" altLang="zh-CN" dirty="0"/>
              <a:t>Moderator(Ericsson)</a:t>
            </a:r>
            <a:endParaRPr lang="zh-CN" altLang="en-US" dirty="0"/>
          </a:p>
        </p:txBody>
      </p:sp>
      <p:sp>
        <p:nvSpPr>
          <p:cNvPr id="4" name="副标题 2"/>
          <p:cNvSpPr txBox="1">
            <a:spLocks/>
          </p:cNvSpPr>
          <p:nvPr/>
        </p:nvSpPr>
        <p:spPr>
          <a:xfrm>
            <a:off x="323528" y="260648"/>
            <a:ext cx="8496944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altLang="zh-CN" sz="2400" b="1" dirty="0"/>
              <a:t>3GPP TSG-RAN WG4 Meeting #95-e           		 R4-200xxxx </a:t>
            </a:r>
          </a:p>
          <a:p>
            <a:pPr algn="l"/>
            <a:r>
              <a:rPr lang="en-GB" sz="2400" b="1" dirty="0"/>
              <a:t>Electronic meeting, May 25 – June 5, 2020</a:t>
            </a:r>
            <a:endParaRPr lang="zh-CN" altLang="zh-CN" sz="24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52717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5" name="副标题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hangingPunct="0">
              <a:buFont typeface="+mj-lt"/>
              <a:buAutoNum type="arabicPeriod"/>
            </a:pP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hangingPunct="0">
              <a:buFont typeface="+mj-lt"/>
              <a:buAutoNum type="arabicPeriod"/>
            </a:pP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hangingPunct="0">
              <a:buNone/>
            </a:pP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62EA6E3-CCA4-4611-85E4-7464599B1272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795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dirty="0"/>
              <a:t>[1] R4-2006110, Nokia, Nokia Shanghai Bell</a:t>
            </a:r>
          </a:p>
          <a:p>
            <a:pPr marL="0" indent="0">
              <a:buNone/>
            </a:pPr>
            <a:r>
              <a:rPr lang="sv-SE" dirty="0"/>
              <a:t>[2] R4-2006111, Nokia, Nokia Shanghai Bell</a:t>
            </a:r>
          </a:p>
          <a:p>
            <a:pPr marL="0" indent="0">
              <a:buNone/>
            </a:pPr>
            <a:r>
              <a:rPr lang="sv-SE" dirty="0"/>
              <a:t>[3] R4-2006288, CATT</a:t>
            </a:r>
          </a:p>
          <a:p>
            <a:pPr marL="0" indent="0">
              <a:buNone/>
            </a:pPr>
            <a:r>
              <a:rPr lang="sv-SE" dirty="0"/>
              <a:t>[4] R4-2006289, CATT</a:t>
            </a:r>
          </a:p>
          <a:p>
            <a:pPr marL="0" indent="0">
              <a:buNone/>
            </a:pPr>
            <a:r>
              <a:rPr lang="sv-SE" dirty="0"/>
              <a:t>[5] R4-2006924, Ericsson</a:t>
            </a:r>
          </a:p>
          <a:p>
            <a:pPr marL="0" indent="0">
              <a:buNone/>
            </a:pPr>
            <a:r>
              <a:rPr lang="sv-SE" dirty="0"/>
              <a:t>[6] R4-2007309, Huawei</a:t>
            </a:r>
          </a:p>
          <a:p>
            <a:pPr marL="0" indent="0">
              <a:buNone/>
            </a:pPr>
            <a:r>
              <a:rPr lang="sv-SE" dirty="0"/>
              <a:t>[7] R4-2007310, Huawei</a:t>
            </a:r>
          </a:p>
          <a:p>
            <a:pPr marL="0" indent="0">
              <a:buNone/>
            </a:pPr>
            <a:r>
              <a:rPr lang="sv-SE" dirty="0"/>
              <a:t>[8] R4-2007393, ZTE</a:t>
            </a:r>
          </a:p>
          <a:p>
            <a:pPr marL="0" indent="0">
              <a:buNone/>
            </a:pPr>
            <a:r>
              <a:rPr lang="sv-SE" dirty="0"/>
              <a:t>[9] R4-2008111, Ericsson</a:t>
            </a:r>
          </a:p>
          <a:p>
            <a:pPr marL="0" indent="0">
              <a:buNone/>
            </a:pPr>
            <a:r>
              <a:rPr lang="sv-SE" dirty="0"/>
              <a:t>[10] R4-2008328, 1st Round Summary, Ericsson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69891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altLang="zh-CN" sz="2000" dirty="0"/>
              <a:t>ITU-R WP5D sent LS to 3GPP asking for IMT parameters in a given list of frequency ranges.</a:t>
            </a:r>
          </a:p>
          <a:p>
            <a:r>
              <a:rPr lang="sv-SE" altLang="zh-CN" sz="2000" dirty="0"/>
              <a:t>RAN4 started discussion on those parameters in RAN4#94-e-bis.</a:t>
            </a:r>
          </a:p>
          <a:p>
            <a:r>
              <a:rPr lang="sv-SE" altLang="zh-CN" sz="2000" dirty="0"/>
              <a:t>Follow up discussion happened in the 1st round of RAN4#-95e.</a:t>
            </a:r>
          </a:p>
          <a:p>
            <a:r>
              <a:rPr lang="sv-SE" altLang="zh-CN" sz="2000" dirty="0"/>
              <a:t>Misalignments have been noticed on some definition, what objectives should be targeted when setting those parameters.</a:t>
            </a:r>
          </a:p>
          <a:p>
            <a:r>
              <a:rPr lang="sv-SE" altLang="zh-CN" sz="2000" dirty="0"/>
              <a:t>During the 1st round , it was proposed to focus on few key parameters and a compromise was proposed on values for array configuration and elements spacing. But this was not accepted, some companies preferred to stick with their initial proposals.</a:t>
            </a:r>
          </a:p>
          <a:p>
            <a:r>
              <a:rPr lang="sv-SE" altLang="zh-CN" sz="2000" dirty="0"/>
              <a:t>This WF is identifying the observed misalignments and list the different proposals for array configuration and elements spacing for further discussion and possible agreement.</a:t>
            </a:r>
          </a:p>
        </p:txBody>
      </p:sp>
    </p:spTree>
    <p:extLst>
      <p:ext uri="{BB962C8B-B14F-4D97-AF65-F5344CB8AC3E}">
        <p14:creationId xmlns:p14="http://schemas.microsoft.com/office/powerpoint/2010/main" val="3211072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71DD9-1B4A-4161-82E8-19E625076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Sub-arrays - vertical element spacing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FBEC2-63B2-4D2D-A7F6-5BB6869A3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795320" cy="2332856"/>
          </a:xfrm>
        </p:spPr>
        <p:txBody>
          <a:bodyPr>
            <a:normAutofit fontScale="85000" lnSpcReduction="20000"/>
          </a:bodyPr>
          <a:lstStyle/>
          <a:p>
            <a:r>
              <a:rPr lang="sv-SE" dirty="0"/>
              <a:t>Antenna model should consider sub-arrays</a:t>
            </a:r>
          </a:p>
          <a:p>
            <a:r>
              <a:rPr lang="sv-SE" dirty="0"/>
              <a:t>Definition of vertical element spacing d</a:t>
            </a:r>
            <a:r>
              <a:rPr lang="sv-SE" baseline="-25000" dirty="0"/>
              <a:t>v</a:t>
            </a:r>
            <a:r>
              <a:rPr lang="sv-SE" dirty="0"/>
              <a:t>:</a:t>
            </a:r>
          </a:p>
          <a:p>
            <a:pPr lvl="1"/>
            <a:r>
              <a:rPr lang="sv-SE" dirty="0"/>
              <a:t>Without sub-array: distance between 2 elements.</a:t>
            </a:r>
          </a:p>
          <a:p>
            <a:pPr lvl="1"/>
            <a:r>
              <a:rPr lang="sv-SE" dirty="0"/>
              <a:t>For 2x1 sub-array, elements are grouped 2 by 2, the vertical element spacing becomes twice the distance in between individual element, as shown below:</a:t>
            </a:r>
          </a:p>
        </p:txBody>
      </p:sp>
      <p:pic>
        <p:nvPicPr>
          <p:cNvPr id="1026" name="Picture 1" descr="image002">
            <a:extLst>
              <a:ext uri="{FF2B5EF4-FFF2-40B4-BE49-F238E27FC236}">
                <a16:creationId xmlns:a16="http://schemas.microsoft.com/office/drawing/2014/main" id="{7E0A2FBF-67E7-44D3-8C8C-460DBDE03F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676" y="3573016"/>
            <a:ext cx="6712176" cy="328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2611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97A3F-2759-4994-90B7-23B1E25BE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895F2-D88F-407C-B6A2-1E7D94A7F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First priority when selecting the antenna parameters communicated to ITU-R :</a:t>
            </a:r>
          </a:p>
          <a:p>
            <a:pPr lvl="1"/>
            <a:r>
              <a:rPr lang="sv-SE" dirty="0"/>
              <a:t>Option 1: Parameters optimized to give certain bemforming properties.</a:t>
            </a:r>
          </a:p>
          <a:p>
            <a:pPr lvl="1"/>
            <a:r>
              <a:rPr lang="sv-SE" dirty="0"/>
              <a:t>Option 2: Parameters representative of deployed or future products.</a:t>
            </a:r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7677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66DA5-8701-4B94-8C54-E8DBD0115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General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06C4E-7824-4921-A31B-D761E0F4B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600200"/>
            <a:ext cx="9073008" cy="4525963"/>
          </a:xfrm>
        </p:spPr>
        <p:txBody>
          <a:bodyPr>
            <a:normAutofit fontScale="92500" lnSpcReduction="20000"/>
          </a:bodyPr>
          <a:lstStyle/>
          <a:p>
            <a:r>
              <a:rPr lang="sv-SE" dirty="0"/>
              <a:t>Should we present different sets of parameters:</a:t>
            </a:r>
          </a:p>
          <a:p>
            <a:pPr lvl="1"/>
            <a:r>
              <a:rPr lang="sv-SE" dirty="0"/>
              <a:t>For each scenario (e.g rural, ..)</a:t>
            </a:r>
          </a:p>
          <a:p>
            <a:pPr lvl="3"/>
            <a:r>
              <a:rPr lang="sv-SE" dirty="0"/>
              <a:t>Yes / No</a:t>
            </a:r>
          </a:p>
          <a:p>
            <a:pPr lvl="1"/>
            <a:r>
              <a:rPr lang="sv-SE" dirty="0"/>
              <a:t>For a subset of scenario (e.g. All macro based scenarios: macro urban and macro sub-urban)</a:t>
            </a:r>
          </a:p>
          <a:p>
            <a:pPr lvl="3"/>
            <a:r>
              <a:rPr lang="sv-SE" dirty="0"/>
              <a:t>Yes / No</a:t>
            </a:r>
          </a:p>
          <a:p>
            <a:pPr lvl="1"/>
            <a:r>
              <a:rPr lang="sv-SE" dirty="0"/>
              <a:t>For different frequency ranges (e.g. &lt;2.5GHz, 2.5-5GHz, &gt;6GHz)</a:t>
            </a:r>
          </a:p>
          <a:p>
            <a:pPr lvl="3"/>
            <a:r>
              <a:rPr lang="sv-SE" dirty="0"/>
              <a:t>Yes / No</a:t>
            </a:r>
          </a:p>
          <a:p>
            <a:pPr lvl="1"/>
            <a:r>
              <a:rPr lang="sv-SE" dirty="0"/>
              <a:t>For the same scenario, should we consider parameters for antenna with sub-arrays and antenna without sub-array?</a:t>
            </a:r>
          </a:p>
          <a:p>
            <a:pPr lvl="3"/>
            <a:r>
              <a:rPr lang="sv-SE" dirty="0"/>
              <a:t>Yes / No</a:t>
            </a:r>
          </a:p>
          <a:p>
            <a:pPr lvl="3"/>
            <a:endParaRPr lang="sv-SE" dirty="0"/>
          </a:p>
          <a:p>
            <a:pPr marL="457200" lvl="1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589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15E37-78AC-44B3-8C22-E90446FBE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Antenna Array configuration  &lt; 5GHz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C99B625-703B-4674-80C6-E4629F0939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6298618"/>
              </p:ext>
            </p:extLst>
          </p:nvPr>
        </p:nvGraphicFramePr>
        <p:xfrm>
          <a:off x="971600" y="1484784"/>
          <a:ext cx="7560837" cy="4896544"/>
        </p:xfrm>
        <a:graphic>
          <a:graphicData uri="http://schemas.openxmlformats.org/drawingml/2006/table">
            <a:tbl>
              <a:tblPr/>
              <a:tblGrid>
                <a:gridCol w="1139079">
                  <a:extLst>
                    <a:ext uri="{9D8B030D-6E8A-4147-A177-3AD203B41FA5}">
                      <a16:colId xmlns:a16="http://schemas.microsoft.com/office/drawing/2014/main" val="2555585149"/>
                    </a:ext>
                  </a:extLst>
                </a:gridCol>
                <a:gridCol w="874944">
                  <a:extLst>
                    <a:ext uri="{9D8B030D-6E8A-4147-A177-3AD203B41FA5}">
                      <a16:colId xmlns:a16="http://schemas.microsoft.com/office/drawing/2014/main" val="4159127986"/>
                    </a:ext>
                  </a:extLst>
                </a:gridCol>
                <a:gridCol w="792402">
                  <a:extLst>
                    <a:ext uri="{9D8B030D-6E8A-4147-A177-3AD203B41FA5}">
                      <a16:colId xmlns:a16="http://schemas.microsoft.com/office/drawing/2014/main" val="1342928562"/>
                    </a:ext>
                  </a:extLst>
                </a:gridCol>
                <a:gridCol w="792402">
                  <a:extLst>
                    <a:ext uri="{9D8B030D-6E8A-4147-A177-3AD203B41FA5}">
                      <a16:colId xmlns:a16="http://schemas.microsoft.com/office/drawing/2014/main" val="4056767767"/>
                    </a:ext>
                  </a:extLst>
                </a:gridCol>
                <a:gridCol w="792402">
                  <a:extLst>
                    <a:ext uri="{9D8B030D-6E8A-4147-A177-3AD203B41FA5}">
                      <a16:colId xmlns:a16="http://schemas.microsoft.com/office/drawing/2014/main" val="676699516"/>
                    </a:ext>
                  </a:extLst>
                </a:gridCol>
                <a:gridCol w="792402">
                  <a:extLst>
                    <a:ext uri="{9D8B030D-6E8A-4147-A177-3AD203B41FA5}">
                      <a16:colId xmlns:a16="http://schemas.microsoft.com/office/drawing/2014/main" val="2276278584"/>
                    </a:ext>
                  </a:extLst>
                </a:gridCol>
                <a:gridCol w="792402">
                  <a:extLst>
                    <a:ext uri="{9D8B030D-6E8A-4147-A177-3AD203B41FA5}">
                      <a16:colId xmlns:a16="http://schemas.microsoft.com/office/drawing/2014/main" val="1702984857"/>
                    </a:ext>
                  </a:extLst>
                </a:gridCol>
                <a:gridCol w="792402">
                  <a:extLst>
                    <a:ext uri="{9D8B030D-6E8A-4147-A177-3AD203B41FA5}">
                      <a16:colId xmlns:a16="http://schemas.microsoft.com/office/drawing/2014/main" val="1859632391"/>
                    </a:ext>
                  </a:extLst>
                </a:gridCol>
                <a:gridCol w="792402">
                  <a:extLst>
                    <a:ext uri="{9D8B030D-6E8A-4147-A177-3AD203B41FA5}">
                      <a16:colId xmlns:a16="http://schemas.microsoft.com/office/drawing/2014/main" val="1258497996"/>
                    </a:ext>
                  </a:extLst>
                </a:gridCol>
              </a:tblGrid>
              <a:tr h="779867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Rural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Macro </a:t>
                      </a:r>
                      <a:b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Suburban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Macro </a:t>
                      </a:r>
                      <a:b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Micro </a:t>
                      </a:r>
                      <a:b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Indoor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546172"/>
                  </a:ext>
                </a:extLst>
              </a:tr>
              <a:tr h="767083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Antenna </a:t>
                      </a:r>
                      <a:b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array </a:t>
                      </a:r>
                      <a:b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configuration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Initial </a:t>
                      </a:r>
                      <a:b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proposals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Nokia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9183991"/>
                  </a:ext>
                </a:extLst>
              </a:tr>
              <a:tr h="43468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6897581"/>
                  </a:ext>
                </a:extLst>
              </a:tr>
              <a:tr h="43468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Ericsson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x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405716"/>
                  </a:ext>
                </a:extLst>
              </a:tr>
              <a:tr h="43468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2467527"/>
                  </a:ext>
                </a:extLst>
              </a:tr>
              <a:tr h="43468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Huawei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&lt;2.5GHz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x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3408179"/>
                  </a:ext>
                </a:extLst>
              </a:tr>
              <a:tr h="268479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&gt;2.5GHz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8325524"/>
                  </a:ext>
                </a:extLst>
              </a:tr>
              <a:tr h="447465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compromise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x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958980"/>
                  </a:ext>
                </a:extLst>
              </a:tr>
              <a:tr h="447465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Comments received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1198010"/>
                  </a:ext>
                </a:extLst>
              </a:tr>
              <a:tr h="447465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Potential agreement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4342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655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F98FC-AC79-4EA1-AE1D-1B54CED5D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Radiated elements separation &lt;5GHz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3D57EA64-4634-4433-9AE8-2C2C91AC2A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3549269"/>
              </p:ext>
            </p:extLst>
          </p:nvPr>
        </p:nvGraphicFramePr>
        <p:xfrm>
          <a:off x="611560" y="1628800"/>
          <a:ext cx="7776863" cy="4464497"/>
        </p:xfrm>
        <a:graphic>
          <a:graphicData uri="http://schemas.openxmlformats.org/drawingml/2006/table">
            <a:tbl>
              <a:tblPr/>
              <a:tblGrid>
                <a:gridCol w="1308789">
                  <a:extLst>
                    <a:ext uri="{9D8B030D-6E8A-4147-A177-3AD203B41FA5}">
                      <a16:colId xmlns:a16="http://schemas.microsoft.com/office/drawing/2014/main" val="1142400793"/>
                    </a:ext>
                  </a:extLst>
                </a:gridCol>
                <a:gridCol w="1005302">
                  <a:extLst>
                    <a:ext uri="{9D8B030D-6E8A-4147-A177-3AD203B41FA5}">
                      <a16:colId xmlns:a16="http://schemas.microsoft.com/office/drawing/2014/main" val="2631617768"/>
                    </a:ext>
                  </a:extLst>
                </a:gridCol>
                <a:gridCol w="910462">
                  <a:extLst>
                    <a:ext uri="{9D8B030D-6E8A-4147-A177-3AD203B41FA5}">
                      <a16:colId xmlns:a16="http://schemas.microsoft.com/office/drawing/2014/main" val="2756473809"/>
                    </a:ext>
                  </a:extLst>
                </a:gridCol>
                <a:gridCol w="910462">
                  <a:extLst>
                    <a:ext uri="{9D8B030D-6E8A-4147-A177-3AD203B41FA5}">
                      <a16:colId xmlns:a16="http://schemas.microsoft.com/office/drawing/2014/main" val="3970436935"/>
                    </a:ext>
                  </a:extLst>
                </a:gridCol>
                <a:gridCol w="910462">
                  <a:extLst>
                    <a:ext uri="{9D8B030D-6E8A-4147-A177-3AD203B41FA5}">
                      <a16:colId xmlns:a16="http://schemas.microsoft.com/office/drawing/2014/main" val="4191937065"/>
                    </a:ext>
                  </a:extLst>
                </a:gridCol>
                <a:gridCol w="910462">
                  <a:extLst>
                    <a:ext uri="{9D8B030D-6E8A-4147-A177-3AD203B41FA5}">
                      <a16:colId xmlns:a16="http://schemas.microsoft.com/office/drawing/2014/main" val="997389510"/>
                    </a:ext>
                  </a:extLst>
                </a:gridCol>
                <a:gridCol w="910462">
                  <a:extLst>
                    <a:ext uri="{9D8B030D-6E8A-4147-A177-3AD203B41FA5}">
                      <a16:colId xmlns:a16="http://schemas.microsoft.com/office/drawing/2014/main" val="1607711570"/>
                    </a:ext>
                  </a:extLst>
                </a:gridCol>
                <a:gridCol w="910462">
                  <a:extLst>
                    <a:ext uri="{9D8B030D-6E8A-4147-A177-3AD203B41FA5}">
                      <a16:colId xmlns:a16="http://schemas.microsoft.com/office/drawing/2014/main" val="534166027"/>
                    </a:ext>
                  </a:extLst>
                </a:gridCol>
              </a:tblGrid>
              <a:tr h="791209"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Rural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Macro </a:t>
                      </a:r>
                      <a:b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Suburban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Macro </a:t>
                      </a:r>
                      <a:b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Micro </a:t>
                      </a:r>
                      <a:b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Indoor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396949"/>
                  </a:ext>
                </a:extLst>
              </a:tr>
              <a:tr h="518826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Radiating </a:t>
                      </a:r>
                      <a:b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Element </a:t>
                      </a:r>
                      <a:b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spacing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Initial </a:t>
                      </a:r>
                      <a:b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proposals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Nokia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7516211"/>
                  </a:ext>
                </a:extLst>
              </a:tr>
              <a:tr h="441002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0.9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0.9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0.9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0.9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551632"/>
                  </a:ext>
                </a:extLst>
              </a:tr>
              <a:tr h="441002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Ericsson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1.4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0.9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0.5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0.5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8141328"/>
                  </a:ext>
                </a:extLst>
              </a:tr>
              <a:tr h="441002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056411"/>
                  </a:ext>
                </a:extLst>
              </a:tr>
              <a:tr h="453973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Huawei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0.9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0.9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0.9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0.9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0.9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4292804"/>
                  </a:ext>
                </a:extLst>
              </a:tr>
              <a:tr h="469537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compromise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0.9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0.9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0.5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0.5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079330"/>
                  </a:ext>
                </a:extLst>
              </a:tr>
              <a:tr h="453973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Comments received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0.9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3064949"/>
                  </a:ext>
                </a:extLst>
              </a:tr>
              <a:tr h="453973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potential agreement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0.9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0.5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0.5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266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5224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35216-515B-457C-8C8C-E45338BC2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Antenna Array configuration  &gt;6GHz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004EC9F-ADB2-40C2-B8B4-3C06426C67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2127752"/>
              </p:ext>
            </p:extLst>
          </p:nvPr>
        </p:nvGraphicFramePr>
        <p:xfrm>
          <a:off x="1077362" y="1683945"/>
          <a:ext cx="6879015" cy="4625376"/>
        </p:xfrm>
        <a:graphic>
          <a:graphicData uri="http://schemas.openxmlformats.org/drawingml/2006/table">
            <a:tbl>
              <a:tblPr/>
              <a:tblGrid>
                <a:gridCol w="1357210">
                  <a:extLst>
                    <a:ext uri="{9D8B030D-6E8A-4147-A177-3AD203B41FA5}">
                      <a16:colId xmlns:a16="http://schemas.microsoft.com/office/drawing/2014/main" val="1099394674"/>
                    </a:ext>
                  </a:extLst>
                </a:gridCol>
                <a:gridCol w="1059740">
                  <a:extLst>
                    <a:ext uri="{9D8B030D-6E8A-4147-A177-3AD203B41FA5}">
                      <a16:colId xmlns:a16="http://schemas.microsoft.com/office/drawing/2014/main" val="1134405093"/>
                    </a:ext>
                  </a:extLst>
                </a:gridCol>
                <a:gridCol w="892413">
                  <a:extLst>
                    <a:ext uri="{9D8B030D-6E8A-4147-A177-3AD203B41FA5}">
                      <a16:colId xmlns:a16="http://schemas.microsoft.com/office/drawing/2014/main" val="381031979"/>
                    </a:ext>
                  </a:extLst>
                </a:gridCol>
                <a:gridCol w="892413">
                  <a:extLst>
                    <a:ext uri="{9D8B030D-6E8A-4147-A177-3AD203B41FA5}">
                      <a16:colId xmlns:a16="http://schemas.microsoft.com/office/drawing/2014/main" val="3019843066"/>
                    </a:ext>
                  </a:extLst>
                </a:gridCol>
                <a:gridCol w="892413">
                  <a:extLst>
                    <a:ext uri="{9D8B030D-6E8A-4147-A177-3AD203B41FA5}">
                      <a16:colId xmlns:a16="http://schemas.microsoft.com/office/drawing/2014/main" val="752479335"/>
                    </a:ext>
                  </a:extLst>
                </a:gridCol>
                <a:gridCol w="892413">
                  <a:extLst>
                    <a:ext uri="{9D8B030D-6E8A-4147-A177-3AD203B41FA5}">
                      <a16:colId xmlns:a16="http://schemas.microsoft.com/office/drawing/2014/main" val="4233817231"/>
                    </a:ext>
                  </a:extLst>
                </a:gridCol>
                <a:gridCol w="892413">
                  <a:extLst>
                    <a:ext uri="{9D8B030D-6E8A-4147-A177-3AD203B41FA5}">
                      <a16:colId xmlns:a16="http://schemas.microsoft.com/office/drawing/2014/main" val="1138094710"/>
                    </a:ext>
                  </a:extLst>
                </a:gridCol>
              </a:tblGrid>
              <a:tr h="822589"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Macro </a:t>
                      </a:r>
                      <a:b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Suburban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Macro </a:t>
                      </a:r>
                      <a:b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Micro </a:t>
                      </a:r>
                      <a:b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Indoor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183263"/>
                  </a:ext>
                </a:extLst>
              </a:tr>
              <a:tr h="458492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Antenna </a:t>
                      </a:r>
                      <a:b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array </a:t>
                      </a:r>
                      <a:b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configuration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Initial </a:t>
                      </a:r>
                      <a:b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proposals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Nokia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5708128"/>
                  </a:ext>
                </a:extLst>
              </a:tr>
              <a:tr h="458492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234889"/>
                  </a:ext>
                </a:extLst>
              </a:tr>
              <a:tr h="458492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Ericsson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x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3107098"/>
                  </a:ext>
                </a:extLst>
              </a:tr>
              <a:tr h="539403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12</a:t>
                      </a:r>
                      <a:b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12</a:t>
                      </a:r>
                      <a:b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12</a:t>
                      </a:r>
                      <a:b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12</a:t>
                      </a:r>
                      <a:b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03000"/>
                  </a:ext>
                </a:extLst>
              </a:tr>
              <a:tr h="471977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Huawei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9379570"/>
                  </a:ext>
                </a:extLst>
              </a:tr>
              <a:tr h="471977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compromise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x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389938"/>
                  </a:ext>
                </a:extLst>
              </a:tr>
              <a:tr h="471977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Comments received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1303206"/>
                  </a:ext>
                </a:extLst>
              </a:tr>
              <a:tr h="471977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Potential agreement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950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1291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6C83D-5832-48B9-8FD5-4F3F5CE4E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Radiated elements separation &gt;6GHz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34BC721-79DF-4215-95D5-0F59C24CC0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128155"/>
              </p:ext>
            </p:extLst>
          </p:nvPr>
        </p:nvGraphicFramePr>
        <p:xfrm>
          <a:off x="683568" y="1417638"/>
          <a:ext cx="7632846" cy="5035699"/>
        </p:xfrm>
        <a:graphic>
          <a:graphicData uri="http://schemas.openxmlformats.org/drawingml/2006/table">
            <a:tbl>
              <a:tblPr/>
              <a:tblGrid>
                <a:gridCol w="1505940">
                  <a:extLst>
                    <a:ext uri="{9D8B030D-6E8A-4147-A177-3AD203B41FA5}">
                      <a16:colId xmlns:a16="http://schemas.microsoft.com/office/drawing/2014/main" val="587014368"/>
                    </a:ext>
                  </a:extLst>
                </a:gridCol>
                <a:gridCol w="1175871">
                  <a:extLst>
                    <a:ext uri="{9D8B030D-6E8A-4147-A177-3AD203B41FA5}">
                      <a16:colId xmlns:a16="http://schemas.microsoft.com/office/drawing/2014/main" val="1579220580"/>
                    </a:ext>
                  </a:extLst>
                </a:gridCol>
                <a:gridCol w="990207">
                  <a:extLst>
                    <a:ext uri="{9D8B030D-6E8A-4147-A177-3AD203B41FA5}">
                      <a16:colId xmlns:a16="http://schemas.microsoft.com/office/drawing/2014/main" val="384242085"/>
                    </a:ext>
                  </a:extLst>
                </a:gridCol>
                <a:gridCol w="990207">
                  <a:extLst>
                    <a:ext uri="{9D8B030D-6E8A-4147-A177-3AD203B41FA5}">
                      <a16:colId xmlns:a16="http://schemas.microsoft.com/office/drawing/2014/main" val="1948734914"/>
                    </a:ext>
                  </a:extLst>
                </a:gridCol>
                <a:gridCol w="990207">
                  <a:extLst>
                    <a:ext uri="{9D8B030D-6E8A-4147-A177-3AD203B41FA5}">
                      <a16:colId xmlns:a16="http://schemas.microsoft.com/office/drawing/2014/main" val="128016054"/>
                    </a:ext>
                  </a:extLst>
                </a:gridCol>
                <a:gridCol w="990207">
                  <a:extLst>
                    <a:ext uri="{9D8B030D-6E8A-4147-A177-3AD203B41FA5}">
                      <a16:colId xmlns:a16="http://schemas.microsoft.com/office/drawing/2014/main" val="2885585652"/>
                    </a:ext>
                  </a:extLst>
                </a:gridCol>
                <a:gridCol w="990207">
                  <a:extLst>
                    <a:ext uri="{9D8B030D-6E8A-4147-A177-3AD203B41FA5}">
                      <a16:colId xmlns:a16="http://schemas.microsoft.com/office/drawing/2014/main" val="3440835725"/>
                    </a:ext>
                  </a:extLst>
                </a:gridCol>
              </a:tblGrid>
              <a:tr h="825746"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Macro </a:t>
                      </a:r>
                      <a:b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Suburban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Macro </a:t>
                      </a:r>
                      <a:b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Micro </a:t>
                      </a:r>
                      <a:b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Indoor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76694"/>
                  </a:ext>
                </a:extLst>
              </a:tr>
              <a:tr h="460252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Radiating </a:t>
                      </a:r>
                      <a:b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Element </a:t>
                      </a:r>
                      <a:b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spacing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Initial </a:t>
                      </a:r>
                      <a:b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proposals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Nokia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3556213"/>
                  </a:ext>
                </a:extLst>
              </a:tr>
              <a:tr h="460252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1116877"/>
                  </a:ext>
                </a:extLst>
              </a:tr>
              <a:tr h="460252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Ericsson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0.9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0.5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0.5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1923655"/>
                  </a:ext>
                </a:extLst>
              </a:tr>
              <a:tr h="460252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8399450"/>
                  </a:ext>
                </a:extLst>
              </a:tr>
              <a:tr h="473789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Huawei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0.5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0.5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9348820"/>
                  </a:ext>
                </a:extLst>
              </a:tr>
              <a:tr h="473789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compromise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0.9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0.5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0.5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174440"/>
                  </a:ext>
                </a:extLst>
              </a:tr>
              <a:tr h="473789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Comments received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0.5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0.5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8333668"/>
                  </a:ext>
                </a:extLst>
              </a:tr>
              <a:tr h="473789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0.5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0.5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0437413"/>
                  </a:ext>
                </a:extLst>
              </a:tr>
              <a:tr h="473789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potential agreement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?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?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0.5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0.5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725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547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5852</TotalTime>
  <Words>915</Words>
  <Application>Microsoft Office PowerPoint</Application>
  <PresentationFormat>On-screen Show (4:3)</PresentationFormat>
  <Paragraphs>261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主题​​</vt:lpstr>
      <vt:lpstr>Status and WF on BS antenna parameters in response to ITU-R LS [138] FS_6425_10500_MHz</vt:lpstr>
      <vt:lpstr>Background</vt:lpstr>
      <vt:lpstr>Sub-arrays - vertical element spacing</vt:lpstr>
      <vt:lpstr>Objective</vt:lpstr>
      <vt:lpstr>General questions</vt:lpstr>
      <vt:lpstr>Antenna Array configuration  &lt; 5GHz</vt:lpstr>
      <vt:lpstr>Radiated elements separation &lt;5GHz</vt:lpstr>
      <vt:lpstr>Antenna Array configuration  &gt;6GHz</vt:lpstr>
      <vt:lpstr>Radiated elements separation &gt;6GHz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switching and interruption time for MIMO layer adaption for power saving</dc:title>
  <dc:creator>Dominique Everaere</dc:creator>
  <cp:lastModifiedBy>D. Everaere</cp:lastModifiedBy>
  <cp:revision>318</cp:revision>
  <dcterms:created xsi:type="dcterms:W3CDTF">2019-05-14T22:47:31Z</dcterms:created>
  <dcterms:modified xsi:type="dcterms:W3CDTF">2020-05-29T08:50:00Z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(2)VvgSx70hdhxpEfhLEBMrlfWGLkdcKBMzb/qKuS9fIb4L6ez1bepkTcDS0mghrj5UrClJjXjx
iCSaW1vI+Un1g/Rpj4zdQAED6AKX3ELJy1j6YQ77eM8SPI400QA9sjmLUgfHCZsYxIkSvG/1
oJsitggpsAW54SmOL6Kjr30/ZTMGbeRdBx9zpc5toIwol+c6adpvXygQc+wnxTR7nnmxN+SX
IbLHxqOZCXw7T0qA/L</vt:lpwstr>
  </property>
  <property fmtid="{D5CDD505-2E9C-101B-9397-08002B2CF9AE}" pid="3" name="_2015_ms_pID_7253431">
    <vt:lpwstr>+IvlcIrOZXw0OGYDwZF0wA+MlETxRMHeHbdOMlUxRzFl32BNDstx2U
4Ae8fwAF43jZf+vbEWm4RhHvYympebi55x3LS532N+ojtQxw5l/gfDiYmb8jlTINb8OWgSMc
JWFA4qp16CCjYyE8ZnZnLnoTHcHj4Vfolb/2XfUO9pqarZSCnogKDsaxWwe4hAIH9rmW/IiQ
llhQ2L92I3QewRPv</vt:lpwstr>
  </property>
</Properties>
</file>