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5" r:id="rId6"/>
    <p:sldId id="266" r:id="rId7"/>
    <p:sldId id="258" r:id="rId8"/>
    <p:sldId id="263"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562CF2-8FED-43DD-B905-016526C266BE}" v="2" dt="2020-06-01T18:23:53.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vodian, Bill [CTO]" userId="24ddce14-b8f7-4f54-af74-631294b67ab0" providerId="ADAL" clId="{6EC1035E-8E94-49E1-A039-71C3D5FAC2DA}"/>
    <pc:docChg chg="custSel addSld delSld modSld">
      <pc:chgData name="Shvodian, Bill [CTO]" userId="24ddce14-b8f7-4f54-af74-631294b67ab0" providerId="ADAL" clId="{6EC1035E-8E94-49E1-A039-71C3D5FAC2DA}" dt="2020-06-01T18:23:58.911" v="276" actId="20577"/>
      <pc:docMkLst>
        <pc:docMk/>
      </pc:docMkLst>
      <pc:sldChg chg="modSp">
        <pc:chgData name="Shvodian, Bill [CTO]" userId="24ddce14-b8f7-4f54-af74-631294b67ab0" providerId="ADAL" clId="{6EC1035E-8E94-49E1-A039-71C3D5FAC2DA}" dt="2020-06-01T18:23:58.911" v="276" actId="20577"/>
        <pc:sldMkLst>
          <pc:docMk/>
          <pc:sldMk cId="2111818503" sldId="258"/>
        </pc:sldMkLst>
        <pc:spChg chg="mod">
          <ac:chgData name="Shvodian, Bill [CTO]" userId="24ddce14-b8f7-4f54-af74-631294b67ab0" providerId="ADAL" clId="{6EC1035E-8E94-49E1-A039-71C3D5FAC2DA}" dt="2020-06-01T18:23:58.911" v="276" actId="20577"/>
          <ac:spMkLst>
            <pc:docMk/>
            <pc:sldMk cId="2111818503" sldId="258"/>
            <ac:spMk id="3" creationId="{00000000-0000-0000-0000-000000000000}"/>
          </ac:spMkLst>
        </pc:spChg>
      </pc:sldChg>
      <pc:sldChg chg="modSp add del">
        <pc:chgData name="Shvodian, Bill [CTO]" userId="24ddce14-b8f7-4f54-af74-631294b67ab0" providerId="ADAL" clId="{6EC1035E-8E94-49E1-A039-71C3D5FAC2DA}" dt="2020-06-01T18:23:17.106" v="241" actId="2696"/>
        <pc:sldMkLst>
          <pc:docMk/>
          <pc:sldMk cId="72257022" sldId="267"/>
        </pc:sldMkLst>
        <pc:spChg chg="mod">
          <ac:chgData name="Shvodian, Bill [CTO]" userId="24ddce14-b8f7-4f54-af74-631294b67ab0" providerId="ADAL" clId="{6EC1035E-8E94-49E1-A039-71C3D5FAC2DA}" dt="2020-06-01T18:20:43.943" v="42" actId="20577"/>
          <ac:spMkLst>
            <pc:docMk/>
            <pc:sldMk cId="72257022" sldId="267"/>
            <ac:spMk id="2" creationId="{B4984904-89CA-40DD-83DB-21ED211A4D38}"/>
          </ac:spMkLst>
        </pc:spChg>
        <pc:spChg chg="mod">
          <ac:chgData name="Shvodian, Bill [CTO]" userId="24ddce14-b8f7-4f54-af74-631294b67ab0" providerId="ADAL" clId="{6EC1035E-8E94-49E1-A039-71C3D5FAC2DA}" dt="2020-06-01T18:23:01.733" v="240" actId="20577"/>
          <ac:spMkLst>
            <pc:docMk/>
            <pc:sldMk cId="72257022" sldId="267"/>
            <ac:spMk id="3" creationId="{959780C4-1BB4-4BE5-8994-134F50E30FCF}"/>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232957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2880904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82862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854514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74139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67742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34785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57096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415787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76818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102D9F3-F335-4350-BAF3-E20119B5F65B}"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82586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2D9F3-F335-4350-BAF3-E20119B5F65B}" type="datetimeFigureOut">
              <a:rPr lang="zh-CN" altLang="en-US" smtClean="0"/>
              <a:t>2020/6/1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2B6EE-E8AF-480A-87DF-DAB69FA48259}" type="slidenum">
              <a:rPr lang="zh-CN" altLang="en-US" smtClean="0"/>
              <a:t>‹#›</a:t>
            </a:fld>
            <a:endParaRPr lang="zh-CN" altLang="en-US"/>
          </a:p>
        </p:txBody>
      </p:sp>
    </p:spTree>
    <p:extLst>
      <p:ext uri="{BB962C8B-B14F-4D97-AF65-F5344CB8AC3E}">
        <p14:creationId xmlns:p14="http://schemas.microsoft.com/office/powerpoint/2010/main" val="1185760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C75463-A967-4B38-88A3-02B03CE5114F}"/>
              </a:ext>
            </a:extLst>
          </p:cNvPr>
          <p:cNvSpPr>
            <a:spLocks noGrp="1"/>
          </p:cNvSpPr>
          <p:nvPr>
            <p:ph type="ctrTitle"/>
          </p:nvPr>
        </p:nvSpPr>
        <p:spPr>
          <a:xfrm>
            <a:off x="611706" y="1939777"/>
            <a:ext cx="10853225" cy="2387600"/>
          </a:xfrm>
        </p:spPr>
        <p:txBody>
          <a:bodyPr>
            <a:normAutofit/>
          </a:bodyPr>
          <a:lstStyle/>
          <a:p>
            <a:r>
              <a:rPr lang="en-US" altLang="zh-TW" dirty="0"/>
              <a:t>WF on PC2 EN-DC </a:t>
            </a:r>
            <a:r>
              <a:rPr lang="en-US" altLang="zh-CN" dirty="0"/>
              <a:t>FDD+TDD HPUE</a:t>
            </a:r>
            <a:br>
              <a:rPr lang="en-US" altLang="zh-CN" sz="5300" dirty="0"/>
            </a:br>
            <a:r>
              <a:rPr lang="en-US" altLang="zh-TW" sz="4000" dirty="0"/>
              <a:t>Moderator(China Unicom)</a:t>
            </a:r>
            <a:endParaRPr lang="zh-CN" altLang="en-US" sz="5400" dirty="0"/>
          </a:p>
        </p:txBody>
      </p:sp>
      <p:sp>
        <p:nvSpPr>
          <p:cNvPr id="4" name="Rectangle 3">
            <a:extLst>
              <a:ext uri="{FF2B5EF4-FFF2-40B4-BE49-F238E27FC236}">
                <a16:creationId xmlns:a16="http://schemas.microsoft.com/office/drawing/2014/main" id="{FA8CFE3A-092A-40EF-9FF3-19DE7D40EBA2}"/>
              </a:ext>
            </a:extLst>
          </p:cNvPr>
          <p:cNvSpPr>
            <a:spLocks noChangeArrowheads="1"/>
          </p:cNvSpPr>
          <p:nvPr/>
        </p:nvSpPr>
        <p:spPr bwMode="auto">
          <a:xfrm>
            <a:off x="34694" y="114658"/>
            <a:ext cx="1200725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t>3GPP TSG-RAN WG4 Meeting #95-e</a:t>
            </a:r>
            <a:r>
              <a:rPr lang="en-GB" altLang="zh-CN" sz="2400" b="1" dirty="0"/>
              <a:t>	                                              R4</a:t>
            </a:r>
            <a:r>
              <a:rPr lang="en-US" altLang="zh-CN" sz="2400" b="1" dirty="0"/>
              <a:t>-</a:t>
            </a:r>
            <a:r>
              <a:rPr lang="en-GB" altLang="zh-CN" sz="2400" b="1" dirty="0"/>
              <a:t>2008907</a:t>
            </a:r>
          </a:p>
          <a:p>
            <a:r>
              <a:rPr lang="en-US" altLang="zh-TW" sz="2400" b="1" dirty="0"/>
              <a:t>Electronic Meeting, May 25– Jun. 05, 2020</a:t>
            </a:r>
            <a:endParaRPr lang="zh-TW" altLang="zh-TW" sz="2400" b="1" dirty="0"/>
          </a:p>
        </p:txBody>
      </p:sp>
    </p:spTree>
    <p:extLst>
      <p:ext uri="{BB962C8B-B14F-4D97-AF65-F5344CB8AC3E}">
        <p14:creationId xmlns:p14="http://schemas.microsoft.com/office/powerpoint/2010/main" val="4014155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t>Backgrounds</a:t>
            </a:r>
            <a:endParaRPr lang="zh-CN" altLang="en-US" sz="3600" dirty="0"/>
          </a:p>
        </p:txBody>
      </p:sp>
      <p:sp>
        <p:nvSpPr>
          <p:cNvPr id="3" name="内容占位符 2"/>
          <p:cNvSpPr>
            <a:spLocks noGrp="1"/>
          </p:cNvSpPr>
          <p:nvPr>
            <p:ph idx="1"/>
          </p:nvPr>
        </p:nvSpPr>
        <p:spPr>
          <a:xfrm>
            <a:off x="838200" y="1690688"/>
            <a:ext cx="10515600" cy="5075872"/>
          </a:xfrm>
        </p:spPr>
        <p:txBody>
          <a:bodyPr>
            <a:normAutofit/>
          </a:bodyPr>
          <a:lstStyle/>
          <a:p>
            <a:r>
              <a:rPr lang="en-US" altLang="zh-CN" dirty="0"/>
              <a:t>The scope of the WI is as following</a:t>
            </a: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en-US" altLang="zh-CN" dirty="0"/>
              <a:t>Target on finishing this WI is in RAN#88.</a:t>
            </a:r>
            <a:endParaRPr lang="zh-CN" altLang="en-US" dirty="0"/>
          </a:p>
          <a:p>
            <a:endParaRPr lang="en-US" altLang="zh-CN" dirty="0"/>
          </a:p>
          <a:p>
            <a:endParaRPr lang="zh-CN" altLang="en-US" dirty="0"/>
          </a:p>
        </p:txBody>
      </p:sp>
      <p:sp>
        <p:nvSpPr>
          <p:cNvPr id="4" name="文本框 3"/>
          <p:cNvSpPr txBox="1"/>
          <p:nvPr/>
        </p:nvSpPr>
        <p:spPr>
          <a:xfrm>
            <a:off x="1312984" y="2301072"/>
            <a:ext cx="9566031"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hangingPunct="0">
              <a:spcAft>
                <a:spcPts val="900"/>
              </a:spcAft>
            </a:pPr>
            <a:r>
              <a:rPr lang="en-GB" altLang="zh-CN" dirty="0">
                <a:latin typeface="Times New Roman" panose="02020603050405020304" pitchFamily="18" charset="0"/>
                <a:ea typeface="宋体" panose="02010600030101010101" pitchFamily="2" charset="-122"/>
              </a:rPr>
              <a:t>The objective of this WI is to specify the standard needed for Power Class 2 (PC2) high power UE for EN-DC for 1 LTE FDD band and 1 NR TDD band (23dBm LTE + 23dBm NR and 23dBmLTE + 26dBm NR). The scope of this WI is the example band combination DC_3A_n78n. Specifically, it includes the following aspects:</a:t>
            </a:r>
            <a:endParaRPr lang="zh-CN" altLang="zh-CN" sz="1600" dirty="0">
              <a:effectLst/>
              <a:latin typeface="Times New Roman" panose="02020603050405020304" pitchFamily="18" charset="0"/>
              <a:ea typeface="宋体" panose="02010600030101010101" pitchFamily="2" charset="-122"/>
            </a:endParaRPr>
          </a:p>
          <a:p>
            <a:pPr marL="342900" lvl="0" indent="-342900" hangingPunct="0">
              <a:spcAft>
                <a:spcPts val="900"/>
              </a:spcAft>
              <a:buFont typeface="Symbol" panose="05050102010706020507" pitchFamily="18" charset="2"/>
              <a:buChar char=""/>
            </a:pPr>
            <a:r>
              <a:rPr lang="en-GB" altLang="zh-CN" dirty="0">
                <a:latin typeface="Times New Roman" panose="02020603050405020304" pitchFamily="18" charset="0"/>
                <a:ea typeface="宋体" panose="02010600030101010101" pitchFamily="2" charset="-122"/>
              </a:rPr>
              <a:t>Design the UE capability report signalling and facilitate SAR compliance based on the outcomes of the studies in TR 37.815</a:t>
            </a:r>
            <a:endParaRPr lang="zh-CN" altLang="zh-CN" sz="1600" dirty="0">
              <a:effectLst/>
              <a:latin typeface="Times New Roman" panose="02020603050405020304" pitchFamily="18" charset="0"/>
              <a:ea typeface="宋体" panose="02010600030101010101" pitchFamily="2" charset="-122"/>
            </a:endParaRPr>
          </a:p>
          <a:p>
            <a:pPr marL="342900" lvl="0" indent="-342900" hangingPunct="0">
              <a:spcAft>
                <a:spcPts val="900"/>
              </a:spcAft>
              <a:buFont typeface="Symbol" panose="05050102010706020507" pitchFamily="18" charset="2"/>
              <a:buChar char=""/>
            </a:pPr>
            <a:r>
              <a:rPr lang="en-GB" altLang="zh-CN" dirty="0">
                <a:latin typeface="Times New Roman" panose="02020603050405020304" pitchFamily="18" charset="0"/>
                <a:ea typeface="宋体" panose="02010600030101010101" pitchFamily="2" charset="-122"/>
              </a:rPr>
              <a:t>Standardize RF requirements</a:t>
            </a:r>
            <a:endParaRPr lang="zh-CN" altLang="zh-CN" sz="1600" dirty="0">
              <a:effectLst/>
              <a:latin typeface="Times New Roman" panose="02020603050405020304" pitchFamily="18" charset="0"/>
              <a:ea typeface="宋体" panose="02010600030101010101" pitchFamily="2" charset="-122"/>
            </a:endParaRPr>
          </a:p>
          <a:p>
            <a:pPr marL="342900" lvl="0" indent="-342900" hangingPunct="0">
              <a:spcAft>
                <a:spcPts val="900"/>
              </a:spcAft>
              <a:buFont typeface="Symbol" panose="05050102010706020507" pitchFamily="18" charset="2"/>
              <a:buChar char=""/>
            </a:pPr>
            <a:r>
              <a:rPr lang="en-GB" altLang="zh-CN" dirty="0">
                <a:latin typeface="Times New Roman" panose="02020603050405020304" pitchFamily="18" charset="0"/>
                <a:ea typeface="宋体" panose="02010600030101010101" pitchFamily="2" charset="-122"/>
              </a:rPr>
              <a:t>Evaluate any additional impact to the requirements due to the high power on UL.</a:t>
            </a:r>
            <a:endParaRPr lang="zh-CN" altLang="zh-CN" sz="1600" dirty="0">
              <a:effectLst/>
              <a:latin typeface="Times New Roman" panose="02020603050405020304" pitchFamily="18" charset="0"/>
              <a:ea typeface="宋体" panose="02010600030101010101" pitchFamily="2" charset="-122"/>
            </a:endParaRPr>
          </a:p>
          <a:p>
            <a:pPr marL="254000" hangingPunct="0">
              <a:spcAft>
                <a:spcPts val="900"/>
              </a:spcAft>
            </a:pPr>
            <a:r>
              <a:rPr lang="en-GB" altLang="zh-CN" sz="1600" dirty="0">
                <a:effectLst/>
                <a:latin typeface="Times New Roman" panose="02020603050405020304" pitchFamily="18" charset="0"/>
                <a:ea typeface="宋体" panose="02010600030101010101" pitchFamily="2" charset="-122"/>
              </a:rPr>
              <a:t>Note: RAN4 needs to discuss whether existing RAN2 signalling can be reused to solve the issues in this WI. If there is RAN2 signalling impact then RAN4 will send LS to RAN2 to inform the solution. No RAN2 TUs are requested for this WI.</a:t>
            </a:r>
            <a:endParaRPr lang="zh-CN" altLang="zh-CN" sz="16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60884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Way Forward</a:t>
            </a:r>
            <a:endParaRPr lang="zh-CN" altLang="en-US" dirty="0"/>
          </a:p>
        </p:txBody>
      </p:sp>
      <p:sp>
        <p:nvSpPr>
          <p:cNvPr id="3" name="内容占位符 2"/>
          <p:cNvSpPr>
            <a:spLocks noGrp="1"/>
          </p:cNvSpPr>
          <p:nvPr>
            <p:ph idx="1"/>
          </p:nvPr>
        </p:nvSpPr>
        <p:spPr/>
        <p:txBody>
          <a:bodyPr/>
          <a:lstStyle/>
          <a:p>
            <a:r>
              <a:rPr lang="en-US" altLang="zh-CN" sz="2600" dirty="0"/>
              <a:t>Considering this is the last meeting for Rel-16 and WI shall be finalized, and it is unlikely to reach a consensus on “blind” scheme. Two questions are proposed:</a:t>
            </a:r>
          </a:p>
          <a:p>
            <a:pPr lvl="1"/>
            <a:endParaRPr lang="en-US" altLang="zh-CN" sz="2200" dirty="0"/>
          </a:p>
          <a:p>
            <a:pPr lvl="1"/>
            <a:r>
              <a:rPr lang="en-US" altLang="zh-CN" sz="2200" dirty="0"/>
              <a:t>Is it agreeable to set the duty cycle based solution (conclusion in SI) as the baseline to finalize WI, and further treat “blind” scheme as enhancement in TEI or Rel17? </a:t>
            </a:r>
          </a:p>
          <a:p>
            <a:pPr lvl="1"/>
            <a:endParaRPr lang="en-US" altLang="zh-CN" sz="2200" dirty="0"/>
          </a:p>
          <a:p>
            <a:pPr lvl="1"/>
            <a:r>
              <a:rPr lang="en-US" altLang="zh-CN" sz="2200" dirty="0"/>
              <a:t>Is it agreeable to treat </a:t>
            </a:r>
            <a:r>
              <a:rPr lang="en-US" altLang="zh-CN" sz="2200" dirty="0" err="1"/>
              <a:t>vivo’s</a:t>
            </a:r>
            <a:r>
              <a:rPr lang="en-US" altLang="zh-CN" sz="2200" dirty="0"/>
              <a:t> R4-2008264 as baseline CR?</a:t>
            </a:r>
            <a:endParaRPr lang="en-US" altLang="zh-CN" sz="2600" dirty="0"/>
          </a:p>
          <a:p>
            <a:endParaRPr lang="zh-CN" altLang="en-US" dirty="0"/>
          </a:p>
        </p:txBody>
      </p:sp>
      <p:graphicFrame>
        <p:nvGraphicFramePr>
          <p:cNvPr id="5" name="对象 4"/>
          <p:cNvGraphicFramePr>
            <a:graphicFrameLocks noChangeAspect="1"/>
          </p:cNvGraphicFramePr>
          <p:nvPr>
            <p:extLst>
              <p:ext uri="{D42A27DB-BD31-4B8C-83A1-F6EECF244321}">
                <p14:modId xmlns:p14="http://schemas.microsoft.com/office/powerpoint/2010/main" val="333046412"/>
              </p:ext>
            </p:extLst>
          </p:nvPr>
        </p:nvGraphicFramePr>
        <p:xfrm>
          <a:off x="8483979" y="4655877"/>
          <a:ext cx="3087688" cy="409575"/>
        </p:xfrm>
        <a:graphic>
          <a:graphicData uri="http://schemas.openxmlformats.org/presentationml/2006/ole">
            <mc:AlternateContent xmlns:mc="http://schemas.openxmlformats.org/markup-compatibility/2006">
              <mc:Choice xmlns:v="urn:schemas-microsoft-com:vml" Requires="v">
                <p:oleObj spid="_x0000_s1026" name="包装程序外壳对象" showAsIcon="1" r:id="rId3" imgW="3088080" imgH="409680" progId="Package">
                  <p:embed/>
                </p:oleObj>
              </mc:Choice>
              <mc:Fallback>
                <p:oleObj name="包装程序外壳对象" showAsIcon="1" r:id="rId3" imgW="3088080" imgH="409680" progId="Package">
                  <p:embed/>
                  <p:pic>
                    <p:nvPicPr>
                      <p:cNvPr id="5" name="对象 4"/>
                      <p:cNvPicPr/>
                      <p:nvPr/>
                    </p:nvPicPr>
                    <p:blipFill>
                      <a:blip r:embed="rId4"/>
                      <a:stretch>
                        <a:fillRect/>
                      </a:stretch>
                    </p:blipFill>
                    <p:spPr>
                      <a:xfrm>
                        <a:off x="8483979" y="4655877"/>
                        <a:ext cx="3087688" cy="409575"/>
                      </a:xfrm>
                      <a:prstGeom prst="rect">
                        <a:avLst/>
                      </a:prstGeom>
                    </p:spPr>
                  </p:pic>
                </p:oleObj>
              </mc:Fallback>
            </mc:AlternateContent>
          </a:graphicData>
        </a:graphic>
      </p:graphicFrame>
    </p:spTree>
    <p:extLst>
      <p:ext uri="{BB962C8B-B14F-4D97-AF65-F5344CB8AC3E}">
        <p14:creationId xmlns:p14="http://schemas.microsoft.com/office/powerpoint/2010/main" val="196244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t>Way Forward – Subtopic 1-3</a:t>
            </a:r>
            <a:endParaRPr lang="zh-CN" altLang="en-US" sz="3600" dirty="0"/>
          </a:p>
        </p:txBody>
      </p:sp>
      <p:sp>
        <p:nvSpPr>
          <p:cNvPr id="3" name="内容占位符 2"/>
          <p:cNvSpPr>
            <a:spLocks noGrp="1"/>
          </p:cNvSpPr>
          <p:nvPr>
            <p:ph idx="1"/>
          </p:nvPr>
        </p:nvSpPr>
        <p:spPr>
          <a:xfrm>
            <a:off x="838200" y="1690688"/>
            <a:ext cx="10515600" cy="4794518"/>
          </a:xfrm>
        </p:spPr>
        <p:txBody>
          <a:bodyPr>
            <a:normAutofit fontScale="92500"/>
          </a:bodyPr>
          <a:lstStyle/>
          <a:p>
            <a:r>
              <a:rPr lang="en-US" altLang="zh-CN" sz="2600" dirty="0"/>
              <a:t>Issues on “blind” scheme (scheme of reducing LTE FDD power)</a:t>
            </a:r>
          </a:p>
          <a:p>
            <a:pPr lvl="1"/>
            <a:r>
              <a:rPr lang="en-US" altLang="zh-CN" sz="2200" dirty="0"/>
              <a:t>Option 1: </a:t>
            </a:r>
            <a:r>
              <a:rPr lang="zh-CN" altLang="zh-CN" dirty="0"/>
              <a:t> </a:t>
            </a:r>
            <a:r>
              <a:rPr lang="en-US" altLang="zh-CN" dirty="0"/>
              <a:t>Not to include “blind” scheme at current stage. (</a:t>
            </a:r>
            <a:r>
              <a:rPr lang="en-US" altLang="zh-CN" i="1" dirty="0"/>
              <a:t>Samsung, Xiaomi, Qualcomm, ZTE, CHTTL, Huawei, OPPO, CU, vivo</a:t>
            </a:r>
            <a:r>
              <a:rPr lang="en-US" altLang="zh-CN" dirty="0"/>
              <a:t>)</a:t>
            </a:r>
            <a:endParaRPr lang="en-US" altLang="zh-CN" sz="2200" dirty="0"/>
          </a:p>
          <a:p>
            <a:pPr lvl="1"/>
            <a:r>
              <a:rPr lang="en-US" altLang="zh-CN" sz="2200" dirty="0"/>
              <a:t>Option 2: </a:t>
            </a:r>
            <a:r>
              <a:rPr lang="en-GB" altLang="zh-CN" dirty="0"/>
              <a:t>Introduce the “blind” scheme as the baseline.</a:t>
            </a:r>
            <a:r>
              <a:rPr lang="en-US" altLang="zh-CN" sz="2200" dirty="0"/>
              <a:t> (</a:t>
            </a:r>
            <a:r>
              <a:rPr lang="en-US" altLang="zh-CN" i="1" dirty="0"/>
              <a:t>Ericsson, Vodafone, </a:t>
            </a:r>
            <a:r>
              <a:rPr lang="en-US" altLang="zh-CN" i="1" dirty="0" err="1"/>
              <a:t>T-mobile</a:t>
            </a:r>
            <a:r>
              <a:rPr lang="en-US" altLang="zh-CN" sz="2200" dirty="0"/>
              <a:t>)</a:t>
            </a:r>
          </a:p>
          <a:p>
            <a:pPr lvl="1"/>
            <a:r>
              <a:rPr lang="en-US" altLang="zh-CN" sz="2200" dirty="0"/>
              <a:t>Option 3: </a:t>
            </a:r>
            <a:r>
              <a:rPr lang="en-GB" altLang="zh-CN" dirty="0"/>
              <a:t>Introduce a new item in UE signalling to indicate if “</a:t>
            </a:r>
            <a:r>
              <a:rPr lang="en-GB" altLang="zh-CN" dirty="0" err="1"/>
              <a:t>Reduce_FDD_power</a:t>
            </a:r>
            <a:r>
              <a:rPr lang="en-GB" altLang="zh-CN" dirty="0"/>
              <a:t>” is supported. (</a:t>
            </a:r>
            <a:r>
              <a:rPr lang="en-US" altLang="zh-CN" i="1" dirty="0"/>
              <a:t>[vivo]</a:t>
            </a:r>
            <a:r>
              <a:rPr lang="en-US" altLang="zh-CN" dirty="0"/>
              <a:t>)</a:t>
            </a:r>
          </a:p>
          <a:p>
            <a:pPr lvl="1"/>
            <a:r>
              <a:rPr lang="en-US" altLang="zh-CN" dirty="0">
                <a:solidFill>
                  <a:srgbClr val="FF0000"/>
                </a:solidFill>
              </a:rPr>
              <a:t>Option 4: Introduce “blind” scheme as an option, and UE-based SAR management described in R4-2006654 as the default UE behavior baseline.</a:t>
            </a:r>
            <a:endParaRPr lang="en-GB" altLang="zh-CN" dirty="0">
              <a:solidFill>
                <a:srgbClr val="FF0000"/>
              </a:solidFill>
            </a:endParaRPr>
          </a:p>
          <a:p>
            <a:pPr marL="457200" lvl="1" indent="0">
              <a:buNone/>
            </a:pPr>
            <a:endParaRPr lang="en-US" altLang="zh-CN" sz="2200" dirty="0"/>
          </a:p>
          <a:p>
            <a:pPr lvl="1"/>
            <a:endParaRPr lang="en-US" altLang="zh-CN" sz="2000" dirty="0">
              <a:solidFill>
                <a:prstClr val="black"/>
              </a:solidFill>
            </a:endParaRPr>
          </a:p>
          <a:p>
            <a:pPr marL="457200" lvl="1" indent="0">
              <a:buNone/>
            </a:pPr>
            <a:r>
              <a:rPr lang="en-US" altLang="zh-CN" u="sng" dirty="0">
                <a:solidFill>
                  <a:prstClr val="black"/>
                </a:solidFill>
              </a:rPr>
              <a:t>The benefits and the impacts on UE side when introducing  the “blind” scheme as the baseline had been further discussed in two meetings, but companies cannot reach consensus.</a:t>
            </a:r>
          </a:p>
        </p:txBody>
      </p:sp>
    </p:spTree>
    <p:extLst>
      <p:ext uri="{BB962C8B-B14F-4D97-AF65-F5344CB8AC3E}">
        <p14:creationId xmlns:p14="http://schemas.microsoft.com/office/powerpoint/2010/main" val="2111818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t>Way Forward – Subtopic 1-1</a:t>
            </a:r>
            <a:endParaRPr lang="zh-CN" altLang="en-US" sz="3600" dirty="0"/>
          </a:p>
        </p:txBody>
      </p:sp>
      <p:sp>
        <p:nvSpPr>
          <p:cNvPr id="3" name="内容占位符 2"/>
          <p:cNvSpPr>
            <a:spLocks noGrp="1"/>
          </p:cNvSpPr>
          <p:nvPr>
            <p:ph idx="1"/>
          </p:nvPr>
        </p:nvSpPr>
        <p:spPr>
          <a:xfrm>
            <a:off x="838200" y="1690688"/>
            <a:ext cx="10515600" cy="4351338"/>
          </a:xfrm>
        </p:spPr>
        <p:txBody>
          <a:bodyPr>
            <a:normAutofit lnSpcReduction="10000"/>
          </a:bodyPr>
          <a:lstStyle/>
          <a:p>
            <a:r>
              <a:rPr lang="en-US" altLang="zh-CN" dirty="0"/>
              <a:t>Choosing “default value” or “blind scheme” when capability parameters are absent</a:t>
            </a:r>
          </a:p>
          <a:p>
            <a:pPr lvl="1"/>
            <a:r>
              <a:rPr lang="en-US" altLang="zh-CN" dirty="0"/>
              <a:t>Option 1: Using default value of </a:t>
            </a:r>
            <a:r>
              <a:rPr lang="en-US" altLang="zh-CN" dirty="0" err="1"/>
              <a:t>maxNRDuty</a:t>
            </a:r>
            <a:r>
              <a:rPr lang="en-US" altLang="zh-CN" dirty="0"/>
              <a:t> for two cases of LTE and NR power combination (</a:t>
            </a:r>
            <a:r>
              <a:rPr lang="en-US" altLang="zh-CN" i="1" dirty="0"/>
              <a:t>Samsung, Xiaomi, Qualcomm, ZTE, [Huawei], CU, vivo</a:t>
            </a:r>
            <a:r>
              <a:rPr lang="en-US" altLang="zh-CN" dirty="0"/>
              <a:t>)</a:t>
            </a:r>
          </a:p>
          <a:p>
            <a:pPr lvl="1"/>
            <a:r>
              <a:rPr lang="en-US" altLang="zh-CN" dirty="0"/>
              <a:t>Option 2: Following “blind” scheme by reduced power (P</a:t>
            </a:r>
            <a:r>
              <a:rPr lang="en-US" altLang="zh-CN" baseline="-25000" dirty="0"/>
              <a:t>LTE</a:t>
            </a:r>
            <a:r>
              <a:rPr lang="en-US" altLang="zh-CN" dirty="0"/>
              <a:t>) and use of the common UL-DL patterns on the TDD CG (</a:t>
            </a:r>
            <a:r>
              <a:rPr lang="en-US" altLang="zh-CN" i="1" dirty="0"/>
              <a:t>Ericsson, Vodafone, </a:t>
            </a:r>
            <a:r>
              <a:rPr lang="en-US" altLang="zh-CN" i="1" dirty="0" err="1"/>
              <a:t>T-mobile</a:t>
            </a:r>
            <a:r>
              <a:rPr lang="en-US" altLang="zh-CN" dirty="0"/>
              <a:t>)</a:t>
            </a:r>
          </a:p>
          <a:p>
            <a:pPr lvl="1"/>
            <a:r>
              <a:rPr lang="en-US" altLang="zh-CN" dirty="0"/>
              <a:t>Option 3: Assume “Full duty support” when capability parameters are missing(</a:t>
            </a:r>
            <a:r>
              <a:rPr lang="en-US" altLang="zh-CN" i="1" dirty="0"/>
              <a:t>Huawei, OPPO</a:t>
            </a:r>
            <a:r>
              <a:rPr lang="en-US" altLang="zh-CN" dirty="0"/>
              <a:t>)</a:t>
            </a:r>
          </a:p>
          <a:p>
            <a:pPr lvl="1"/>
            <a:r>
              <a:rPr lang="en-US" altLang="zh-CN" dirty="0">
                <a:solidFill>
                  <a:srgbClr val="FF0000"/>
                </a:solidFill>
              </a:rPr>
              <a:t>Option 4: Assume “UE-based” SAR management when capability parameters are absent.</a:t>
            </a:r>
          </a:p>
        </p:txBody>
      </p:sp>
    </p:spTree>
    <p:extLst>
      <p:ext uri="{BB962C8B-B14F-4D97-AF65-F5344CB8AC3E}">
        <p14:creationId xmlns:p14="http://schemas.microsoft.com/office/powerpoint/2010/main" val="97025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t>Way Forward – Subtopic 1-2</a:t>
            </a:r>
            <a:endParaRPr lang="zh-CN" altLang="en-US" sz="3600" dirty="0"/>
          </a:p>
        </p:txBody>
      </p:sp>
      <p:sp>
        <p:nvSpPr>
          <p:cNvPr id="3" name="内容占位符 2"/>
          <p:cNvSpPr>
            <a:spLocks noGrp="1"/>
          </p:cNvSpPr>
          <p:nvPr>
            <p:ph idx="1"/>
          </p:nvPr>
        </p:nvSpPr>
        <p:spPr>
          <a:xfrm>
            <a:off x="838200" y="1690688"/>
            <a:ext cx="10515600" cy="4351338"/>
          </a:xfrm>
        </p:spPr>
        <p:txBody>
          <a:bodyPr>
            <a:normAutofit lnSpcReduction="10000"/>
          </a:bodyPr>
          <a:lstStyle/>
          <a:p>
            <a:r>
              <a:rPr lang="en-US" altLang="zh-CN" dirty="0"/>
              <a:t>Choosing “PC fallback” or “blind scheme” when the UL EN-DC scheduling exceeds the UE capability</a:t>
            </a:r>
          </a:p>
          <a:p>
            <a:pPr lvl="1"/>
            <a:r>
              <a:rPr lang="en-US" altLang="zh-CN" dirty="0"/>
              <a:t>Option 1: UE should fallback to PC3 (</a:t>
            </a:r>
            <a:r>
              <a:rPr lang="en-US" altLang="zh-CN" i="1" dirty="0"/>
              <a:t>Samsung, Xiaomi, Qualcomm, ZTE, [CHTTL], Huawei, OPPO, CU, vivo</a:t>
            </a:r>
            <a:r>
              <a:rPr lang="en-US" altLang="zh-CN" dirty="0"/>
              <a:t>)</a:t>
            </a:r>
          </a:p>
          <a:p>
            <a:pPr lvl="1"/>
            <a:r>
              <a:rPr lang="en-US" altLang="zh-CN" dirty="0"/>
              <a:t>Option 2: “Blind” scheme should be followed (</a:t>
            </a:r>
            <a:r>
              <a:rPr lang="en-US" altLang="zh-CN" i="1" dirty="0"/>
              <a:t>Ericsson, Vodafone, </a:t>
            </a:r>
            <a:r>
              <a:rPr lang="en-US" altLang="zh-CN" i="1" dirty="0" err="1"/>
              <a:t>T-mobile</a:t>
            </a:r>
            <a:r>
              <a:rPr lang="en-US" altLang="zh-CN" dirty="0"/>
              <a:t>)</a:t>
            </a:r>
          </a:p>
          <a:p>
            <a:pPr lvl="1"/>
            <a:r>
              <a:rPr lang="en-US" altLang="zh-CN" dirty="0"/>
              <a:t>Option 3:</a:t>
            </a:r>
            <a:r>
              <a:rPr lang="en-GB" altLang="zh-CN" dirty="0"/>
              <a:t>UEs </a:t>
            </a:r>
            <a:r>
              <a:rPr lang="en-GB" altLang="zh-CN" dirty="0" err="1"/>
              <a:t>fallback</a:t>
            </a:r>
            <a:r>
              <a:rPr lang="en-GB" altLang="zh-CN" dirty="0"/>
              <a:t> to PC3 when UL EN-DC scheduling exceeds the UE capability, but add a conditional</a:t>
            </a:r>
            <a:r>
              <a:rPr lang="en-US" altLang="zh-CN" dirty="0"/>
              <a:t> statement for 100% UL percentage with an upper limit of the UL power setting on the LTE side for each fixed LTE reference configuration. (</a:t>
            </a:r>
            <a:r>
              <a:rPr lang="en-US" altLang="zh-CN" i="1" dirty="0"/>
              <a:t>CHTTL, [vivo]</a:t>
            </a:r>
            <a:r>
              <a:rPr lang="en-US" altLang="zh-CN" dirty="0"/>
              <a:t>)</a:t>
            </a:r>
          </a:p>
          <a:p>
            <a:pPr lvl="1"/>
            <a:r>
              <a:rPr lang="en-US" altLang="zh-CN" dirty="0">
                <a:solidFill>
                  <a:srgbClr val="FF0000"/>
                </a:solidFill>
              </a:rPr>
              <a:t>Option 4: UE-based scheme followed when the UL EN-DC scheduling exceeds the UE capability. </a:t>
            </a:r>
          </a:p>
          <a:p>
            <a:pPr lvl="1"/>
            <a:endParaRPr lang="zh-CN" altLang="en-US" dirty="0"/>
          </a:p>
        </p:txBody>
      </p:sp>
    </p:spTree>
    <p:extLst>
      <p:ext uri="{BB962C8B-B14F-4D97-AF65-F5344CB8AC3E}">
        <p14:creationId xmlns:p14="http://schemas.microsoft.com/office/powerpoint/2010/main" val="225997623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1FAAE6814C364684C4BC789BD59661" ma:contentTypeVersion="13" ma:contentTypeDescription="Create a new document." ma:contentTypeScope="" ma:versionID="7f2c1b65590ef6578cf14c997615eaf2">
  <xsd:schema xmlns:xsd="http://www.w3.org/2001/XMLSchema" xmlns:xs="http://www.w3.org/2001/XMLSchema" xmlns:p="http://schemas.microsoft.com/office/2006/metadata/properties" xmlns:ns3="c4fa469f-ce49-4478-b78d-20ea4b41f7ac" xmlns:ns4="39f302ae-3cba-490f-b808-bc39829e1aca" targetNamespace="http://schemas.microsoft.com/office/2006/metadata/properties" ma:root="true" ma:fieldsID="1dd66610b82d171a0e137dbdb7c84f83" ns3:_="" ns4:_="">
    <xsd:import namespace="c4fa469f-ce49-4478-b78d-20ea4b41f7ac"/>
    <xsd:import namespace="39f302ae-3cba-490f-b808-bc39829e1ac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a469f-ce49-4478-b78d-20ea4b41f7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f302ae-3cba-490f-b808-bc39829e1ac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AE38F1-1C62-43A6-9B5E-46AAE993C1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a469f-ce49-4478-b78d-20ea4b41f7ac"/>
    <ds:schemaRef ds:uri="39f302ae-3cba-490f-b808-bc39829e1a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02C728-772D-4710-95C9-4AB8134E0422}">
  <ds:schemaRefs>
    <ds:schemaRef ds:uri="http://schemas.microsoft.com/sharepoint/v3/contenttype/forms"/>
  </ds:schemaRefs>
</ds:datastoreItem>
</file>

<file path=customXml/itemProps3.xml><?xml version="1.0" encoding="utf-8"?>
<ds:datastoreItem xmlns:ds="http://schemas.openxmlformats.org/officeDocument/2006/customXml" ds:itemID="{881B618D-3FF0-4C92-B15B-9982B24360C7}">
  <ds:schemaRefs>
    <ds:schemaRef ds:uri="http://schemas.microsoft.com/office/infopath/2007/PartnerControls"/>
    <ds:schemaRef ds:uri="http://purl.org/dc/elements/1.1/"/>
    <ds:schemaRef ds:uri="http://schemas.microsoft.com/office/2006/metadata/properties"/>
    <ds:schemaRef ds:uri="39f302ae-3cba-490f-b808-bc39829e1aca"/>
    <ds:schemaRef ds:uri="http://purl.org/dc/terms/"/>
    <ds:schemaRef ds:uri="http://schemas.openxmlformats.org/package/2006/metadata/core-properties"/>
    <ds:schemaRef ds:uri="http://schemas.microsoft.com/office/2006/documentManagement/types"/>
    <ds:schemaRef ds:uri="http://purl.org/dc/dcmitype/"/>
    <ds:schemaRef ds:uri="c4fa469f-ce49-4478-b78d-20ea4b41f7a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2181</TotalTime>
  <Words>684</Words>
  <Application>Microsoft Office PowerPoint</Application>
  <PresentationFormat>Widescreen</PresentationFormat>
  <Paragraphs>46</Paragraphs>
  <Slides>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等线</vt:lpstr>
      <vt:lpstr>等线 Light</vt:lpstr>
      <vt:lpstr>Arial</vt:lpstr>
      <vt:lpstr>Symbol</vt:lpstr>
      <vt:lpstr>Times New Roman</vt:lpstr>
      <vt:lpstr>Office 主题​​</vt:lpstr>
      <vt:lpstr>包装程序外壳对象</vt:lpstr>
      <vt:lpstr>WF on PC2 EN-DC FDD+TDD HPUE Moderator(China Unicom)</vt:lpstr>
      <vt:lpstr>Backgrounds</vt:lpstr>
      <vt:lpstr>Way Forward</vt:lpstr>
      <vt:lpstr>Way Forward – Subtopic 1-3</vt:lpstr>
      <vt:lpstr>Way Forward – Subtopic 1-1</vt:lpstr>
      <vt:lpstr>Way Forward – Subtopic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High power UE (power class 2) for EN-DC (1 LTE FDD band + 1 NR TDD band) China Unicom</dc:title>
  <dc:creator>Basel</dc:creator>
  <cp:lastModifiedBy>Bill Shvodian</cp:lastModifiedBy>
  <cp:revision>74</cp:revision>
  <dcterms:created xsi:type="dcterms:W3CDTF">2020-03-03T08:56:27Z</dcterms:created>
  <dcterms:modified xsi:type="dcterms:W3CDTF">2020-06-01T18:26:38Z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0x010100121FAAE6814C364684C4BC789BD59661</vt:lpwstr>
  </property>
</Properties>
</file>