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1">
  <p:sldMasterIdLst>
    <p:sldMasterId id="2147483648" r:id="rId1"/>
    <p:sldMasterId id="2147483660" r:id="rId2"/>
  </p:sldMasterIdLst>
  <p:notesMasterIdLst>
    <p:notesMasterId r:id="rId8"/>
  </p:notesMasterIdLst>
  <p:sldIdLst>
    <p:sldId id="280" r:id="rId3"/>
    <p:sldId id="287" r:id="rId4"/>
    <p:sldId id="304" r:id="rId5"/>
    <p:sldId id="305" r:id="rId6"/>
    <p:sldId id="30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65" autoAdjust="0"/>
    <p:restoredTop sz="90158" autoAdjust="0"/>
  </p:normalViewPr>
  <p:slideViewPr>
    <p:cSldViewPr snapToGrid="0">
      <p:cViewPr varScale="1">
        <p:scale>
          <a:sx n="117" d="100"/>
          <a:sy n="117" d="100"/>
        </p:scale>
        <p:origin x="10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2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008577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3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799631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4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129860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5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692348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03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54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638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00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16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738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036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76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14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43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62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647D-FB41-448B-8166-164518DC9D43}" type="datetimeFigureOut">
              <a:rPr lang="en-US" smtClean="0"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31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altLang="ko-KR" b="1" dirty="0"/>
              <a:t>WF on NR bands to UL MIMO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Samsung, Skyworks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7" y="218661"/>
            <a:ext cx="152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R4-2008895</a:t>
            </a:r>
            <a:endParaRPr lang="en-US" b="1" dirty="0"/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07504" y="188639"/>
            <a:ext cx="4307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 WG4 Meeting #</a:t>
            </a:r>
            <a:r>
              <a:rPr lang="en-GB" b="1" dirty="0" smtClean="0"/>
              <a:t>95-e</a:t>
            </a:r>
            <a:endParaRPr lang="en-GB" b="1" dirty="0"/>
          </a:p>
          <a:p>
            <a:r>
              <a:rPr lang="en-GB" altLang="ko-KR" b="1" dirty="0"/>
              <a:t>Electronic Meeting, </a:t>
            </a:r>
            <a:r>
              <a:rPr lang="en-GB" altLang="ko-KR" b="1" dirty="0" smtClean="0"/>
              <a:t>May 25</a:t>
            </a:r>
            <a:r>
              <a:rPr lang="en-GB" altLang="ko-KR" b="1" baseline="30000" dirty="0" smtClean="0"/>
              <a:t>th</a:t>
            </a:r>
            <a:r>
              <a:rPr lang="en-GB" altLang="ko-KR" b="1" dirty="0" smtClean="0"/>
              <a:t> </a:t>
            </a:r>
            <a:r>
              <a:rPr lang="en-GB" altLang="ko-KR" b="1" dirty="0"/>
              <a:t>– </a:t>
            </a:r>
            <a:r>
              <a:rPr lang="en-GB" altLang="ko-KR" b="1" dirty="0" smtClean="0"/>
              <a:t>Jun 5</a:t>
            </a:r>
            <a:r>
              <a:rPr lang="en-GB" altLang="ko-KR" b="1" baseline="30000" dirty="0" smtClean="0"/>
              <a:t>th</a:t>
            </a:r>
            <a:r>
              <a:rPr lang="en-GB" altLang="ko-KR" b="1" dirty="0" smtClean="0"/>
              <a:t> </a:t>
            </a:r>
            <a:r>
              <a:rPr lang="en-GB" altLang="ko-KR" b="1" dirty="0"/>
              <a:t>2020</a:t>
            </a:r>
            <a:endParaRPr lang="en-GB" b="1" dirty="0"/>
          </a:p>
          <a:p>
            <a:r>
              <a:rPr lang="en-GB" b="1" dirty="0"/>
              <a:t>Agenda: </a:t>
            </a:r>
            <a:r>
              <a:rPr lang="en-GB" b="1" dirty="0" smtClean="0"/>
              <a:t>6.21.2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71600" y="1341477"/>
            <a:ext cx="11246400" cy="54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smtClean="0"/>
              <a:t>In </a:t>
            </a:r>
            <a:r>
              <a:rPr lang="en-GB" altLang="ko-KR" dirty="0"/>
              <a:t>RAN4 #</a:t>
            </a:r>
            <a:r>
              <a:rPr lang="en-GB" altLang="ko-KR" dirty="0" smtClean="0"/>
              <a:t>94Bis-e, </a:t>
            </a:r>
            <a:r>
              <a:rPr lang="en-GB" altLang="ko-KR" dirty="0"/>
              <a:t>a way forward was approved </a:t>
            </a:r>
            <a:r>
              <a:rPr lang="en-GB" altLang="ko-KR" dirty="0" smtClean="0"/>
              <a:t>for </a:t>
            </a:r>
            <a:r>
              <a:rPr lang="en-US" altLang="ko-KR" dirty="0" smtClean="0"/>
              <a:t>newly </a:t>
            </a:r>
            <a:r>
              <a:rPr lang="en-US" altLang="ko-KR" dirty="0"/>
              <a:t>proposed NR operating bands </a:t>
            </a:r>
            <a:r>
              <a:rPr lang="en-US" altLang="ko-KR" sz="2400" dirty="0"/>
              <a:t>(n1, n2, </a:t>
            </a:r>
            <a:r>
              <a:rPr lang="en-GB" altLang="ko-KR" sz="2400" dirty="0"/>
              <a:t>n3, n7, n30, </a:t>
            </a:r>
            <a:r>
              <a:rPr lang="en-GB" altLang="ko-KR" sz="2400" dirty="0" smtClean="0">
                <a:solidFill>
                  <a:srgbClr val="FF0000"/>
                </a:solidFill>
              </a:rPr>
              <a:t>n</a:t>
            </a:r>
            <a:r>
              <a:rPr lang="en-GB" altLang="ko-KR" sz="2400" dirty="0" smtClean="0"/>
              <a:t>34</a:t>
            </a:r>
            <a:r>
              <a:rPr lang="en-GB" altLang="ko-KR" sz="2400" dirty="0"/>
              <a:t>, n38, n39, n40, n48 and n66, n70)</a:t>
            </a:r>
            <a:r>
              <a:rPr lang="en-US" altLang="ko-KR" sz="2400" dirty="0"/>
              <a:t> </a:t>
            </a:r>
            <a:r>
              <a:rPr lang="en-US" altLang="ko-KR" dirty="0"/>
              <a:t>for UL MIMO in UE PC3 power </a:t>
            </a:r>
            <a:r>
              <a:rPr lang="en-US" altLang="ko-KR" dirty="0" smtClean="0"/>
              <a:t>class </a:t>
            </a:r>
            <a:r>
              <a:rPr lang="en-GB" altLang="ko-KR" dirty="0" smtClean="0"/>
              <a:t>[</a:t>
            </a:r>
            <a:r>
              <a:rPr lang="en-GB" altLang="ko-KR" dirty="0"/>
              <a:t>1</a:t>
            </a:r>
            <a:r>
              <a:rPr lang="en-GB" altLang="ko-KR" dirty="0" smtClean="0"/>
              <a:t>]</a:t>
            </a:r>
          </a:p>
          <a:p>
            <a:pPr lvl="1"/>
            <a:r>
              <a:rPr lang="en-US" altLang="ko-KR" dirty="0" smtClean="0">
                <a:solidFill>
                  <a:prstClr val="black"/>
                </a:solidFill>
              </a:rPr>
              <a:t>Accompanied draft CR was also endorsed with the proposed bands [2]</a:t>
            </a:r>
          </a:p>
          <a:p>
            <a:pPr lvl="1"/>
            <a:r>
              <a:rPr lang="en-US" altLang="ko-KR" dirty="0" smtClean="0"/>
              <a:t>MPR/A-MPR impacts to the new band for UL-MIMO is agreed to study in RAN4</a:t>
            </a:r>
          </a:p>
          <a:p>
            <a:r>
              <a:rPr lang="en-US" altLang="ko-KR" dirty="0" smtClean="0"/>
              <a:t>CR is submitted to RAN4 #95-e with </a:t>
            </a:r>
            <a:r>
              <a:rPr lang="en-US" altLang="ko-KR" dirty="0"/>
              <a:t>agreed changes and some editorial modifications. In addition, both n25 and n71 are added in the table of operating bands for UL </a:t>
            </a:r>
            <a:r>
              <a:rPr lang="en-US" altLang="ko-KR" dirty="0" smtClean="0"/>
              <a:t>MIMO which were not </a:t>
            </a:r>
            <a:r>
              <a:rPr lang="en-US" altLang="ko-KR" dirty="0"/>
              <a:t>covered under </a:t>
            </a:r>
            <a:r>
              <a:rPr lang="en-US" altLang="ko-KR" dirty="0" smtClean="0"/>
              <a:t>[2]</a:t>
            </a:r>
          </a:p>
          <a:p>
            <a:r>
              <a:rPr lang="en-US" altLang="ko-KR" dirty="0" smtClean="0"/>
              <a:t>No CR/</a:t>
            </a:r>
            <a:r>
              <a:rPr lang="en-US" altLang="ko-KR" dirty="0" err="1" smtClean="0"/>
              <a:t>Tdoc</a:t>
            </a:r>
            <a:r>
              <a:rPr lang="en-US" altLang="ko-KR" dirty="0"/>
              <a:t> on addressing the release independence and A-MPR/MPR study </a:t>
            </a:r>
            <a:r>
              <a:rPr lang="en-US" altLang="ko-KR" dirty="0" smtClean="0"/>
              <a:t>is submitted to this meeting</a:t>
            </a:r>
          </a:p>
          <a:p>
            <a:endParaRPr lang="ko-KR" altLang="ko-KR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1277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68632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71600" y="1341477"/>
            <a:ext cx="11246400" cy="54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RAN4 agrees the proposed CR to introduce </a:t>
            </a:r>
            <a:r>
              <a:rPr lang="en-US" altLang="ko-KR" dirty="0"/>
              <a:t>an operating band list </a:t>
            </a:r>
            <a:r>
              <a:rPr lang="en-US" altLang="ko-KR" dirty="0" smtClean="0"/>
              <a:t>and NR </a:t>
            </a:r>
            <a:r>
              <a:rPr lang="en-US" altLang="ko-KR" dirty="0"/>
              <a:t>bands to UL MIMO </a:t>
            </a:r>
            <a:r>
              <a:rPr lang="en-US" altLang="ko-KR" dirty="0" smtClean="0"/>
              <a:t>configuration [3]</a:t>
            </a:r>
          </a:p>
          <a:p>
            <a:pPr lvl="1"/>
            <a:r>
              <a:rPr lang="en-US" altLang="ko-KR" dirty="0" smtClean="0"/>
              <a:t>n71 is added </a:t>
            </a:r>
            <a:r>
              <a:rPr lang="en-US" altLang="ko-KR" dirty="0"/>
              <a:t>only for </a:t>
            </a:r>
            <a:r>
              <a:rPr lang="en-US" altLang="ko-KR" dirty="0" smtClean="0"/>
              <a:t>FWA form factor UEs </a:t>
            </a:r>
            <a:r>
              <a:rPr lang="en-US" altLang="ko-KR" dirty="0" smtClean="0"/>
              <a:t>as </a:t>
            </a:r>
            <a:r>
              <a:rPr lang="en-US" altLang="ko-KR" dirty="0" smtClean="0"/>
              <a:t>NOTE 2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2224" y="1341477"/>
            <a:ext cx="6397703" cy="528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0515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WF: Proposed NR Bands to UL MIMO</a:t>
            </a:r>
            <a:endParaRPr lang="en-US" dirty="0">
              <a:solidFill>
                <a:prstClr val="black"/>
              </a:solidFill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334721"/>
              </p:ext>
            </p:extLst>
          </p:nvPr>
        </p:nvGraphicFramePr>
        <p:xfrm>
          <a:off x="4525963" y="2769599"/>
          <a:ext cx="3140075" cy="3017520"/>
        </p:xfrm>
        <a:graphic>
          <a:graphicData uri="http://schemas.openxmlformats.org/drawingml/2006/table">
            <a:tbl>
              <a:tblPr firstRow="1" firstCol="1" bandRow="1"/>
              <a:tblGrid>
                <a:gridCol w="3140075">
                  <a:extLst>
                    <a:ext uri="{9D8B030D-6E8A-4147-A177-3AD203B41FA5}">
                      <a16:colId xmlns:a16="http://schemas.microsoft.com/office/drawing/2014/main" val="1606202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NR operating band</a:t>
                      </a:r>
                      <a:endParaRPr lang="ko-KR" sz="900" b="1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459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n1</a:t>
                      </a:r>
                      <a:endParaRPr lang="ko-KR" sz="900" b="1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350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n2</a:t>
                      </a:r>
                      <a:endParaRPr lang="ko-KR" sz="900" b="1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819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n3</a:t>
                      </a:r>
                      <a:endParaRPr lang="ko-KR" sz="900" dirty="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314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5099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n25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934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n30</a:t>
                      </a:r>
                      <a:r>
                        <a:rPr lang="en-GB" sz="900" u="sng" baseline="3000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1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47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n34</a:t>
                      </a:r>
                      <a:endParaRPr lang="ko-KR" sz="900" dirty="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45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n38</a:t>
                      </a:r>
                      <a:endParaRPr lang="ko-KR" sz="900" dirty="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721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n39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039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n40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317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n41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505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n48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816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n66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875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n70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516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n71</a:t>
                      </a:r>
                      <a:r>
                        <a:rPr lang="en-GB" sz="900" u="sng" baseline="3000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2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972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n77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147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n78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984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n79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055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NOTE 1:	Uplink transmission is not allowed at this band for UE with external vehicle-mounted antennas.</a:t>
                      </a:r>
                      <a:endParaRPr lang="ko-KR" sz="900" dirty="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NOTE 2:	UL MIMO is targeted for FWA form factor.</a:t>
                      </a:r>
                      <a:endParaRPr lang="ko-KR" sz="900" dirty="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358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24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71600" y="1341477"/>
            <a:ext cx="11246400" cy="5400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Study on MPR/A-MPR impacts to the </a:t>
            </a:r>
            <a:r>
              <a:rPr lang="en-GB" altLang="ko-KR" dirty="0"/>
              <a:t>NR </a:t>
            </a:r>
            <a:r>
              <a:rPr lang="en-GB" altLang="ko-KR" dirty="0" smtClean="0"/>
              <a:t>bands </a:t>
            </a:r>
            <a:r>
              <a:rPr lang="en-GB" altLang="ko-KR" dirty="0"/>
              <a:t>for UL MIMO </a:t>
            </a:r>
            <a:r>
              <a:rPr lang="en-US" altLang="ko-KR" dirty="0"/>
              <a:t>will be </a:t>
            </a:r>
            <a:r>
              <a:rPr lang="en-US" altLang="ko-KR" dirty="0" smtClean="0"/>
              <a:t>continued with following simulation assumptions</a:t>
            </a:r>
            <a:endParaRPr lang="en-GB" altLang="ko-KR" dirty="0"/>
          </a:p>
          <a:p>
            <a:pPr lvl="1"/>
            <a:r>
              <a:rPr lang="en-US" altLang="ko-KR" dirty="0"/>
              <a:t>Focus on OOBE, spurious emissions, and ACLR</a:t>
            </a:r>
          </a:p>
          <a:p>
            <a:pPr lvl="1"/>
            <a:r>
              <a:rPr lang="en-US" altLang="ko-KR" dirty="0"/>
              <a:t>15 kHz SCS as 1</a:t>
            </a:r>
            <a:r>
              <a:rPr lang="en-US" altLang="ko-KR" baseline="30000" dirty="0"/>
              <a:t>st</a:t>
            </a:r>
            <a:r>
              <a:rPr lang="en-US" altLang="ko-KR" dirty="0"/>
              <a:t> priority, other SCS secondary</a:t>
            </a:r>
          </a:p>
          <a:p>
            <a:pPr lvl="1"/>
            <a:r>
              <a:rPr lang="en-US" altLang="ko-KR" dirty="0" smtClean="0"/>
              <a:t>MIMO </a:t>
            </a:r>
            <a:r>
              <a:rPr lang="en-US" altLang="ko-KR" dirty="0" smtClean="0"/>
              <a:t>mode: </a:t>
            </a:r>
            <a:r>
              <a:rPr lang="en-US" altLang="ko-KR" dirty="0"/>
              <a:t>2x2 coherent UL MIMO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Amplitude </a:t>
            </a:r>
            <a:r>
              <a:rPr lang="en-US" altLang="ko-KR" dirty="0"/>
              <a:t>correlation of the two antenna waveforms is assumed</a:t>
            </a:r>
          </a:p>
          <a:p>
            <a:pPr lvl="2"/>
            <a:r>
              <a:rPr lang="en-US" altLang="ko-KR" dirty="0" smtClean="0"/>
              <a:t>MPR </a:t>
            </a:r>
            <a:r>
              <a:rPr lang="en-US" altLang="ko-KR" dirty="0"/>
              <a:t>for 2 layer UL MIMO is </a:t>
            </a:r>
            <a:r>
              <a:rPr lang="en-US" altLang="ko-KR" dirty="0" smtClean="0"/>
              <a:t>FFS</a:t>
            </a:r>
          </a:p>
          <a:p>
            <a:pPr lvl="1"/>
            <a:r>
              <a:rPr lang="en-GB" altLang="ko-KR" dirty="0" smtClean="0"/>
              <a:t>Use cases</a:t>
            </a:r>
          </a:p>
          <a:p>
            <a:pPr lvl="2"/>
            <a:r>
              <a:rPr lang="en-US" altLang="ko-KR" dirty="0"/>
              <a:t>PC3 with 23+23dBm 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PC2 </a:t>
            </a:r>
            <a:r>
              <a:rPr lang="en-US" altLang="ko-KR" dirty="0"/>
              <a:t>with 23+23dBm </a:t>
            </a:r>
            <a:r>
              <a:rPr lang="en-US" altLang="ko-KR" dirty="0" smtClean="0"/>
              <a:t>(Rel</a:t>
            </a:r>
            <a:r>
              <a:rPr lang="en-US" altLang="ko-KR" dirty="0"/>
              <a:t>-</a:t>
            </a:r>
            <a:r>
              <a:rPr lang="en-US" altLang="ko-KR" dirty="0" smtClean="0"/>
              <a:t>15</a:t>
            </a:r>
            <a:r>
              <a:rPr lang="en-US" altLang="ko-KR" dirty="0"/>
              <a:t>)</a:t>
            </a:r>
          </a:p>
          <a:p>
            <a:pPr lvl="2"/>
            <a:r>
              <a:rPr lang="en-US" altLang="ko-KR" dirty="0" smtClean="0"/>
              <a:t>PC1.5 </a:t>
            </a:r>
            <a:r>
              <a:rPr lang="en-US" altLang="ko-KR" dirty="0"/>
              <a:t>with 26+26dBm </a:t>
            </a:r>
            <a:r>
              <a:rPr lang="en-US" altLang="ko-KR" dirty="0" smtClean="0"/>
              <a:t>(Rel-16</a:t>
            </a:r>
            <a:r>
              <a:rPr lang="en-US" altLang="ko-KR" dirty="0"/>
              <a:t>): </a:t>
            </a:r>
            <a:r>
              <a:rPr lang="en-US" altLang="ko-KR" dirty="0" smtClean="0"/>
              <a:t>covered </a:t>
            </a:r>
            <a:r>
              <a:rPr lang="en-US" altLang="ko-KR" dirty="0"/>
              <a:t>in the 29dBm </a:t>
            </a:r>
            <a:r>
              <a:rPr lang="en-US" altLang="ko-KR" dirty="0" smtClean="0"/>
              <a:t>WI, see R4-2008902</a:t>
            </a:r>
            <a:r>
              <a:rPr lang="en-US" altLang="ko-KR" dirty="0" smtClean="0"/>
              <a:t> </a:t>
            </a:r>
            <a:endParaRPr lang="en-US" altLang="ko-KR" dirty="0" smtClean="0"/>
          </a:p>
          <a:p>
            <a:pPr lvl="1"/>
            <a:r>
              <a:rPr lang="en-US" altLang="ko-KR" dirty="0"/>
              <a:t>Antenna </a:t>
            </a:r>
            <a:r>
              <a:rPr lang="en-US" altLang="ko-KR" dirty="0" smtClean="0"/>
              <a:t>isolation: </a:t>
            </a:r>
            <a:r>
              <a:rPr lang="en-US" altLang="ko-KR" dirty="0" smtClean="0"/>
              <a:t>10dB </a:t>
            </a:r>
            <a:r>
              <a:rPr lang="en-US" altLang="ko-KR" dirty="0" smtClean="0"/>
              <a:t>for </a:t>
            </a:r>
            <a:r>
              <a:rPr lang="en-US" altLang="ko-KR" dirty="0"/>
              <a:t>all band &gt;1GHz and also for n71 for FWA UE</a:t>
            </a:r>
            <a:endParaRPr lang="en-GB" altLang="ko-KR" dirty="0" smtClean="0"/>
          </a:p>
          <a:p>
            <a:r>
              <a:rPr lang="en-US" altLang="ko-KR" dirty="0" smtClean="0"/>
              <a:t>Companies are also encouraged to provide the input </a:t>
            </a:r>
            <a:r>
              <a:rPr lang="en-US" altLang="ko-KR" dirty="0"/>
              <a:t>evaluated by </a:t>
            </a:r>
            <a:r>
              <a:rPr lang="en-US" altLang="ko-KR" dirty="0" smtClean="0"/>
              <a:t>measurements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2224" y="1341477"/>
            <a:ext cx="6397703" cy="528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0515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WF: MPR/A-MPR </a:t>
            </a:r>
            <a:r>
              <a:rPr lang="en-US" dirty="0" smtClean="0">
                <a:solidFill>
                  <a:prstClr val="black"/>
                </a:solidFill>
              </a:rPr>
              <a:t>Impacts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95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500610"/>
              </p:ext>
            </p:extLst>
          </p:nvPr>
        </p:nvGraphicFramePr>
        <p:xfrm>
          <a:off x="472224" y="1341477"/>
          <a:ext cx="11247552" cy="210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4326">
                  <a:extLst>
                    <a:ext uri="{9D8B030D-6E8A-4147-A177-3AD203B41FA5}">
                      <a16:colId xmlns:a16="http://schemas.microsoft.com/office/drawing/2014/main" val="2152485044"/>
                    </a:ext>
                  </a:extLst>
                </a:gridCol>
                <a:gridCol w="1979874">
                  <a:extLst>
                    <a:ext uri="{9D8B030D-6E8A-4147-A177-3AD203B41FA5}">
                      <a16:colId xmlns:a16="http://schemas.microsoft.com/office/drawing/2014/main" val="3677271991"/>
                    </a:ext>
                  </a:extLst>
                </a:gridCol>
                <a:gridCol w="6074797">
                  <a:extLst>
                    <a:ext uri="{9D8B030D-6E8A-4147-A177-3AD203B41FA5}">
                      <a16:colId xmlns:a16="http://schemas.microsoft.com/office/drawing/2014/main" val="1072862838"/>
                    </a:ext>
                  </a:extLst>
                </a:gridCol>
                <a:gridCol w="2448555">
                  <a:extLst>
                    <a:ext uri="{9D8B030D-6E8A-4147-A177-3AD203B41FA5}">
                      <a16:colId xmlns:a16="http://schemas.microsoft.com/office/drawing/2014/main" val="38740232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[1]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2400" dirty="0" smtClean="0"/>
                        <a:t>R4-2005654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WF on additional bands for UL-MIMO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9950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[2]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R4-2005653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err="1" smtClean="0"/>
                        <a:t>dCR</a:t>
                      </a:r>
                      <a:r>
                        <a:rPr lang="en-US" altLang="ko-KR" sz="2400" dirty="0" smtClean="0"/>
                        <a:t> to 38.101-1: Introduce an operating band list and NR bands to UL MIMO configuration 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943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[3]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R4-2008894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smtClean="0"/>
                        <a:t>CR to 38.101-1: Introduce an operating band list and NR bands to UL MIMO configuration 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7335668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0515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solidFill>
                  <a:prstClr val="black"/>
                </a:solidFill>
              </a:rPr>
              <a:t>References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724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26525</TotalTime>
  <Words>431</Words>
  <Application>Microsoft Office PowerPoint</Application>
  <PresentationFormat>와이드스크린</PresentationFormat>
  <Paragraphs>63</Paragraphs>
  <Slides>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MS Mincho</vt:lpstr>
      <vt:lpstr>ＭＳ Ｐゴシック</vt:lpstr>
      <vt:lpstr>PMingLiU</vt:lpstr>
      <vt:lpstr>맑은 고딕</vt:lpstr>
      <vt:lpstr>Arial</vt:lpstr>
      <vt:lpstr>Calibri</vt:lpstr>
      <vt:lpstr>Calibri Light</vt:lpstr>
      <vt:lpstr>Times New Roman</vt:lpstr>
      <vt:lpstr>Office Theme</vt:lpstr>
      <vt:lpstr>1_Office Theme</vt:lpstr>
      <vt:lpstr>WF on NR bands to UL MIMO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spherical coverage improvements</dc:title>
  <dc:creator>Taekhoon KIM</dc:creator>
  <cp:lastModifiedBy>Samsung</cp:lastModifiedBy>
  <cp:revision>508</cp:revision>
  <dcterms:created xsi:type="dcterms:W3CDTF">2017-05-16T04:27:47Z</dcterms:created>
  <dcterms:modified xsi:type="dcterms:W3CDTF">2020-06-03T15:03:00Z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4061daba-1ed1-4b4f-93f7-4ae66b4e0742</vt:lpwstr>
  </property>
  <property fmtid="{D5CDD505-2E9C-101B-9397-08002B2CF9AE}" pid="3" name="CTP_TimeStamp">
    <vt:lpwstr>2017-10-13 08:45:58Z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  <property fmtid="{D5CDD505-2E9C-101B-9397-08002B2CF9AE}" pid="8" name="_NewReviewCycle">
    <vt:lpwstr/>
  </property>
  <property fmtid="{D5CDD505-2E9C-101B-9397-08002B2CF9AE}" pid="9" name="NSCPROP_SA">
    <vt:lpwstr>C:\Users\kuhn.kim\AppData\Local\Temp\Temp1_R4-1801202.zip\R4-1801202_WF on EIRP CDF for spherical coverage.pptx</vt:lpwstr>
  </property>
</Properties>
</file>