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8"/>
  </p:notesMasterIdLst>
  <p:sldIdLst>
    <p:sldId id="280" r:id="rId5"/>
    <p:sldId id="285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67" d="100"/>
          <a:sy n="67" d="100"/>
        </p:scale>
        <p:origin x="6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var\folders\jz\_mh60tkj7qs7td7d5b_tqhk40000gn\T\com.microsoft.Word\WebArchiveCopyPasteTempFiles\page100image2531443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Remaining Issues in </a:t>
            </a:r>
            <a:r>
              <a:rPr lang="en-US" dirty="0">
                <a:solidFill>
                  <a:srgbClr val="FF0000"/>
                </a:solidFill>
              </a:rPr>
              <a:t>6.14.1.3</a:t>
            </a:r>
            <a:br>
              <a:rPr lang="en-US" dirty="0">
                <a:solidFill>
                  <a:srgbClr val="FF0000"/>
                </a:solidFill>
              </a:rPr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[95e][123] NR_RF_FR2_req_enh_Part_3</a:t>
            </a:r>
          </a:p>
          <a:p>
            <a:r>
              <a:rPr lang="en-GB" b="1" dirty="0">
                <a:solidFill>
                  <a:srgbClr val="FF0000"/>
                </a:solidFill>
              </a:rPr>
              <a:t>Intra-band non-</a:t>
            </a:r>
            <a:r>
              <a:rPr lang="en-GB" b="1" dirty="0" err="1">
                <a:solidFill>
                  <a:srgbClr val="FF0000"/>
                </a:solidFill>
              </a:rPr>
              <a:t>cont</a:t>
            </a:r>
            <a:r>
              <a:rPr lang="en-GB" b="1" dirty="0">
                <a:solidFill>
                  <a:srgbClr val="FF0000"/>
                </a:solidFill>
              </a:rPr>
              <a:t> DL CA for BW larger than 1400 MHz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1478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R4-200XXXX</a:t>
            </a:r>
            <a:endParaRPr lang="en-US" dirty="0"/>
          </a:p>
          <a:p>
            <a:r>
              <a:rPr lang="en-GB" b="1" dirty="0"/>
              <a:t>Electronic Meeting, 25 May – 5 </a:t>
            </a:r>
            <a:r>
              <a:rPr lang="en-GB" b="1"/>
              <a:t>June 2020							2 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D6D3-21CF-4E44-A1BB-A6054FD8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34950"/>
            <a:ext cx="10515600" cy="1325563"/>
          </a:xfrm>
        </p:spPr>
        <p:txBody>
          <a:bodyPr/>
          <a:lstStyle/>
          <a:p>
            <a:r>
              <a:rPr lang="en-US" dirty="0"/>
              <a:t>Major remaining differences in Cat B CRs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0EBEC60-AB02-4E30-B151-0B630F2AE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628962"/>
              </p:ext>
            </p:extLst>
          </p:nvPr>
        </p:nvGraphicFramePr>
        <p:xfrm>
          <a:off x="504826" y="641350"/>
          <a:ext cx="11363326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166">
                  <a:extLst>
                    <a:ext uri="{9D8B030D-6E8A-4147-A177-3AD203B41FA5}">
                      <a16:colId xmlns:a16="http://schemas.microsoft.com/office/drawing/2014/main" val="162490972"/>
                    </a:ext>
                  </a:extLst>
                </a:gridCol>
                <a:gridCol w="2276790">
                  <a:extLst>
                    <a:ext uri="{9D8B030D-6E8A-4147-A177-3AD203B41FA5}">
                      <a16:colId xmlns:a16="http://schemas.microsoft.com/office/drawing/2014/main" val="131789296"/>
                    </a:ext>
                  </a:extLst>
                </a:gridCol>
                <a:gridCol w="2276790">
                  <a:extLst>
                    <a:ext uri="{9D8B030D-6E8A-4147-A177-3AD203B41FA5}">
                      <a16:colId xmlns:a16="http://schemas.microsoft.com/office/drawing/2014/main" val="112906446"/>
                    </a:ext>
                  </a:extLst>
                </a:gridCol>
                <a:gridCol w="2276790">
                  <a:extLst>
                    <a:ext uri="{9D8B030D-6E8A-4147-A177-3AD203B41FA5}">
                      <a16:colId xmlns:a16="http://schemas.microsoft.com/office/drawing/2014/main" val="456195202"/>
                    </a:ext>
                  </a:extLst>
                </a:gridCol>
                <a:gridCol w="2276790">
                  <a:extLst>
                    <a:ext uri="{9D8B030D-6E8A-4147-A177-3AD203B41FA5}">
                      <a16:colId xmlns:a16="http://schemas.microsoft.com/office/drawing/2014/main" val="481822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R4-2006634 (revised to R4-2008485)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R4-2008483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Moderator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911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Items from other agenda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Phrase containing 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 and </a:t>
                      </a:r>
                      <a:r>
                        <a:rPr lang="en-GB" sz="18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inter-band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bands in the same band group]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phrase can be entered through Cat B CR of DL inter-band CA if agreed in that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Go with 6634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529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Capability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UE reports </a:t>
                      </a:r>
                      <a:r>
                        <a:rPr lang="en-US" dirty="0" err="1"/>
                        <a:t>Fsd</a:t>
                      </a:r>
                      <a:r>
                        <a:rPr lang="en-US" dirty="0"/>
                        <a:t> parameter only if it relies on DL-only spectrum for </a:t>
                      </a:r>
                      <a:r>
                        <a:rPr lang="en-US" dirty="0" err="1"/>
                        <a:t>eDLCA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reports something new whether or not it relies on DL-only spectrum for </a:t>
                      </a:r>
                      <a:r>
                        <a:rPr lang="en-GB" sz="180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eDLCA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Majority view is captured in 6634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In 6634, the current form is ok, while in the LS to mention besides </a:t>
                      </a:r>
                      <a:r>
                        <a:rPr lang="en-US" dirty="0" err="1">
                          <a:highlight>
                            <a:srgbClr val="00FF00"/>
                          </a:highlight>
                        </a:rPr>
                        <a:t>Fsd</a:t>
                      </a:r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, there could be some other info that </a:t>
                      </a:r>
                      <a:r>
                        <a:rPr lang="en-GB" sz="18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UE may need to report such as whether or not it relies on DL-only spectrum</a:t>
                      </a:r>
                      <a:endParaRPr lang="en-US" i="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86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 frequency separation classes, relative to smallest Rel-15 (800 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smaller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Introduces 400 MHz, 600 MHz classes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Go with 6634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591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A1345-22D6-4D38-B7A1-AA08CAF5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9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F91C3-BBC0-40C7-8D69-46DB1E26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Relaxation in REFSENS for intra </a:t>
            </a:r>
            <a:r>
              <a:rPr lang="en-US" dirty="0" err="1"/>
              <a:t>eDLCA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6E0E1-9BDA-4A55-914D-132EFBF17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time allows, discuss </a:t>
            </a:r>
            <a:r>
              <a:rPr lang="en-US" dirty="0">
                <a:highlight>
                  <a:srgbClr val="FFFF00"/>
                </a:highlight>
              </a:rPr>
              <a:t>relaxation value for 2400 MHz</a:t>
            </a:r>
          </a:p>
          <a:p>
            <a:pPr lvl="1"/>
            <a:r>
              <a:rPr lang="en-US" dirty="0"/>
              <a:t>One opposing company, no value proposed in this meeting by them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B6B71-7E20-4618-A645-5F825555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6A058B-2D2C-47C0-A11B-53880B9EB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9051"/>
              </p:ext>
            </p:extLst>
          </p:nvPr>
        </p:nvGraphicFramePr>
        <p:xfrm>
          <a:off x="4319904" y="3666014"/>
          <a:ext cx="5586095" cy="2601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1997">
                  <a:extLst>
                    <a:ext uri="{9D8B030D-6E8A-4147-A177-3AD203B41FA5}">
                      <a16:colId xmlns:a16="http://schemas.microsoft.com/office/drawing/2014/main" val="700629285"/>
                    </a:ext>
                  </a:extLst>
                </a:gridCol>
                <a:gridCol w="1344098">
                  <a:extLst>
                    <a:ext uri="{9D8B030D-6E8A-4147-A177-3AD203B41FA5}">
                      <a16:colId xmlns:a16="http://schemas.microsoft.com/office/drawing/2014/main" val="2320071639"/>
                    </a:ext>
                  </a:extLst>
                </a:gridCol>
              </a:tblGrid>
              <a:tr h="459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2000">
                          <a:effectLst/>
                        </a:rPr>
                        <a:t>Cumulative Aggregated Channel BW (MHz)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2000">
                          <a:effectLst/>
                        </a:rPr>
                        <a:t>ΔR</a:t>
                      </a:r>
                      <a:r>
                        <a:rPr lang="en-GB" sz="1400">
                          <a:effectLst/>
                        </a:rPr>
                        <a:t>IB </a:t>
                      </a:r>
                      <a:r>
                        <a:rPr lang="en-GB" sz="2000">
                          <a:effectLst/>
                        </a:rPr>
                        <a:t>(dB)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9633861"/>
                  </a:ext>
                </a:extLst>
              </a:tr>
              <a:tr h="5940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2000">
                          <a:effectLst/>
                        </a:rPr>
                        <a:t>≤ 800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2000">
                          <a:effectLst/>
                        </a:rPr>
                        <a:t>0.0</a:t>
                      </a:r>
                      <a:r>
                        <a:rPr lang="en-GB" sz="3600">
                          <a:effectLst/>
                        </a:rPr>
                        <a:t>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67956115"/>
                  </a:ext>
                </a:extLst>
              </a:tr>
              <a:tr h="459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2000">
                          <a:effectLst/>
                        </a:rPr>
                        <a:t>&gt; 800 and ≤ 1400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2000" dirty="0">
                          <a:effectLst/>
                        </a:rPr>
                        <a:t>0.5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50041891"/>
                  </a:ext>
                </a:extLst>
              </a:tr>
              <a:tr h="459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….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…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37203870"/>
                  </a:ext>
                </a:extLst>
              </a:tr>
              <a:tr h="459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2000" u="sng" dirty="0">
                          <a:effectLst/>
                        </a:rPr>
                        <a:t>&lt;?  and  ≤ </a:t>
                      </a:r>
                      <a:r>
                        <a:rPr lang="en-US" sz="2000" u="sng" dirty="0">
                          <a:effectLst/>
                        </a:rPr>
                        <a:t>2</a:t>
                      </a:r>
                      <a:r>
                        <a:rPr lang="en-GB" sz="2000" u="sng" dirty="0">
                          <a:effectLst/>
                        </a:rPr>
                        <a:t>400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u="sng" dirty="0">
                          <a:effectLst/>
                          <a:highlight>
                            <a:srgbClr val="FFFF00"/>
                          </a:highlight>
                        </a:rPr>
                        <a:t>1.0</a:t>
                      </a:r>
                      <a:endParaRPr lang="en-US" sz="2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67402912"/>
                  </a:ext>
                </a:extLst>
              </a:tr>
            </a:tbl>
          </a:graphicData>
        </a:graphic>
      </p:graphicFrame>
      <p:pic>
        <p:nvPicPr>
          <p:cNvPr id="1025" name="Picture 5" descr="page100image25314432">
            <a:extLst>
              <a:ext uri="{FF2B5EF4-FFF2-40B4-BE49-F238E27FC236}">
                <a16:creationId xmlns:a16="http://schemas.microsoft.com/office/drawing/2014/main" id="{35DDA6E1-DB57-4E78-96BC-EF2CDB865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7" y="3665537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1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AEAC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AEAC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CAEACA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3AF143-DB3C-4A3C-8BCC-391E1F7F45F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3102</TotalTime>
  <Words>253</Words>
  <Application>Microsoft Office PowerPoint</Application>
  <PresentationFormat>Widescreen</PresentationFormat>
  <Paragraphs>39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Remaining Issues in 6.14.1.3 </vt:lpstr>
      <vt:lpstr>Major remaining differences in Cat B CRs</vt:lpstr>
      <vt:lpstr>Relaxation in REFSENS for intra eDLCA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Steven Chen</cp:lastModifiedBy>
  <cp:revision>682</cp:revision>
  <dcterms:created xsi:type="dcterms:W3CDTF">2017-05-16T04:27:47Z</dcterms:created>
  <dcterms:modified xsi:type="dcterms:W3CDTF">2020-06-03T13:16:42Z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