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9" r:id="rId7"/>
    <p:sldId id="273" r:id="rId8"/>
    <p:sldId id="274" r:id="rId9"/>
    <p:sldId id="275" r:id="rId10"/>
    <p:sldId id="271" r:id="rId11"/>
    <p:sldId id="276" r:id="rId12"/>
    <p:sldId id="27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0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6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9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2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98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1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4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58E2-F610-4667-A12C-24A78E7740AE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6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WF on MPE enhancements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OPPO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0723" y="313487"/>
            <a:ext cx="11402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zh-CN" sz="2400" b="1" dirty="0">
                <a:latin typeface="Arial" panose="020B0604020202020204" pitchFamily="34" charset="0"/>
              </a:rPr>
              <a:t>3GPP TSG-RAN WG4 Meeting #</a:t>
            </a:r>
            <a:r>
              <a:rPr lang="en-GB" altLang="zh-CN" sz="2400" b="1" dirty="0" smtClean="0">
                <a:latin typeface="Arial" panose="020B0604020202020204" pitchFamily="34" charset="0"/>
              </a:rPr>
              <a:t>95-e</a:t>
            </a:r>
            <a:r>
              <a:rPr lang="en-GB" altLang="zh-CN" sz="2400" b="1" dirty="0">
                <a:latin typeface="Arial" panose="020B0604020202020204" pitchFamily="34" charset="0"/>
              </a:rPr>
              <a:t>	                        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Draft </a:t>
            </a:r>
            <a:r>
              <a:rPr lang="en-GB" altLang="zh-CN" sz="2400" b="1" dirty="0" smtClean="0">
                <a:latin typeface="Arial" panose="020B0604020202020204" pitchFamily="34" charset="0"/>
              </a:rPr>
              <a:t>R4-2008479 </a:t>
            </a:r>
            <a:r>
              <a:rPr lang="en-GB" altLang="zh-CN" sz="2400" b="1" dirty="0" smtClean="0">
                <a:latin typeface="Arial" panose="020B0604020202020204" pitchFamily="34" charset="0"/>
              </a:rPr>
              <a:t>Electronic </a:t>
            </a:r>
            <a:r>
              <a:rPr lang="en-GB" altLang="zh-CN" sz="2400" b="1" dirty="0">
                <a:latin typeface="Arial" panose="020B0604020202020204" pitchFamily="34" charset="0"/>
              </a:rPr>
              <a:t>Meeting</a:t>
            </a:r>
            <a:r>
              <a:rPr lang="en-GB" altLang="zh-CN" sz="2400" b="1" dirty="0">
                <a:latin typeface="Arial" panose="020B0604020202020204" pitchFamily="34" charset="0"/>
                <a:ea typeface="MS Mincho" panose="02020609040205080304" pitchFamily="49" charset="-128"/>
              </a:rPr>
              <a:t>, </a:t>
            </a:r>
            <a:r>
              <a:rPr lang="en-GB" altLang="zh-CN" sz="2400" b="1" dirty="0">
                <a:latin typeface="Arial" panose="020B0604020202020204" pitchFamily="34" charset="0"/>
              </a:rPr>
              <a:t>May 25-June 5, 2020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17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22525"/>
            <a:ext cx="10515600" cy="1325563"/>
          </a:xfrm>
        </p:spPr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PMPR </a:t>
            </a:r>
            <a:r>
              <a:rPr lang="en-US" altLang="zh-CN" dirty="0" smtClean="0">
                <a:latin typeface="Calibri" panose="020F0502020204030204" pitchFamily="34" charset="0"/>
              </a:rPr>
              <a:t>reporting values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199" y="1583025"/>
            <a:ext cx="10428215" cy="492898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zh-CN" sz="2400" dirty="0" smtClean="0">
                <a:latin typeface="Calibri" panose="020F0502020204030204" pitchFamily="34" charset="0"/>
              </a:rPr>
              <a:t>Four </a:t>
            </a:r>
            <a:r>
              <a:rPr lang="en-US" altLang="zh-CN" sz="2400" dirty="0">
                <a:latin typeface="Calibri" panose="020F0502020204030204" pitchFamily="34" charset="0"/>
              </a:rPr>
              <a:t>options have been provided in this meeting and merged into two options after 1</a:t>
            </a:r>
            <a:r>
              <a:rPr lang="en-US" altLang="zh-CN" sz="2400" baseline="30000" dirty="0">
                <a:latin typeface="Calibri" panose="020F0502020204030204" pitchFamily="34" charset="0"/>
              </a:rPr>
              <a:t>st</a:t>
            </a:r>
            <a:r>
              <a:rPr lang="en-US" altLang="zh-CN" sz="2400" dirty="0">
                <a:latin typeface="Calibri" panose="020F0502020204030204" pitchFamily="34" charset="0"/>
              </a:rPr>
              <a:t> round. Further down selection is discussed in 2</a:t>
            </a:r>
            <a:r>
              <a:rPr lang="en-US" altLang="zh-CN" sz="2400" baseline="30000" dirty="0">
                <a:latin typeface="Calibri" panose="020F0502020204030204" pitchFamily="34" charset="0"/>
              </a:rPr>
              <a:t>nd</a:t>
            </a:r>
            <a:r>
              <a:rPr lang="en-US" altLang="zh-CN" sz="2400" dirty="0">
                <a:latin typeface="Calibri" panose="020F0502020204030204" pitchFamily="34" charset="0"/>
              </a:rPr>
              <a:t> round.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A: 2 bits (4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 </a:t>
            </a:r>
          </a:p>
          <a:p>
            <a:pPr lvl="2" algn="just"/>
            <a:r>
              <a:rPr lang="en-US" altLang="zh-CN" sz="1600" dirty="0" smtClean="0">
                <a:latin typeface="Calibri" panose="020F0502020204030204" pitchFamily="34" charset="0"/>
              </a:rPr>
              <a:t>example </a:t>
            </a:r>
            <a:r>
              <a:rPr lang="en-US" altLang="zh-CN" sz="1600" dirty="0">
                <a:latin typeface="Calibri" panose="020F0502020204030204" pitchFamily="34" charset="0"/>
              </a:rPr>
              <a:t>value {3 ≤ P-MPR &lt; 6, 6 ≤ P-MPR &lt; 9, 9 ≤ P-MPR &lt; 12, P-MPR  ≥  12}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B: 3-bits (8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</a:t>
            </a:r>
          </a:p>
          <a:p>
            <a:pPr lvl="2" algn="just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</a:rPr>
              <a:t>example </a:t>
            </a:r>
            <a:r>
              <a:rPr lang="en-US" altLang="zh-CN" sz="1600" dirty="0" smtClean="0">
                <a:latin typeface="Calibri" panose="020F0502020204030204" pitchFamily="34" charset="0"/>
              </a:rPr>
              <a:t>value {1</a:t>
            </a:r>
            <a:r>
              <a:rPr lang="en-US" altLang="zh-CN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</a:rPr>
              <a:t>≤ P-MPR&lt; </a:t>
            </a:r>
            <a:r>
              <a:rPr lang="en-US" altLang="zh-CN" sz="1600" dirty="0">
                <a:latin typeface="Calibri" panose="020F0502020204030204" pitchFamily="34" charset="0"/>
              </a:rPr>
              <a:t>2</a:t>
            </a:r>
            <a:r>
              <a:rPr lang="en-US" altLang="zh-CN" sz="1600" dirty="0">
                <a:latin typeface="Calibri" panose="020F0502020204030204" pitchFamily="34" charset="0"/>
              </a:rPr>
              <a:t>, 2 ≤ P-MPR&lt; </a:t>
            </a:r>
            <a:r>
              <a:rPr lang="en-US" altLang="zh-CN" sz="1600" dirty="0">
                <a:latin typeface="Calibri" panose="020F0502020204030204" pitchFamily="34" charset="0"/>
              </a:rPr>
              <a:t>3</a:t>
            </a:r>
            <a:r>
              <a:rPr lang="en-US" altLang="zh-CN" sz="1600" dirty="0">
                <a:latin typeface="Calibri" panose="020F0502020204030204" pitchFamily="34" charset="0"/>
              </a:rPr>
              <a:t>, 3 ≤ P-MPR&lt; </a:t>
            </a:r>
            <a:r>
              <a:rPr lang="en-US" altLang="zh-CN" sz="1600" dirty="0">
                <a:latin typeface="Calibri" panose="020F0502020204030204" pitchFamily="34" charset="0"/>
              </a:rPr>
              <a:t>4</a:t>
            </a:r>
            <a:r>
              <a:rPr lang="en-US" altLang="zh-CN" sz="1600" dirty="0">
                <a:latin typeface="Calibri" panose="020F0502020204030204" pitchFamily="34" charset="0"/>
              </a:rPr>
              <a:t>, 5 ≤ P-MPR&lt; </a:t>
            </a:r>
            <a:r>
              <a:rPr lang="en-US" altLang="zh-CN" sz="1600" dirty="0">
                <a:latin typeface="Calibri" panose="020F0502020204030204" pitchFamily="34" charset="0"/>
              </a:rPr>
              <a:t>8</a:t>
            </a:r>
            <a:r>
              <a:rPr lang="en-US" altLang="zh-CN" sz="1600" dirty="0">
                <a:latin typeface="Calibri" panose="020F0502020204030204" pitchFamily="34" charset="0"/>
              </a:rPr>
              <a:t>, 8 ≤ P-MPR&lt; </a:t>
            </a:r>
            <a:r>
              <a:rPr lang="en-US" altLang="zh-CN" sz="1600" dirty="0">
                <a:latin typeface="Calibri" panose="020F0502020204030204" pitchFamily="34" charset="0"/>
              </a:rPr>
              <a:t>12</a:t>
            </a:r>
            <a:r>
              <a:rPr lang="en-US" altLang="zh-CN" sz="1600" dirty="0">
                <a:latin typeface="Calibri" panose="020F0502020204030204" pitchFamily="34" charset="0"/>
              </a:rPr>
              <a:t>, 12 ≤ P-MPR&lt; </a:t>
            </a:r>
            <a:r>
              <a:rPr lang="en-US" altLang="zh-CN" sz="1600" dirty="0">
                <a:latin typeface="Calibri" panose="020F0502020204030204" pitchFamily="34" charset="0"/>
              </a:rPr>
              <a:t>16</a:t>
            </a:r>
            <a:r>
              <a:rPr lang="en-US" altLang="zh-CN" sz="1600" dirty="0">
                <a:latin typeface="Calibri" panose="020F0502020204030204" pitchFamily="34" charset="0"/>
              </a:rPr>
              <a:t>, 16 ≤ P-MPR&lt; </a:t>
            </a:r>
            <a:r>
              <a:rPr lang="en-US" altLang="zh-CN" sz="1600" dirty="0">
                <a:latin typeface="Calibri" panose="020F0502020204030204" pitchFamily="34" charset="0"/>
              </a:rPr>
              <a:t>20</a:t>
            </a:r>
            <a:r>
              <a:rPr lang="en-US" altLang="zh-CN" sz="1600" dirty="0">
                <a:latin typeface="Calibri" panose="020F0502020204030204" pitchFamily="34" charset="0"/>
              </a:rPr>
              <a:t>, 20 ≤ P-MPR}</a:t>
            </a:r>
            <a:endParaRPr lang="en-US" altLang="zh-CN" sz="1600" dirty="0"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2400" dirty="0">
              <a:latin typeface="Calibri" panose="020F0502020204030204" pitchFamily="34" charset="0"/>
            </a:endParaRPr>
          </a:p>
          <a:p>
            <a:pPr algn="just"/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It is agreed that PMPR reporting values will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 defined with 3 bits.</a:t>
            </a:r>
          </a:p>
          <a:p>
            <a:pPr marL="0" indent="0" algn="just">
              <a:buNone/>
            </a:pPr>
            <a:endParaRPr lang="en-US" altLang="zh-CN" sz="1600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status when this WF 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is prepared in 2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nd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round,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and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status/conclusion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will be updated according to the final outcome at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comment deadline.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57424"/>
              </p:ext>
            </p:extLst>
          </p:nvPr>
        </p:nvGraphicFramePr>
        <p:xfrm>
          <a:off x="1421278" y="3853555"/>
          <a:ext cx="89973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94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259507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2454887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8693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800" b="0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8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</a:t>
                      </a:r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status </a:t>
                      </a:r>
                      <a:r>
                        <a:rPr lang="en-US" altLang="zh-CN" sz="18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@ 3am UTC 3ed Jun</a:t>
                      </a:r>
                      <a:endParaRPr lang="zh-CN" alt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44084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zh-CN" altLang="en-US" sz="18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8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</a:rPr>
              <a:t>Relative </a:t>
            </a:r>
            <a:r>
              <a:rPr lang="en-US" altLang="zh-CN" dirty="0">
                <a:latin typeface="Calibri" panose="020F0502020204030204" pitchFamily="34" charset="0"/>
              </a:rPr>
              <a:t>PMPR report trigger threshold 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that relative PMPR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report trigger threshold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will be introduced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in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addition to the absolute P-MPR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threshold.</a:t>
            </a:r>
            <a:r>
              <a:rPr lang="en-US" altLang="zh-CN" sz="2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5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(Note1)</a:t>
            </a: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0"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that relative PMPR report trigger threshold can works below the absolute PMPR threshold. </a:t>
            </a:r>
            <a:r>
              <a:rPr lang="en-US" altLang="zh-CN" sz="15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US" altLang="zh-CN" sz="15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Note2)</a:t>
            </a:r>
            <a:endParaRPr lang="en-US" altLang="zh-CN" sz="15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0"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that both relative and absolute PMPR report trigger threshold can be used after the first absolute P-MPR threshold based P-MPR report. </a:t>
            </a:r>
            <a:r>
              <a:rPr lang="en-US" altLang="zh-CN" sz="15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US" altLang="zh-CN" sz="15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Note2)</a:t>
            </a:r>
            <a:endParaRPr lang="en-US" altLang="zh-CN" sz="24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Note1: 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This is based on the 1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Note2: 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This is based on the status when this WF is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prepared in 2</a:t>
            </a:r>
            <a:r>
              <a:rPr lang="en-US" altLang="zh-CN" sz="1600" i="1" baseline="30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nd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round, 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and status/conclusion will be updated according to the final outcome at comment deadline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8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Whether UE needs to report P-MPR = 0dB upon returning to normal operation?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401455"/>
            <a:ext cx="10515600" cy="415174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that there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is beneficial for NW to know UE return to normal operation, but no explicit PMPR=0 reporting is needed. This UE status can be derived implicitly like via P-bit in PHR or relative PMPR reporting, and it is up to implementation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lang="en-US" altLang="zh-CN" sz="1600" i="1" baseline="30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06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Whether UE needs to avoid triggering PMPR report when this PMPR is only temporarily as in current PHR report?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733964"/>
            <a:ext cx="10515600" cy="3819235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that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the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handling of temporary PMPR is up to implementation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1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17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Whether it is enough for BS to solve RLF by the reported PMPR itself or need to combine with PHR report?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733964"/>
            <a:ext cx="10515600" cy="3819235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It is agreed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that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solve RLF, PHR information is needed in addition to PMPR and this is limited to FR2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1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61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Whether periodic reporting is </a:t>
            </a:r>
            <a:r>
              <a:rPr lang="en-US" altLang="zh-CN" dirty="0" smtClean="0">
                <a:latin typeface="Calibri" panose="020F0502020204030204" pitchFamily="34" charset="0"/>
              </a:rPr>
              <a:t>needed?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419599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It is agreed that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periodic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PMPR reporting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is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not introduced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1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8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Whether RAN4 needs to request RAN2 extending/enhance current PHR report to accommodate PMPR </a:t>
            </a:r>
            <a:r>
              <a:rPr lang="en-US" altLang="zh-CN" dirty="0" smtClean="0">
                <a:latin typeface="Calibri" panose="020F0502020204030204" pitchFamily="34" charset="0"/>
              </a:rPr>
              <a:t>reporting?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4114799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It is agreed that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Whether or not extend/enhance current PHR report to accommodate PMPR reporting is RAN2 issue and will not be discussed in RAN4.</a:t>
            </a: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Note: This is based on the 1</a:t>
            </a:r>
            <a:r>
              <a:rPr lang="en-US" altLang="zh-CN" sz="1600" i="1" baseline="30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</a:t>
            </a:r>
            <a:r>
              <a:rPr lang="en-US" altLang="zh-CN" sz="16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round status</a:t>
            </a:r>
            <a:r>
              <a:rPr lang="en-US" altLang="zh-CN" sz="16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3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Where to capture P-MPR report value mapping table?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4114799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It is agreed that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P-MPR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report value mapping table will be introduced in TS38.133.</a:t>
            </a:r>
          </a:p>
          <a:p>
            <a:pPr algn="just"/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Further discuss what other aspects need to be captured in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38.101-2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next meeting.</a:t>
            </a:r>
          </a:p>
          <a:p>
            <a:pPr algn="just"/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CRs will be provided in next meeting.</a:t>
            </a:r>
          </a:p>
        </p:txBody>
      </p:sp>
    </p:spTree>
    <p:extLst>
      <p:ext uri="{BB962C8B-B14F-4D97-AF65-F5344CB8AC3E}">
        <p14:creationId xmlns:p14="http://schemas.microsoft.com/office/powerpoint/2010/main" val="217842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338246765304586B529685CF8719E" ma:contentTypeVersion="9" ma:contentTypeDescription="Create a new document." ma:contentTypeScope="" ma:versionID="d3089654cd769657ee8c0c1043ce5a25">
  <xsd:schema xmlns:xsd="http://www.w3.org/2001/XMLSchema" xmlns:xs="http://www.w3.org/2001/XMLSchema" xmlns:p="http://schemas.microsoft.com/office/2006/metadata/properties" xmlns:ns3="60883a3d-d9ca-4df6-acbe-7b30e0af9c96" targetNamespace="http://schemas.microsoft.com/office/2006/metadata/properties" ma:root="true" ma:fieldsID="449c5950cbf0da90ac14c14f6ca9499e" ns3:_="">
    <xsd:import namespace="60883a3d-d9ca-4df6-acbe-7b30e0af9c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83a3d-d9ca-4df6-acbe-7b30e0af9c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C1440B-01E9-494E-A009-2779B18DC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3E483B-2047-43AB-8640-7197B0E98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83a3d-d9ca-4df6-acbe-7b30e0af9c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E9A726-D3FC-4410-89C5-A31EED03578A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0883a3d-d9ca-4df6-acbe-7b30e0af9c9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622</Words>
  <Application>Microsoft Office PowerPoint</Application>
  <PresentationFormat>宽屏</PresentationFormat>
  <Paragraphs>80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MS Mincho</vt:lpstr>
      <vt:lpstr>等线</vt:lpstr>
      <vt:lpstr>等线 Light</vt:lpstr>
      <vt:lpstr>Arial</vt:lpstr>
      <vt:lpstr>Calibri</vt:lpstr>
      <vt:lpstr>Office 主题​​</vt:lpstr>
      <vt:lpstr>WF on MPE enhancements</vt:lpstr>
      <vt:lpstr>PMPR reporting values</vt:lpstr>
      <vt:lpstr>Relative PMPR report trigger threshold </vt:lpstr>
      <vt:lpstr>Whether UE needs to report P-MPR = 0dB upon returning to normal operation?</vt:lpstr>
      <vt:lpstr>Whether UE needs to avoid triggering PMPR report when this PMPR is only temporarily as in current PHR report?</vt:lpstr>
      <vt:lpstr>Whether it is enough for BS to solve RLF by the reported PMPR itself or need to combine with PHR report?</vt:lpstr>
      <vt:lpstr>Whether periodic reporting is needed?</vt:lpstr>
      <vt:lpstr>Whether RAN4 needs to request RAN2 extending/enhance current PHR report to accommodate PMPR reporting?</vt:lpstr>
      <vt:lpstr>Where to capture P-MPR report value mapping table?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MPE solutions</dc:title>
  <dc:creator>OPPO Jinqiang</dc:creator>
  <cp:lastModifiedBy>OPPO</cp:lastModifiedBy>
  <cp:revision>121</cp:revision>
  <dcterms:created xsi:type="dcterms:W3CDTF">2020-02-29T10:18:11Z</dcterms:created>
  <dcterms:modified xsi:type="dcterms:W3CDTF">2020-06-03T03:30:24Z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0x010100B17338246765304586B529685CF8719E</vt:lpwstr>
  </property>
</Properties>
</file>