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5" r:id="rId4"/>
    <p:sldId id="278" r:id="rId5"/>
    <p:sldId id="268" r:id="rId6"/>
    <p:sldId id="270" r:id="rId7"/>
    <p:sldId id="274" r:id="rId8"/>
    <p:sldId id="277" r:id="rId9"/>
    <p:sldId id="269" r:id="rId10"/>
    <p:sldId id="280" r:id="rId11"/>
    <p:sldId id="273" r:id="rId12"/>
    <p:sldId id="276" r:id="rId13"/>
    <p:sldId id="271" r:id="rId14"/>
    <p:sldId id="279" r:id="rId15"/>
    <p:sldId id="272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1166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35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1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38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17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41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5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25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9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77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46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90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6158-C93E-4C60-BD2E-E0FD4C159F8B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5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864" y="1122363"/>
            <a:ext cx="10320528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WF on intra-band contiguous UL CA</a:t>
            </a:r>
            <a:br>
              <a:rPr lang="en-US" dirty="0"/>
            </a:br>
            <a:r>
              <a:rPr lang="en-US" dirty="0" smtClean="0"/>
              <a:t>MPR and A-MPR remaining issues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 smtClean="0"/>
              <a:t>Skyworks, Nokia, [Huawei, </a:t>
            </a:r>
            <a:r>
              <a:rPr lang="en-US" dirty="0" err="1" smtClean="0"/>
              <a:t>HiSilicon</a:t>
            </a:r>
            <a:r>
              <a:rPr lang="en-US" dirty="0" smtClean="0"/>
              <a:t>], [Qualcomm]</a:t>
            </a:r>
            <a:endParaRPr lang="en-US" dirty="0"/>
          </a:p>
        </p:txBody>
      </p:sp>
      <p:sp>
        <p:nvSpPr>
          <p:cNvPr id="6" name="TextBox 3">
            <a:extLst>
              <a:ext uri="{FF2B5EF4-FFF2-40B4-BE49-F238E27FC236}">
                <a16:creationId xmlns=""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9577561" y="110215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altLang="zh-CN" b="1" dirty="0" smtClean="0"/>
              <a:t>R4-2008466</a:t>
            </a:r>
            <a:endParaRPr lang="en-US" b="1" dirty="0"/>
          </a:p>
        </p:txBody>
      </p:sp>
      <p:sp>
        <p:nvSpPr>
          <p:cNvPr id="7" name="TextBox 4">
            <a:extLst>
              <a:ext uri="{FF2B5EF4-FFF2-40B4-BE49-F238E27FC236}">
                <a16:creationId xmlns=""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8440" y="-28284"/>
            <a:ext cx="5246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3GPP TSG-RAN WG4 Meeting #95-e </a:t>
            </a:r>
            <a:endParaRPr lang="en-GB" b="1" dirty="0" smtClean="0"/>
          </a:p>
          <a:p>
            <a:r>
              <a:rPr lang="en-GB" b="1" dirty="0"/>
              <a:t>Electronic Meeting, May 25</a:t>
            </a:r>
            <a:r>
              <a:rPr lang="en-GB" b="1" baseline="30000" dirty="0"/>
              <a:t>th</a:t>
            </a:r>
            <a:r>
              <a:rPr lang="en-GB" b="1" dirty="0"/>
              <a:t> – June 5</a:t>
            </a:r>
            <a:r>
              <a:rPr lang="en-GB" b="1" baseline="30000" dirty="0"/>
              <a:t>th</a:t>
            </a:r>
            <a:r>
              <a:rPr lang="en-GB" b="1" dirty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33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non-contiguous allocation definitions: Outer1 and Outer 2 allocations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7" y="1255363"/>
            <a:ext cx="11397343" cy="492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In contiguous CA, a non-contiguous RB allocation is a non-contiguous </a:t>
            </a:r>
            <a:r>
              <a:rPr lang="en-GB" sz="2400" dirty="0" smtClean="0"/>
              <a:t>outer 1 RB </a:t>
            </a:r>
            <a:r>
              <a:rPr lang="en-GB" sz="2400" dirty="0"/>
              <a:t>allocation if the following conditions are met:</a:t>
            </a:r>
          </a:p>
          <a:p>
            <a:pPr marL="0" indent="0">
              <a:buNone/>
            </a:pPr>
            <a:r>
              <a:rPr lang="en-GB" sz="2400" dirty="0" err="1"/>
              <a:t>RB</a:t>
            </a:r>
            <a:r>
              <a:rPr lang="en-GB" sz="2400" baseline="-25000" dirty="0" err="1"/>
              <a:t>Start,Low</a:t>
            </a:r>
            <a:r>
              <a:rPr lang="en-GB" sz="2400" baseline="-25000" dirty="0"/>
              <a:t>  </a:t>
            </a:r>
            <a:r>
              <a:rPr lang="en-GB" sz="2400" dirty="0"/>
              <a:t>≤  </a:t>
            </a:r>
            <a:r>
              <a:rPr lang="en-GB" sz="2400" dirty="0" err="1"/>
              <a:t>RB</a:t>
            </a:r>
            <a:r>
              <a:rPr lang="en-GB" sz="2400" baseline="-25000" dirty="0" err="1"/>
              <a:t>Start_CA</a:t>
            </a:r>
            <a:r>
              <a:rPr lang="en-GB" sz="2400" baseline="-25000" dirty="0"/>
              <a:t>  </a:t>
            </a:r>
            <a:r>
              <a:rPr lang="en-GB" sz="2400" dirty="0"/>
              <a:t>≤  </a:t>
            </a:r>
            <a:r>
              <a:rPr lang="en-GB" sz="2400" dirty="0" err="1" smtClean="0"/>
              <a:t>RB</a:t>
            </a:r>
            <a:r>
              <a:rPr lang="en-GB" sz="2400" baseline="-25000" dirty="0" err="1" smtClean="0"/>
              <a:t>Start,High</a:t>
            </a:r>
            <a:r>
              <a:rPr lang="en-GB" sz="2400" baseline="-25000" dirty="0" smtClean="0"/>
              <a:t> </a:t>
            </a:r>
            <a:r>
              <a:rPr lang="en-GB" sz="2400" dirty="0" smtClean="0"/>
              <a:t>and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RB_alloc</a:t>
            </a:r>
            <a:r>
              <a:rPr lang="en-GB" sz="2400" dirty="0" smtClean="0"/>
              <a:t> </a:t>
            </a:r>
            <a:r>
              <a:rPr lang="en-GB" sz="2400" dirty="0"/>
              <a:t>≤  ceil((3 BW</a:t>
            </a:r>
            <a:r>
              <a:rPr lang="en-GB" sz="2400" baseline="-25000" dirty="0"/>
              <a:t>Channel_CA</a:t>
            </a:r>
            <a:r>
              <a:rPr lang="en-GB" sz="2400" dirty="0"/>
              <a:t> / 5 – </a:t>
            </a:r>
            <a:r>
              <a:rPr lang="en-GB" sz="2400" dirty="0" err="1"/>
              <a:t>BW</a:t>
            </a:r>
            <a:r>
              <a:rPr lang="en-GB" sz="2400" baseline="-25000" dirty="0" err="1"/>
              <a:t>gap</a:t>
            </a:r>
            <a:r>
              <a:rPr lang="en-GB" sz="2400" dirty="0"/>
              <a:t>) / 0.18MHz)</a:t>
            </a:r>
          </a:p>
          <a:p>
            <a:pPr marL="0" indent="0">
              <a:buNone/>
            </a:pPr>
            <a:r>
              <a:rPr lang="en-GB" sz="2400" dirty="0"/>
              <a:t>where</a:t>
            </a:r>
          </a:p>
          <a:p>
            <a:pPr marL="0" indent="0">
              <a:buNone/>
            </a:pPr>
            <a:r>
              <a:rPr lang="en-GB" sz="2400" dirty="0" err="1" smtClean="0"/>
              <a:t>RB</a:t>
            </a:r>
            <a:r>
              <a:rPr lang="en-GB" sz="2400" baseline="-25000" dirty="0" err="1" smtClean="0"/>
              <a:t>Start,Low</a:t>
            </a:r>
            <a:r>
              <a:rPr lang="en-GB" sz="2400" dirty="0" smtClean="0"/>
              <a:t> </a:t>
            </a:r>
            <a:r>
              <a:rPr lang="en-GB" sz="2400" dirty="0"/>
              <a:t>= max(1, 2</a:t>
            </a:r>
            <a:r>
              <a:rPr lang="en-US" sz="2400" dirty="0"/>
              <a:t> ∙ </a:t>
            </a:r>
            <a:r>
              <a:rPr lang="en-US" sz="2400" dirty="0" err="1"/>
              <a:t>N</a:t>
            </a:r>
            <a:r>
              <a:rPr lang="en-US" sz="2400" baseline="-25000" dirty="0" err="1"/>
              <a:t>RB_alloc</a:t>
            </a:r>
            <a:r>
              <a:rPr lang="en-US" sz="2400" baseline="-25000" dirty="0"/>
              <a:t> </a:t>
            </a:r>
            <a:r>
              <a:rPr lang="en-GB" sz="2400" dirty="0"/>
              <a:t>– floor( (BW</a:t>
            </a:r>
            <a:r>
              <a:rPr lang="en-GB" sz="2400" baseline="-25000" dirty="0"/>
              <a:t>Channel_CA</a:t>
            </a:r>
            <a:r>
              <a:rPr lang="en-GB" sz="2400" dirty="0"/>
              <a:t> – 2 </a:t>
            </a:r>
            <a:r>
              <a:rPr lang="en-US" sz="2400" dirty="0"/>
              <a:t>∙ </a:t>
            </a:r>
            <a:r>
              <a:rPr lang="en-GB" sz="2400" dirty="0" err="1"/>
              <a:t>BW</a:t>
            </a:r>
            <a:r>
              <a:rPr lang="en-GB" sz="2400" baseline="-25000" dirty="0" err="1"/>
              <a:t>gap</a:t>
            </a:r>
            <a:r>
              <a:rPr lang="en-GB" sz="2400" baseline="-25000" dirty="0"/>
              <a:t> </a:t>
            </a:r>
            <a:r>
              <a:rPr lang="en-GB" sz="2400" dirty="0"/>
              <a:t>+ </a:t>
            </a:r>
            <a:r>
              <a:rPr lang="en-GB" sz="2400" dirty="0" err="1"/>
              <a:t>BW</a:t>
            </a:r>
            <a:r>
              <a:rPr lang="en-GB" sz="2400" baseline="-25000" dirty="0" err="1"/>
              <a:t>GB,low</a:t>
            </a:r>
            <a:r>
              <a:rPr lang="en-GB" sz="2400" dirty="0"/>
              <a:t>)/0.18MHz)),</a:t>
            </a:r>
          </a:p>
          <a:p>
            <a:pPr marL="0" indent="0">
              <a:buNone/>
            </a:pPr>
            <a:r>
              <a:rPr lang="en-GB" sz="2400" dirty="0" err="1">
                <a:sym typeface="Symbol" panose="05050102010706020507" pitchFamily="18" charset="2"/>
              </a:rPr>
              <a:t>RB</a:t>
            </a:r>
            <a:r>
              <a:rPr lang="en-GB" sz="2400" baseline="-25000" dirty="0" err="1">
                <a:sym typeface="Symbol" panose="05050102010706020507" pitchFamily="18" charset="2"/>
              </a:rPr>
              <a:t>Start,High</a:t>
            </a:r>
            <a:r>
              <a:rPr lang="en-GB" sz="2400" dirty="0">
                <a:sym typeface="Symbol" panose="05050102010706020507" pitchFamily="18" charset="2"/>
              </a:rPr>
              <a:t> = floor((2 ∙ BW</a:t>
            </a:r>
            <a:r>
              <a:rPr lang="en-GB" sz="2400" baseline="-25000" dirty="0">
                <a:sym typeface="Symbol" panose="05050102010706020507" pitchFamily="18" charset="2"/>
              </a:rPr>
              <a:t>Channel_CA</a:t>
            </a:r>
            <a:r>
              <a:rPr lang="en-GB" sz="2400" dirty="0">
                <a:sym typeface="Symbol" panose="05050102010706020507" pitchFamily="18" charset="2"/>
              </a:rPr>
              <a:t> – 3 ∙ </a:t>
            </a:r>
            <a:r>
              <a:rPr lang="en-GB" sz="2400" dirty="0" err="1">
                <a:sym typeface="Symbol" panose="05050102010706020507" pitchFamily="18" charset="2"/>
              </a:rPr>
              <a:t>BW</a:t>
            </a:r>
            <a:r>
              <a:rPr lang="en-GB" sz="2400" baseline="-25000" dirty="0" err="1">
                <a:sym typeface="Symbol" panose="05050102010706020507" pitchFamily="18" charset="2"/>
              </a:rPr>
              <a:t>gap</a:t>
            </a:r>
            <a:r>
              <a:rPr lang="en-GB" sz="2400" dirty="0">
                <a:sym typeface="Symbol" panose="05050102010706020507" pitchFamily="18" charset="2"/>
              </a:rPr>
              <a:t> – </a:t>
            </a:r>
            <a:r>
              <a:rPr lang="en-GB" sz="2400" dirty="0" err="1">
                <a:sym typeface="Symbol" panose="05050102010706020507" pitchFamily="18" charset="2"/>
              </a:rPr>
              <a:t>BW</a:t>
            </a:r>
            <a:r>
              <a:rPr lang="en-GB" sz="2400" baseline="-25000" dirty="0" err="1">
                <a:sym typeface="Symbol" panose="05050102010706020507" pitchFamily="18" charset="2"/>
              </a:rPr>
              <a:t>GB,low</a:t>
            </a:r>
            <a:r>
              <a:rPr lang="en-GB" sz="2400" dirty="0">
                <a:sym typeface="Symbol" panose="05050102010706020507" pitchFamily="18" charset="2"/>
              </a:rPr>
              <a:t>) / 0.18MHz – 3 ∙ </a:t>
            </a:r>
            <a:r>
              <a:rPr lang="en-US" sz="2400" dirty="0" err="1"/>
              <a:t>N</a:t>
            </a:r>
            <a:r>
              <a:rPr lang="en-US" sz="2400" baseline="-25000" dirty="0" err="1"/>
              <a:t>RB_alloc</a:t>
            </a:r>
            <a:r>
              <a:rPr lang="en-GB" sz="2400" dirty="0">
                <a:sym typeface="Symbol" panose="05050102010706020507" pitchFamily="18" charset="2"/>
              </a:rPr>
              <a:t>)</a:t>
            </a:r>
          </a:p>
          <a:p>
            <a:pPr marL="0" indent="0">
              <a:buNone/>
            </a:pPr>
            <a:r>
              <a:rPr lang="en-US" sz="2400" dirty="0" err="1"/>
              <a:t>N</a:t>
            </a:r>
            <a:r>
              <a:rPr lang="en-US" sz="2400" baseline="-25000" dirty="0" err="1"/>
              <a:t>RB_alloc</a:t>
            </a:r>
            <a:r>
              <a:rPr lang="en-US" sz="2400" baseline="-25000" dirty="0"/>
              <a:t> </a:t>
            </a:r>
            <a:r>
              <a:rPr lang="en-US" sz="2400" baseline="-25000" dirty="0" smtClean="0"/>
              <a:t>, </a:t>
            </a:r>
            <a:r>
              <a:rPr lang="en-GB" sz="2400" dirty="0" err="1" smtClean="0"/>
              <a:t>RB</a:t>
            </a:r>
            <a:r>
              <a:rPr lang="en-GB" sz="2400" baseline="-25000" dirty="0" err="1" smtClean="0"/>
              <a:t>Start_CA</a:t>
            </a:r>
            <a:r>
              <a:rPr lang="en-GB" sz="2400" baseline="-25000" dirty="0" smtClean="0"/>
              <a:t> , </a:t>
            </a:r>
            <a:r>
              <a:rPr lang="en-GB" sz="2400" dirty="0" err="1" smtClean="0"/>
              <a:t>BW</a:t>
            </a:r>
            <a:r>
              <a:rPr lang="en-GB" sz="2400" baseline="-25000" dirty="0" err="1" smtClean="0"/>
              <a:t>gap</a:t>
            </a:r>
            <a:r>
              <a:rPr lang="en-GB" sz="2400" dirty="0" smtClean="0"/>
              <a:t> </a:t>
            </a:r>
            <a:r>
              <a:rPr lang="en-GB" sz="2400" dirty="0"/>
              <a:t>and </a:t>
            </a:r>
            <a:r>
              <a:rPr lang="en-GB" sz="2400" dirty="0" err="1"/>
              <a:t>BW</a:t>
            </a:r>
            <a:r>
              <a:rPr lang="en-GB" sz="2400" baseline="-25000" dirty="0" err="1"/>
              <a:t>GB,low</a:t>
            </a:r>
            <a:r>
              <a:rPr lang="en-GB" sz="2400" dirty="0"/>
              <a:t> are as defined for the Inner region. </a:t>
            </a:r>
            <a:endParaRPr lang="en-GB" sz="2400" dirty="0" smtClean="0"/>
          </a:p>
          <a:p>
            <a:pPr marL="0" indent="0">
              <a:buNone/>
            </a:pPr>
            <a:endParaRPr lang="fi-FI" sz="2400" dirty="0" smtClean="0"/>
          </a:p>
          <a:p>
            <a:pPr marL="0" indent="0">
              <a:buNone/>
            </a:pPr>
            <a:r>
              <a:rPr lang="fi-FI" sz="2400" dirty="0" smtClean="0"/>
              <a:t>In </a:t>
            </a:r>
            <a:r>
              <a:rPr lang="fi-FI" sz="2400" dirty="0"/>
              <a:t>contiguous CA, a non-contiguous allocation is an Outer 2 allocation if it is neither an </a:t>
            </a:r>
            <a:r>
              <a:rPr lang="fi-FI" sz="2400" dirty="0" smtClean="0"/>
              <a:t>non-contiguous Inner </a:t>
            </a:r>
            <a:r>
              <a:rPr lang="fi-FI" sz="2400" dirty="0"/>
              <a:t>allocation nor an Outer 1 allocation</a:t>
            </a:r>
            <a:r>
              <a:rPr lang="fi-FI" sz="2400" dirty="0" smtClean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87676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 on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Inner and outer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non-contiguous allocation MPR for Class B and C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255363"/>
            <a:ext cx="10515600" cy="492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Below table is based on 3 company inputs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6770914" y="1547593"/>
            <a:ext cx="513805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79725" algn="ctr"/>
                <a:tab pos="5761038" algn="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UE power class 3 intra-band contiguous carrier aggregation bandwidth class C with non-contiguous resource allocation, the allowed Maximum Power Reduction (MPR) for the maximum output power in Table 6.2.2A-1 is specified as follows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fr-F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MPR = CEIL { min(M</a:t>
            </a:r>
            <a:r>
              <a:rPr kumimoji="0" lang="fr-FR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fr-F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M</a:t>
            </a:r>
            <a:r>
              <a:rPr kumimoji="0" lang="fr-FR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IM5</a:t>
            </a:r>
            <a:r>
              <a:rPr kumimoji="0" lang="fr-F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fr-FR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</a:t>
            </a:r>
            <a:r>
              <a:rPr kumimoji="0" lang="fr-FR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0.5}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Where M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 defined as follows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for QPSK, 16 QAM and 64 QAM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	8.2; 0 ≤ A &lt; 0.025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9.2 - 40A ; 0.025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≤ A &lt; 0.05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8 – 16A; 0.05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≤ A &lt; 0.25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4.83 – 3.33A ; 0.25 ≤ A ≤ 0.4,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3.83 – 0.83A; 0.4 ≤ A ≤ 1,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and M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IM5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is defined as follows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IM5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	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4.5</a:t>
            </a:r>
            <a:r>
              <a:rPr kumimoji="0" lang="en-GB" altLang="en-US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IM5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&lt; 1.5 * BW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Channel_CA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lang="en-GB" altLang="en-US" sz="1000" dirty="0">
                <a:ea typeface="Times New Roman" pitchFamily="18" charset="0"/>
              </a:rPr>
              <a:t> </a:t>
            </a:r>
            <a:r>
              <a:rPr lang="en-GB" altLang="en-US" sz="1000" dirty="0" smtClean="0">
                <a:ea typeface="Times New Roman" pitchFamily="18" charset="0"/>
              </a:rPr>
              <a:t>            	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6.0; 1.5 * BW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Channel_CA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≤ </a:t>
            </a: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IM5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&lt;  BW</a:t>
            </a:r>
            <a:r>
              <a:rPr kumimoji="0" lang="en-GB" altLang="en-US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Channel_CA</a:t>
            </a:r>
            <a:r>
              <a:rPr kumimoji="0" lang="en-GB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/2 + </a:t>
            </a:r>
            <a:r>
              <a:rPr kumimoji="0" lang="en-GB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</a:t>
            </a:r>
            <a:r>
              <a:rPr kumimoji="0" lang="en-GB" altLang="zh-CN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OOB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79725" algn="ctr"/>
                <a:tab pos="5761038" algn="r"/>
              </a:tabLst>
            </a:pPr>
            <a:r>
              <a:rPr kumimoji="0" lang="en-GB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	 M</a:t>
            </a:r>
            <a:r>
              <a:rPr kumimoji="0" lang="en-GB" altLang="zh-CN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kumimoji="0" lang="en-GB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kumimoji="0" lang="en-GB" altLang="zh-CN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en-GB" altLang="zh-CN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IM5</a:t>
            </a:r>
            <a:r>
              <a:rPr kumimoji="0" lang="en-GB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≥ BW</a:t>
            </a:r>
            <a:r>
              <a:rPr kumimoji="0" lang="en-GB" altLang="zh-CN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Channel_CA</a:t>
            </a:r>
            <a:r>
              <a:rPr kumimoji="0" lang="en-GB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/2 + F</a:t>
            </a:r>
            <a:r>
              <a:rPr kumimoji="0" lang="en-GB" altLang="zh-CN" sz="10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OOB</a:t>
            </a:r>
            <a:endParaRPr kumimoji="0" lang="en-GB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732157"/>
              </p:ext>
            </p:extLst>
          </p:nvPr>
        </p:nvGraphicFramePr>
        <p:xfrm>
          <a:off x="838200" y="1890128"/>
          <a:ext cx="5687695" cy="156169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2441"/>
                <a:gridCol w="557848"/>
                <a:gridCol w="435610"/>
                <a:gridCol w="314960"/>
                <a:gridCol w="453072"/>
                <a:gridCol w="314960"/>
                <a:gridCol w="453072"/>
                <a:gridCol w="340360"/>
                <a:gridCol w="435610"/>
                <a:gridCol w="314960"/>
                <a:gridCol w="453072"/>
                <a:gridCol w="314960"/>
                <a:gridCol w="486410"/>
                <a:gridCol w="340360"/>
              </a:tblGrid>
              <a:tr h="189230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Modulation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MPR for bandwidth class </a:t>
                      </a:r>
                      <a:r>
                        <a:rPr lang="en-US" sz="800" dirty="0" smtClean="0">
                          <a:effectLst/>
                        </a:rPr>
                        <a:t>B [dB]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MPR for bandwidth class </a:t>
                      </a:r>
                      <a:r>
                        <a:rPr lang="en-US" sz="800" dirty="0" smtClean="0">
                          <a:effectLst/>
                        </a:rPr>
                        <a:t>C [dB]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923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inner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Avg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Outer1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Avg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Outer2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Avg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inner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Avg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Outer1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Avg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Outer2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Avg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DFT-s-OFDM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Pi/2 BPSK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TBD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5.5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800">
                          <a:effectLst/>
                        </a:rPr>
                        <a:t>　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TBD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800">
                          <a:effectLst/>
                        </a:rPr>
                        <a:t>　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849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QPSK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0-3]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4.5-6]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5.5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9-13]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10.5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0-5]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4.5-7]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9.5-14]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11.5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16QAM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1-4]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4.5-6]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5.5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1-5]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3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4.5-7]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64QAM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2.5-6]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4.5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4.5-6]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2.5-7]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4.5-7]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0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256QAM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6.5-7]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[6.5-7]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800" dirty="0" smtClean="0">
                          <a:effectLst/>
                          <a:latin typeface="+mn-lt"/>
                          <a:ea typeface="+mn-ea"/>
                        </a:rPr>
                        <a:t>6.5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6.5-8]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6.5-8]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285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CP-OFDM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QPSK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1.5-4]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2.5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5.5-8]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6.5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1.5-5]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3.5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5.5-8]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8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16QAM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2-4]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3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5.5-8]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2-5]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3.5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5.5-8]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64QAM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[3.5-6]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[5.5-8]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[3.5-6]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[5.5-8]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5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256QAM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6.5-8]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[6.5-8]</a:t>
                      </a:r>
                      <a:endParaRPr lang="en-US" sz="10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6.5-8]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[</a:t>
                      </a:r>
                      <a:r>
                        <a:rPr lang="en-US" sz="800" dirty="0" smtClean="0">
                          <a:effectLst/>
                        </a:rPr>
                        <a:t>6.5-8]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</a:rPr>
                        <a:t>7.5</a:t>
                      </a: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>
          <a:xfrm>
            <a:off x="283029" y="3788228"/>
            <a:ext cx="11625942" cy="27105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Left table is based on </a:t>
            </a:r>
            <a:r>
              <a:rPr lang="en-CA" dirty="0"/>
              <a:t>[4,5,6] </a:t>
            </a:r>
            <a:r>
              <a:rPr lang="en-CA" dirty="0" smtClean="0"/>
              <a:t>with 3 company inputs for QPSK, two companies for 16/64/256QAM and only one company for Pi/2 BPSK, For comparison LTE equation is provided on the right</a:t>
            </a:r>
          </a:p>
          <a:p>
            <a:pPr lvl="1"/>
            <a:r>
              <a:rPr lang="en-CA" dirty="0" smtClean="0"/>
              <a:t>NR class B </a:t>
            </a:r>
            <a:r>
              <a:rPr lang="en-CA" dirty="0"/>
              <a:t>DFT-s-OFDM </a:t>
            </a:r>
            <a:r>
              <a:rPr lang="en-CA" dirty="0" smtClean="0"/>
              <a:t>Outer2 is at least 2dB higher MPR than worst case LTE class C</a:t>
            </a:r>
          </a:p>
          <a:p>
            <a:pPr lvl="1"/>
            <a:r>
              <a:rPr lang="en-CA" dirty="0" smtClean="0"/>
              <a:t>Two companies propose that outer1 and outer 2 have MPR dependant on aggregated allocation bandwidth since MPR is dominated by 1RB+1RB IMDs failing SEM, more conservative MPR is acceptable if MPR is reduced at larger BW</a:t>
            </a:r>
          </a:p>
          <a:p>
            <a:pPr lvl="1"/>
            <a:r>
              <a:rPr lang="en-CA" dirty="0" smtClean="0"/>
              <a:t>Two PA implementations for class C should have lower MPR as shown in [4]</a:t>
            </a:r>
          </a:p>
        </p:txBody>
      </p:sp>
    </p:spTree>
    <p:extLst>
      <p:ext uri="{BB962C8B-B14F-4D97-AF65-F5344CB8AC3E}">
        <p14:creationId xmlns:p14="http://schemas.microsoft.com/office/powerpoint/2010/main" val="38848545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on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Inner and outer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non-contiguous allocation MPR for Class B and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2" y="4637312"/>
            <a:ext cx="10515600" cy="1670277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This table is applicable to</a:t>
            </a:r>
          </a:p>
          <a:p>
            <a:pPr lvl="1"/>
            <a:r>
              <a:rPr lang="en-CA" dirty="0" smtClean="0"/>
              <a:t>1PA architecture for BW class B</a:t>
            </a:r>
          </a:p>
          <a:p>
            <a:pPr lvl="1"/>
            <a:r>
              <a:rPr lang="en-CA" dirty="0" smtClean="0"/>
              <a:t>1PA and 2PA </a:t>
            </a:r>
            <a:r>
              <a:rPr lang="en-CA" dirty="0"/>
              <a:t>architecture for BW class </a:t>
            </a:r>
            <a:r>
              <a:rPr lang="en-CA" dirty="0" smtClean="0"/>
              <a:t>C in Release 16, </a:t>
            </a:r>
          </a:p>
          <a:p>
            <a:pPr lvl="1"/>
            <a:r>
              <a:rPr lang="en-CA" dirty="0" smtClean="0"/>
              <a:t>Improved BW class C MPR for 2PA is FFS in future release</a:t>
            </a:r>
          </a:p>
          <a:p>
            <a:pPr lvl="1"/>
            <a:r>
              <a:rPr lang="en-CA" dirty="0" smtClean="0"/>
              <a:t>Pi/2 BPSK data is extrapolated from QPSK assuming same ACLR limitation</a:t>
            </a:r>
          </a:p>
          <a:p>
            <a:pPr lvl="1"/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610592"/>
              </p:ext>
            </p:extLst>
          </p:nvPr>
        </p:nvGraphicFramePr>
        <p:xfrm>
          <a:off x="2819401" y="1344826"/>
          <a:ext cx="6527927" cy="3195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92835"/>
                <a:gridCol w="870585"/>
                <a:gridCol w="622992"/>
                <a:gridCol w="748030"/>
                <a:gridCol w="748030"/>
                <a:gridCol w="559435"/>
                <a:gridCol w="748030"/>
                <a:gridCol w="1137990"/>
              </a:tblGrid>
              <a:tr h="189230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Modulation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MPR for bandwidth </a:t>
                      </a:r>
                      <a:endParaRPr lang="en-US" sz="140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class B [dB]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MPR for bandwidth </a:t>
                      </a:r>
                      <a:endParaRPr lang="en-US" sz="1400" dirty="0" smtClean="0">
                        <a:effectLst/>
                        <a:latin typeface="+mn-lt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class C [dB]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923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Inner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Outer1</a:t>
                      </a:r>
                      <a:r>
                        <a:rPr lang="en-US" sz="1400" baseline="30000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Outer2</a:t>
                      </a:r>
                      <a:r>
                        <a:rPr lang="en-US" sz="1400" baseline="30000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dirty="0" smtClean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Inner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Outer1</a:t>
                      </a:r>
                      <a:r>
                        <a:rPr lang="en-US" sz="1400" baseline="30000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dirty="0" smtClean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Outer2</a:t>
                      </a:r>
                      <a:r>
                        <a:rPr lang="en-US" sz="1400" baseline="30000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dirty="0" smtClean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DFT-s-OFDM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Pi/2 BPSK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11.5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2.5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13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849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QPSK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2.5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16QAM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2.5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8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64QAM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4.5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414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256QAM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 smtClean="0">
                          <a:effectLst/>
                          <a:latin typeface="+mn-lt"/>
                          <a:ea typeface="+mn-ea"/>
                        </a:rPr>
                        <a:t>6.5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285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CP-OFDM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</a:rPr>
                        <a:t>QPSK</a:t>
                      </a:r>
                      <a:endParaRPr lang="en-US" sz="1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2.5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6.5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8580" marR="68580" marT="0" marB="0" anchor="ctr"/>
                </a:tc>
              </a:tr>
              <a:tr h="983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16QAM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3.5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64QAM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5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256QAM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</a:rPr>
                        <a:t>7.5</a:t>
                      </a: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541">
                <a:tc gridSpan="8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 smtClean="0">
                          <a:effectLst/>
                          <a:latin typeface="+mn-lt"/>
                          <a:ea typeface="SimSun"/>
                        </a:rPr>
                        <a:t>NOTE 1: Outer 1 MPR is reduced by 3dB for aggregated allocation bandwidth &gt; 10MHz</a:t>
                      </a:r>
                      <a:r>
                        <a:rPr lang="en-CA" sz="1400" baseline="0" dirty="0" smtClean="0">
                          <a:effectLst/>
                          <a:latin typeface="+mn-lt"/>
                          <a:ea typeface="SimSun"/>
                        </a:rPr>
                        <a:t> 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sz="1400" dirty="0" smtClean="0">
                          <a:effectLst/>
                          <a:latin typeface="+mn-lt"/>
                          <a:ea typeface="SimSun"/>
                        </a:rPr>
                        <a:t>NOTE 2: Outer 2 MPR is reduced by 4.5dB for aggregated allocation bandwidth &gt; 10MHz</a:t>
                      </a:r>
                      <a:endParaRPr lang="en-US" sz="1400" dirty="0" smtClean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729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 on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AMPR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for NS04 and NS27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86" y="1255363"/>
            <a:ext cx="11266714" cy="4921600"/>
          </a:xfrm>
        </p:spPr>
        <p:txBody>
          <a:bodyPr>
            <a:normAutofit/>
          </a:bodyPr>
          <a:lstStyle/>
          <a:p>
            <a:r>
              <a:rPr lang="en-CA" dirty="0" smtClean="0"/>
              <a:t>NS-04 and NS27 -13dBm/MHz OOB requirement is such that:</a:t>
            </a:r>
          </a:p>
          <a:p>
            <a:pPr lvl="1"/>
            <a:r>
              <a:rPr lang="en-CA" dirty="0" smtClean="0"/>
              <a:t>It is </a:t>
            </a:r>
            <a:r>
              <a:rPr lang="en-CA" dirty="0"/>
              <a:t>covered </a:t>
            </a:r>
            <a:r>
              <a:rPr lang="en-CA" dirty="0" smtClean="0"/>
              <a:t>by contiguous Inner and outer allocations MPR </a:t>
            </a:r>
            <a:r>
              <a:rPr lang="en-CA" dirty="0"/>
              <a:t>automatically </a:t>
            </a:r>
            <a:r>
              <a:rPr lang="en-CA" dirty="0" smtClean="0"/>
              <a:t>since they meets </a:t>
            </a:r>
            <a:r>
              <a:rPr lang="en-CA" dirty="0"/>
              <a:t>-13dBm/MHz</a:t>
            </a:r>
          </a:p>
          <a:p>
            <a:pPr lvl="1"/>
            <a:r>
              <a:rPr lang="en-CA" dirty="0" smtClean="0"/>
              <a:t>It is covered by non-contiguous Inner and outer1 allocations MPR automatically since IMD3 and IMD5 meets -13dBm/MHz</a:t>
            </a:r>
          </a:p>
          <a:p>
            <a:r>
              <a:rPr lang="en-CA" dirty="0"/>
              <a:t>NS-04 </a:t>
            </a:r>
            <a:r>
              <a:rPr lang="en-CA" dirty="0" smtClean="0"/>
              <a:t>-25dBm/MHz </a:t>
            </a:r>
            <a:r>
              <a:rPr lang="en-CA" dirty="0"/>
              <a:t>OOB requirement is such that:</a:t>
            </a:r>
          </a:p>
          <a:p>
            <a:pPr lvl="1"/>
            <a:r>
              <a:rPr lang="en-CA" dirty="0" smtClean="0"/>
              <a:t>It is </a:t>
            </a:r>
            <a:r>
              <a:rPr lang="en-CA" dirty="0"/>
              <a:t>covered by non-contiguous </a:t>
            </a:r>
            <a:r>
              <a:rPr lang="en-CA" dirty="0" smtClean="0"/>
              <a:t>outer2 </a:t>
            </a:r>
            <a:r>
              <a:rPr lang="en-CA" dirty="0"/>
              <a:t>allocations </a:t>
            </a:r>
            <a:r>
              <a:rPr lang="en-CA" dirty="0" smtClean="0"/>
              <a:t>MPR when IMD3 falls within the -13dBm/MHz OOB region (IMD5 meets -30dBm/MHz then)</a:t>
            </a:r>
            <a:endParaRPr lang="en-CA" dirty="0"/>
          </a:p>
          <a:p>
            <a:r>
              <a:rPr lang="en-CA" dirty="0" smtClean="0"/>
              <a:t>NS-27 -40dBm/MHz </a:t>
            </a:r>
            <a:r>
              <a:rPr lang="en-CA" dirty="0"/>
              <a:t>OOB requirement is such that:</a:t>
            </a:r>
          </a:p>
          <a:p>
            <a:pPr lvl="1"/>
            <a:r>
              <a:rPr lang="en-CA" dirty="0" smtClean="0"/>
              <a:t>All MPR cannot cover for IM3/5 falling in -40dBm/MHz region</a:t>
            </a:r>
          </a:p>
          <a:p>
            <a:pPr lvl="1"/>
            <a:r>
              <a:rPr lang="en-CA" dirty="0" smtClean="0"/>
              <a:t>Only outer2 non-contiguous allocation MPR may cover for IMD7 falling in -40dBm/MHz region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0286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on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AMPR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for NS04 and NS27</a:t>
            </a:r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86" y="1255363"/>
            <a:ext cx="11266714" cy="4921600"/>
          </a:xfrm>
        </p:spPr>
        <p:txBody>
          <a:bodyPr>
            <a:normAutofit/>
          </a:bodyPr>
          <a:lstStyle/>
          <a:p>
            <a:r>
              <a:rPr lang="en-CA" dirty="0" smtClean="0"/>
              <a:t>A-MPR for NS-04 and NS27 -13dBm/MHz OOB requirement is studied for channel and allocation positions when outer2 non contiguous allocation fall in this region</a:t>
            </a:r>
            <a:endParaRPr lang="en-CA" dirty="0"/>
          </a:p>
          <a:p>
            <a:r>
              <a:rPr lang="en-CA" dirty="0"/>
              <a:t>A-MPR </a:t>
            </a:r>
            <a:r>
              <a:rPr lang="en-CA" dirty="0" smtClean="0"/>
              <a:t>for NS-04 -25dBm/MHz </a:t>
            </a:r>
            <a:r>
              <a:rPr lang="en-CA" dirty="0"/>
              <a:t>OOB requirement is studied for channel and allocation positions </a:t>
            </a:r>
            <a:r>
              <a:rPr lang="en-CA" dirty="0" smtClean="0"/>
              <a:t>when:</a:t>
            </a:r>
            <a:endParaRPr lang="en-CA" dirty="0"/>
          </a:p>
          <a:p>
            <a:pPr lvl="1"/>
            <a:r>
              <a:rPr lang="en-CA" dirty="0" smtClean="0"/>
              <a:t>Contiguous outer IMD3 spectrum overlaps with this region</a:t>
            </a:r>
          </a:p>
          <a:p>
            <a:pPr lvl="1"/>
            <a:r>
              <a:rPr lang="en-CA" dirty="0" smtClean="0"/>
              <a:t>Non-contiguous outer1 </a:t>
            </a:r>
            <a:r>
              <a:rPr lang="en-CA" dirty="0"/>
              <a:t>IMD3 spectrum overlaps with </a:t>
            </a:r>
            <a:r>
              <a:rPr lang="en-CA" dirty="0" smtClean="0"/>
              <a:t>this region</a:t>
            </a:r>
            <a:endParaRPr lang="en-CA" dirty="0"/>
          </a:p>
          <a:p>
            <a:r>
              <a:rPr lang="en-CA" dirty="0"/>
              <a:t>A-MPR for </a:t>
            </a:r>
            <a:r>
              <a:rPr lang="en-CA" dirty="0" smtClean="0"/>
              <a:t>NS-27 -40dBm/MHz </a:t>
            </a:r>
            <a:r>
              <a:rPr lang="en-CA" dirty="0"/>
              <a:t>OOB requirement is studied for channel and allocation positions </a:t>
            </a:r>
            <a:r>
              <a:rPr lang="en-CA" dirty="0" smtClean="0"/>
              <a:t>when:</a:t>
            </a:r>
            <a:endParaRPr lang="en-CA" dirty="0"/>
          </a:p>
          <a:p>
            <a:pPr lvl="1"/>
            <a:r>
              <a:rPr lang="en-CA" dirty="0"/>
              <a:t>Contiguous </a:t>
            </a:r>
            <a:r>
              <a:rPr lang="en-CA" dirty="0" smtClean="0"/>
              <a:t>inner and outer </a:t>
            </a:r>
            <a:r>
              <a:rPr lang="en-CA" dirty="0"/>
              <a:t>IMD3 spectrum overlaps with this region</a:t>
            </a:r>
          </a:p>
          <a:p>
            <a:pPr lvl="1"/>
            <a:r>
              <a:rPr lang="en-CA" dirty="0" smtClean="0"/>
              <a:t>Non-contiguous allocation IM3/5/7 fall in this region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0748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118961" y="7878"/>
            <a:ext cx="10515600" cy="649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b="1" dirty="0" smtClean="0">
                <a:latin typeface="+mn-lt"/>
              </a:rPr>
              <a:t>References in this meeting</a:t>
            </a:r>
            <a:endParaRPr lang="zh-CN" altLang="en-US" sz="3600" b="1" dirty="0">
              <a:latin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5279" y="750497"/>
            <a:ext cx="1168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References </a:t>
            </a:r>
            <a:r>
              <a:rPr lang="en-US" altLang="zh-CN" sz="2400" dirty="0"/>
              <a:t>on </a:t>
            </a:r>
            <a:r>
              <a:rPr lang="en-US" altLang="zh-CN" sz="2400" dirty="0" smtClean="0"/>
              <a:t>Bandwidth definitions</a:t>
            </a:r>
            <a:endParaRPr lang="en-US" altLang="zh-CN" sz="2400" dirty="0"/>
          </a:p>
          <a:p>
            <a:r>
              <a:rPr lang="en-US" altLang="zh-CN" sz="2400" dirty="0" smtClean="0"/>
              <a:t>[1] R4-2008010 </a:t>
            </a:r>
            <a:r>
              <a:rPr lang="en-US" altLang="zh-CN" sz="2400" dirty="0"/>
              <a:t>ACLR measurement center frequency for NR FR1 contiguous CA, Nokia, Nokia Shanghai Bell</a:t>
            </a:r>
          </a:p>
          <a:p>
            <a:r>
              <a:rPr lang="en-CA" altLang="zh-CN" sz="2400" dirty="0" smtClean="0"/>
              <a:t>[2] R4-2008202 </a:t>
            </a:r>
            <a:r>
              <a:rPr lang="en-CA" altLang="zh-CN" sz="2400" dirty="0"/>
              <a:t>Intra-band Contiguous ULCA MBW and ACLR Offset, Qualcomm Incorporated</a:t>
            </a:r>
            <a:endParaRPr lang="en-US" altLang="zh-CN" sz="2400" dirty="0"/>
          </a:p>
          <a:p>
            <a:r>
              <a:rPr lang="en-CA" altLang="zh-CN" sz="2400" dirty="0" smtClean="0"/>
              <a:t>[3] R4-2008255 </a:t>
            </a:r>
            <a:r>
              <a:rPr lang="en-CA" altLang="zh-CN" sz="2400" dirty="0"/>
              <a:t>[NR FR1 ULCA] Class B and C Bandwidth Verification, Skyworks Solutions Inc.</a:t>
            </a:r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References </a:t>
            </a:r>
            <a:r>
              <a:rPr lang="en-US" altLang="zh-CN" sz="2400" dirty="0"/>
              <a:t>on </a:t>
            </a:r>
            <a:r>
              <a:rPr lang="en-US" altLang="zh-CN" sz="2400" dirty="0" smtClean="0"/>
              <a:t>MPR and A-MPR</a:t>
            </a:r>
            <a:endParaRPr lang="en-US" altLang="zh-CN" sz="2400" dirty="0"/>
          </a:p>
          <a:p>
            <a:r>
              <a:rPr lang="en-US" altLang="zh-CN" sz="2400" dirty="0" smtClean="0"/>
              <a:t>[4] R4-2008207 Intra-band </a:t>
            </a:r>
            <a:r>
              <a:rPr lang="en-US" altLang="zh-CN" sz="2400" dirty="0"/>
              <a:t>Contiguous ULCA </a:t>
            </a:r>
            <a:r>
              <a:rPr lang="en-US" altLang="zh-CN" sz="2400" dirty="0" smtClean="0"/>
              <a:t>MPR, Qualcomm Incorporated</a:t>
            </a:r>
          </a:p>
          <a:p>
            <a:r>
              <a:rPr lang="en-US" altLang="zh-CN" sz="2400" dirty="0" smtClean="0"/>
              <a:t>[5] R4-2008148 on </a:t>
            </a:r>
            <a:r>
              <a:rPr lang="en-US" altLang="zh-CN" sz="2400" dirty="0"/>
              <a:t>FR1 UL CA MPR requirement </a:t>
            </a:r>
            <a:r>
              <a:rPr lang="en-US" altLang="zh-CN" sz="2400" dirty="0" smtClean="0"/>
              <a:t>Rel-16, Huawei</a:t>
            </a:r>
            <a:r>
              <a:rPr lang="en-US" altLang="zh-CN" sz="2400" dirty="0"/>
              <a:t>, </a:t>
            </a:r>
            <a:r>
              <a:rPr lang="en-US" altLang="zh-CN" sz="2400" dirty="0" err="1" smtClean="0"/>
              <a:t>HiSilicon</a:t>
            </a:r>
            <a:endParaRPr lang="en-US" altLang="zh-CN" sz="2400" dirty="0" smtClean="0"/>
          </a:p>
          <a:p>
            <a:r>
              <a:rPr lang="en-US" altLang="zh-CN" sz="2400" dirty="0" smtClean="0"/>
              <a:t>[6] R4-2006638 [</a:t>
            </a:r>
            <a:r>
              <a:rPr lang="en-US" altLang="zh-CN" sz="2400" dirty="0"/>
              <a:t>NR FR1 ULCA] Class B and C UL CA MPR Proposals and A-MPR </a:t>
            </a:r>
            <a:r>
              <a:rPr lang="en-US" altLang="zh-CN" sz="2400" dirty="0" smtClean="0"/>
              <a:t>Evaluation, Skyworks </a:t>
            </a:r>
            <a:r>
              <a:rPr lang="en-US" altLang="zh-CN" sz="2400" dirty="0"/>
              <a:t>Solutions Inc</a:t>
            </a:r>
            <a:r>
              <a:rPr lang="en-US" altLang="zh-CN" sz="2400" dirty="0" smtClean="0"/>
              <a:t>.</a:t>
            </a:r>
            <a:r>
              <a:rPr lang="en-US" altLang="zh-CN" sz="2400" dirty="0"/>
              <a:t> </a:t>
            </a:r>
            <a:endParaRPr lang="en-US" altLang="zh-CN" sz="2400" dirty="0" smtClean="0"/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References </a:t>
            </a:r>
            <a:r>
              <a:rPr lang="en-US" altLang="zh-CN" sz="2400" dirty="0"/>
              <a:t>on Allocation definition</a:t>
            </a:r>
          </a:p>
          <a:p>
            <a:r>
              <a:rPr lang="en-US" altLang="zh-CN" sz="2400" dirty="0" smtClean="0"/>
              <a:t>[7] </a:t>
            </a:r>
            <a:r>
              <a:rPr lang="en-US" altLang="zh-CN" sz="2400" dirty="0"/>
              <a:t>R4-2006637 [NR FR1 ULCA] Contiguous Intra-band ULCA Allocation Definitions</a:t>
            </a:r>
            <a:r>
              <a:rPr lang="en-US" altLang="zh-CN" sz="2400" dirty="0" smtClean="0"/>
              <a:t>, Skyworks </a:t>
            </a:r>
            <a:r>
              <a:rPr lang="en-US" altLang="zh-CN" sz="2400" dirty="0"/>
              <a:t>Solutions Inc</a:t>
            </a:r>
            <a:r>
              <a:rPr lang="en-US" altLang="zh-CN" sz="2400" dirty="0" smtClean="0"/>
              <a:t>.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863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on contiguous UL CA architecture and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363"/>
            <a:ext cx="10515600" cy="4921600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Baseline architecture for Rel16 use one transmit chain for both BW class B and C UL CA</a:t>
            </a:r>
            <a:endParaRPr lang="en-CA" dirty="0"/>
          </a:p>
          <a:p>
            <a:pPr>
              <a:buFont typeface="Symbol"/>
              <a:buChar char="Þ"/>
            </a:pPr>
            <a:r>
              <a:rPr lang="en-CA" dirty="0" smtClean="0"/>
              <a:t> 1TX chain is the default assumption (</a:t>
            </a:r>
            <a:r>
              <a:rPr lang="en-CA" dirty="0" err="1" smtClean="0"/>
              <a:t>ie</a:t>
            </a:r>
            <a:r>
              <a:rPr lang="en-CA" dirty="0" smtClean="0"/>
              <a:t> assumed if not signaling of architecture)</a:t>
            </a:r>
          </a:p>
          <a:p>
            <a:pPr>
              <a:buFont typeface="Symbol"/>
              <a:buChar char="Þ"/>
            </a:pPr>
            <a:r>
              <a:rPr lang="en-CA" dirty="0" smtClean="0"/>
              <a:t> if UL MIMO is supported in single CC mode it is supported in CA mode</a:t>
            </a:r>
          </a:p>
          <a:p>
            <a:pPr>
              <a:buFont typeface="Symbol"/>
              <a:buChar char="Þ"/>
            </a:pPr>
            <a:r>
              <a:rPr lang="en-CA" dirty="0"/>
              <a:t> </a:t>
            </a:r>
            <a:r>
              <a:rPr lang="en-CA" dirty="0" smtClean="0"/>
              <a:t>a single DC location is declared</a:t>
            </a:r>
          </a:p>
          <a:p>
            <a:r>
              <a:rPr lang="en-CA" dirty="0" smtClean="0"/>
              <a:t>2PA architecture is not precluded for BW class C</a:t>
            </a:r>
          </a:p>
          <a:p>
            <a:pPr>
              <a:buFont typeface="Symbol"/>
              <a:buChar char="Þ"/>
            </a:pPr>
            <a:r>
              <a:rPr lang="en-CA" dirty="0" smtClean="0"/>
              <a:t> 2TX chain signaling is needed to cover:</a:t>
            </a:r>
          </a:p>
          <a:p>
            <a:pPr lvl="1">
              <a:buFont typeface="Symbol"/>
              <a:buChar char="Þ"/>
            </a:pPr>
            <a:r>
              <a:rPr lang="en-CA" dirty="0" smtClean="0"/>
              <a:t> Declaration of two DC location instead of one</a:t>
            </a:r>
          </a:p>
          <a:p>
            <a:pPr lvl="1">
              <a:buFont typeface="Symbol"/>
              <a:buChar char="Þ"/>
            </a:pPr>
            <a:r>
              <a:rPr lang="en-CA" dirty="0" smtClean="0"/>
              <a:t> UL MIMO support or not</a:t>
            </a:r>
          </a:p>
          <a:p>
            <a:pPr lvl="1">
              <a:buFont typeface="Symbol"/>
              <a:buChar char="Þ"/>
            </a:pPr>
            <a:r>
              <a:rPr lang="en-CA" dirty="0" smtClean="0"/>
              <a:t> Potential MPR improvements in future releases</a:t>
            </a:r>
          </a:p>
        </p:txBody>
      </p:sp>
    </p:spTree>
    <p:extLst>
      <p:ext uri="{BB962C8B-B14F-4D97-AF65-F5344CB8AC3E}">
        <p14:creationId xmlns:p14="http://schemas.microsoft.com/office/powerpoint/2010/main" val="1655045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ACLR MBW position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44286" y="1088570"/>
                <a:ext cx="11277600" cy="5312229"/>
              </a:xfrm>
            </p:spPr>
            <p:txBody>
              <a:bodyPr>
                <a:normAutofit fontScale="70000" lnSpcReduction="20000"/>
              </a:bodyPr>
              <a:lstStyle/>
              <a:p>
                <a:pPr marL="0" indent="0">
                  <a:spcAft>
                    <a:spcPts val="600"/>
                  </a:spcAft>
                  <a:buNone/>
                </a:pPr>
                <a:r>
                  <a:rPr lang="en-GB" sz="3200" b="1" dirty="0" smtClean="0"/>
                  <a:t>Agreed measurement bandwidth in last meeting</a:t>
                </a:r>
                <a:r>
                  <a:rPr lang="en-GB" dirty="0" smtClean="0">
                    <a:latin typeface="Cambria Math" panose="02040503050406030204" pitchFamily="18" charset="0"/>
                  </a:rPr>
                  <a:t>:</a:t>
                </a:r>
                <a:endParaRPr lang="en-GB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𝑀𝐵𝑊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𝐴𝐶𝐿𝑅</m:t>
                          </m:r>
                          <m:r>
                            <a:rPr lang="en-CA" b="0" i="1" smtClean="0">
                              <a:latin typeface="Cambria Math"/>
                            </a:rPr>
                            <m:t>_</m:t>
                          </m:r>
                          <m:r>
                            <a:rPr lang="en-CA" b="0" i="1" smtClean="0">
                              <a:latin typeface="Cambria Math"/>
                            </a:rPr>
                            <m:t>𝐶𝐴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SUM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GB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𝑛𝑜𝑚𝑖𝑛𝑎𝑙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𝑐h𝑎𝑛𝑛𝑒𝑙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_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𝑠𝑝𝑎𝑐𝑖𝑛𝑔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)+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𝑀𝐵𝑊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𝐴𝐶𝐿𝑅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𝑙𝑜𝑤</m:t>
                              </m:r>
                            </m:sub>
                          </m:sSub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𝑀𝐵𝑊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𝐴𝐶𝐿𝑅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h𝑖𝑔h</m:t>
                              </m:r>
                            </m:sub>
                          </m:sSub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i-FI" dirty="0"/>
              </a:p>
              <a:p>
                <a:pPr marL="0" indent="0">
                  <a:buNone/>
                </a:pPr>
                <a:r>
                  <a:rPr lang="fi-FI" sz="3200" b="1" dirty="0"/>
                  <a:t>Proposed </a:t>
                </a:r>
                <a:r>
                  <a:rPr lang="fi-FI" sz="3200" b="1" dirty="0" smtClean="0"/>
                  <a:t>shift in [1]: </a:t>
                </a:r>
                <a:r>
                  <a:rPr lang="fi-FI" sz="3200" dirty="0" smtClean="0"/>
                  <a:t>Difference </a:t>
                </a:r>
                <a:r>
                  <a:rPr lang="fi-FI" sz="3200" dirty="0"/>
                  <a:t>between of ACLR MBW center and </a:t>
                </a:r>
                <a:r>
                  <a:rPr lang="en-GB" sz="3200" dirty="0" smtClean="0"/>
                  <a:t>BW</a:t>
                </a:r>
                <a:r>
                  <a:rPr lang="en-GB" sz="3200" baseline="-25000" dirty="0" smtClean="0"/>
                  <a:t>Channel_CA </a:t>
                </a:r>
                <a:r>
                  <a:rPr lang="fi-FI" sz="3200" dirty="0" smtClean="0"/>
                  <a:t>center is:</a:t>
                </a:r>
                <a:r>
                  <a:rPr lang="fi-FI" sz="3200" dirty="0"/>
                  <a:t/>
                </a:r>
                <a:br>
                  <a:rPr lang="fi-FI" sz="3200" dirty="0"/>
                </a:br>
                <a:r>
                  <a:rPr lang="fi-FI" sz="3200" dirty="0"/>
                  <a:t/>
                </a:r>
                <a:br>
                  <a:rPr lang="fi-FI" sz="3200" dirty="0"/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𝑀𝐵𝑊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𝐴𝐶𝐿𝑅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𝑠h𝑖𝑓𝑡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𝐹𝑜𝑓𝑓𝑠𝑒𝑡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𝑙𝑜𝑤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 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𝐹𝑜𝑓𝑓𝑠𝑒𝑡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h𝑖𝑔h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𝑀𝐵𝑊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𝐴𝐶𝐿𝑅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h𝑖𝑔h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𝑀𝐵𝑊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𝐴𝐶𝐿𝑅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𝑙𝑜𝑤</m:t>
                              </m:r>
                            </m:sub>
                          </m:sSub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fi-FI" sz="3200" dirty="0" smtClean="0"/>
              </a:p>
              <a:p>
                <a:pPr marL="0" indent="0">
                  <a:lnSpc>
                    <a:spcPct val="120000"/>
                  </a:lnSpc>
                  <a:spcAft>
                    <a:spcPts val="600"/>
                  </a:spcAft>
                  <a:buNone/>
                </a:pPr>
                <a:r>
                  <a:rPr lang="fi-FI" sz="3200" dirty="0"/>
                  <a:t>where MBW</a:t>
                </a:r>
                <a:r>
                  <a:rPr lang="fi-FI" sz="3200" baseline="-25000" dirty="0"/>
                  <a:t>ACLR,low </a:t>
                </a:r>
                <a:r>
                  <a:rPr lang="fi-FI" sz="3200" dirty="0"/>
                  <a:t>and MBW</a:t>
                </a:r>
                <a:r>
                  <a:rPr lang="fi-FI" sz="3200" baseline="-25000" dirty="0"/>
                  <a:t>ACLR,high </a:t>
                </a:r>
                <a:r>
                  <a:rPr lang="fi-FI" sz="3200" dirty="0"/>
                  <a:t>are the single-channel ACLR MBWs for channel bandwidths BW</a:t>
                </a:r>
                <a:r>
                  <a:rPr lang="fi-FI" sz="3200" baseline="-25000" dirty="0"/>
                  <a:t>Channel(low)</a:t>
                </a:r>
                <a:r>
                  <a:rPr lang="fi-FI" sz="3200" dirty="0"/>
                  <a:t> and BW</a:t>
                </a:r>
                <a:r>
                  <a:rPr lang="fi-FI" sz="3200" baseline="-25000" dirty="0"/>
                  <a:t>Channel(high)</a:t>
                </a:r>
                <a:r>
                  <a:rPr lang="fi-FI" sz="3200" dirty="0"/>
                  <a:t>, respectively, as specified in TS 38-101-1, Table 6.5.2.4.1-1.</a:t>
                </a:r>
              </a:p>
              <a:p>
                <a:pPr marL="0" indent="0">
                  <a:buNone/>
                </a:pPr>
                <a:r>
                  <a:rPr lang="fi-FI" sz="3200" dirty="0"/>
                  <a:t>However, the center of aggregated </a:t>
                </a:r>
                <a:r>
                  <a:rPr lang="fi-FI" sz="3200" dirty="0" smtClean="0"/>
                  <a:t>channels </a:t>
                </a:r>
                <a:r>
                  <a:rPr lang="fi-FI" sz="3200" dirty="0"/>
                  <a:t>corresponds to nothing concrete and may not correspond to TXLO in most of the cases </a:t>
                </a:r>
                <a:endParaRPr lang="fi-FI" sz="3200" dirty="0" smtClean="0"/>
              </a:p>
              <a:p>
                <a:pPr marL="0" indent="0">
                  <a:lnSpc>
                    <a:spcPct val="120000"/>
                  </a:lnSpc>
                  <a:buNone/>
                </a:pPr>
                <a:r>
                  <a:rPr lang="fi-FI" sz="3200" b="1" dirty="0" smtClean="0"/>
                  <a:t>Proposed Way Forward:</a:t>
                </a:r>
                <a:r>
                  <a:rPr lang="fi-FI" sz="3200" dirty="0"/>
                  <a:t> </a:t>
                </a:r>
                <a:r>
                  <a:rPr lang="fi-FI" sz="3200" dirty="0" smtClean="0"/>
                  <a:t>For unambiguous position and validity for </a:t>
                </a:r>
                <a:r>
                  <a:rPr lang="fi-FI" sz="3200" dirty="0"/>
                  <a:t>multiple </a:t>
                </a:r>
                <a:r>
                  <a:rPr lang="fi-FI" sz="3200" dirty="0" smtClean="0"/>
                  <a:t>CC the ACLR MBW shift is thus reffered to the first CC carrier </a:t>
                </a:r>
                <a:r>
                  <a:rPr lang="fi-FI" sz="3200" dirty="0"/>
                  <a:t>F</a:t>
                </a:r>
                <a:r>
                  <a:rPr lang="fi-FI" sz="3200" baseline="-25000" dirty="0"/>
                  <a:t>C,low </a:t>
                </a:r>
                <a:r>
                  <a:rPr lang="fi-FI" sz="3200" dirty="0" smtClean="0"/>
                  <a:t>: </a:t>
                </a:r>
              </a:p>
              <a:p>
                <a:pPr marL="0" indent="0">
                  <a:buNone/>
                </a:pPr>
                <a:endParaRPr lang="fi-FI" sz="23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3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sz="3400" i="1">
                              <a:latin typeface="Cambria Math"/>
                            </a:rPr>
                            <m:t>𝑀𝐵𝑊</m:t>
                          </m:r>
                        </m:e>
                        <m:sub>
                          <m:r>
                            <a:rPr lang="en-GB" sz="3400" i="1">
                              <a:latin typeface="Cambria Math"/>
                            </a:rPr>
                            <m:t>𝐴𝐶𝐿𝑅</m:t>
                          </m:r>
                          <m:r>
                            <a:rPr lang="en-GB" sz="3400" i="1">
                              <a:latin typeface="Cambria Math"/>
                            </a:rPr>
                            <m:t>,</m:t>
                          </m:r>
                          <m:r>
                            <a:rPr lang="en-GB" sz="3400" i="1">
                              <a:latin typeface="Cambria Math"/>
                            </a:rPr>
                            <m:t>𝑠h𝑖𝑓𝑡</m:t>
                          </m:r>
                        </m:sub>
                      </m:sSub>
                      <m:r>
                        <a:rPr lang="en-GB" sz="3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3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CA" sz="3400" i="1">
                              <a:latin typeface="Cambria Math"/>
                            </a:rPr>
                            <m:t>(</m:t>
                          </m:r>
                          <m:r>
                            <a:rPr lang="en-GB" sz="3400" i="1">
                              <a:latin typeface="Cambria Math"/>
                            </a:rPr>
                            <m:t>𝑀𝐵𝑊</m:t>
                          </m:r>
                        </m:e>
                        <m:sub>
                          <m:r>
                            <a:rPr lang="en-GB" sz="3400" i="1">
                              <a:latin typeface="Cambria Math"/>
                            </a:rPr>
                            <m:t>𝐴𝐶𝐿𝑅</m:t>
                          </m:r>
                          <m:r>
                            <a:rPr lang="en-CA" sz="3400" i="1">
                              <a:latin typeface="Cambria Math"/>
                            </a:rPr>
                            <m:t>_</m:t>
                          </m:r>
                          <m:r>
                            <a:rPr lang="en-CA" sz="3400" i="1">
                              <a:latin typeface="Cambria Math"/>
                            </a:rPr>
                            <m:t>𝐶𝐴</m:t>
                          </m:r>
                        </m:sub>
                      </m:sSub>
                      <m:r>
                        <m:rPr>
                          <m:nor/>
                        </m:rPr>
                        <a:rPr lang="en-CA" sz="3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CA" sz="3400">
                          <a:latin typeface="Cambria Math"/>
                        </a:rPr>
                        <m:t>+</m:t>
                      </m:r>
                      <m:r>
                        <m:rPr>
                          <m:nor/>
                        </m:rPr>
                        <a:rPr lang="en-CA" sz="3400" b="0" i="1" smtClean="0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GB" sz="3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CA" sz="3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3400" i="1">
                              <a:latin typeface="Cambria Math"/>
                            </a:rPr>
                            <m:t>𝑀𝐵𝑊</m:t>
                          </m:r>
                        </m:e>
                        <m:sub>
                          <m:r>
                            <a:rPr lang="en-GB" sz="3400" i="1">
                              <a:latin typeface="Cambria Math"/>
                            </a:rPr>
                            <m:t>𝐴𝐶𝐿𝑅</m:t>
                          </m:r>
                          <m:r>
                            <a:rPr lang="en-CA" sz="34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CA" sz="3400" b="0" i="1" smtClean="0">
                              <a:latin typeface="Cambria Math"/>
                            </a:rPr>
                            <m:t>𝑙𝑜𝑤</m:t>
                          </m:r>
                        </m:sub>
                      </m:sSub>
                      <m:r>
                        <m:rPr>
                          <m:nor/>
                        </m:rPr>
                        <a:rPr lang="en-CA" sz="3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CA" sz="3400" dirty="0">
                          <a:latin typeface="Cambria Math"/>
                        </a:rPr>
                        <m:t>)/2</m:t>
                      </m:r>
                    </m:oMath>
                  </m:oMathPara>
                </a14:m>
                <a:endParaRPr lang="fi-FI" sz="4600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4286" y="1088570"/>
                <a:ext cx="11277600" cy="5312229"/>
              </a:xfrm>
              <a:blipFill rotWithShape="1">
                <a:blip r:embed="rId2"/>
                <a:stretch>
                  <a:fillRect l="-649" t="-22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2715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Inner and outer contiguous allocation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55363"/>
            <a:ext cx="10515600" cy="4921600"/>
          </a:xfrm>
        </p:spPr>
        <p:txBody>
          <a:bodyPr>
            <a:normAutofit/>
          </a:bodyPr>
          <a:lstStyle/>
          <a:p>
            <a:r>
              <a:rPr lang="en-CA" dirty="0" smtClean="0"/>
              <a:t>Inner allocation reuses the same concept than single CC allocation of inner half allocation but applied to the 15kHz SCS equivalent aggregated contiguous allocation</a:t>
            </a:r>
          </a:p>
        </p:txBody>
      </p:sp>
    </p:spTree>
    <p:extLst>
      <p:ext uri="{BB962C8B-B14F-4D97-AF65-F5344CB8AC3E}">
        <p14:creationId xmlns:p14="http://schemas.microsoft.com/office/powerpoint/2010/main" val="1353428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65126"/>
            <a:ext cx="11299371" cy="704258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</a:t>
            </a:r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on Inner and outer </a:t>
            </a:r>
            <a:r>
              <a:rPr lang="en-US" altLang="zh-CN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contiguous allocation definitions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7" y="1088570"/>
            <a:ext cx="11179629" cy="523602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 smtClean="0"/>
              <a:t>Contiguous allocation definition(lower channel is CC1): </a:t>
            </a:r>
            <a:r>
              <a:rPr lang="en-US" dirty="0" smtClean="0"/>
              <a:t>RB</a:t>
            </a:r>
            <a:r>
              <a:rPr lang="en-US" baseline="-25000" dirty="0" smtClean="0"/>
              <a:t>Start1 </a:t>
            </a:r>
            <a:r>
              <a:rPr lang="en-US" dirty="0"/>
              <a:t>+ L</a:t>
            </a:r>
            <a:r>
              <a:rPr lang="en-US" baseline="-25000" dirty="0"/>
              <a:t>CRB1</a:t>
            </a:r>
            <a:r>
              <a:rPr lang="en-US" dirty="0"/>
              <a:t> = N</a:t>
            </a:r>
            <a:r>
              <a:rPr lang="en-US" baseline="-25000" dirty="0"/>
              <a:t>RB1</a:t>
            </a:r>
            <a:r>
              <a:rPr lang="en-US" dirty="0"/>
              <a:t>, and</a:t>
            </a:r>
            <a:r>
              <a:rPr lang="en-US" baseline="-25000" dirty="0"/>
              <a:t> </a:t>
            </a:r>
            <a:r>
              <a:rPr lang="en-US" dirty="0"/>
              <a:t>RB</a:t>
            </a:r>
            <a:r>
              <a:rPr lang="en-US" baseline="-25000" dirty="0"/>
              <a:t>Start2 </a:t>
            </a:r>
            <a:r>
              <a:rPr lang="en-US" dirty="0"/>
              <a:t>= 0 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 smtClean="0"/>
              <a:t>In </a:t>
            </a:r>
            <a:r>
              <a:rPr lang="fi-FI" dirty="0"/>
              <a:t>contiguous CA, a contiguous allocation is an inner allocation if</a:t>
            </a:r>
          </a:p>
          <a:p>
            <a:pPr marL="0" indent="0">
              <a:buNone/>
            </a:pPr>
            <a:r>
              <a:rPr lang="en-GB" dirty="0" err="1"/>
              <a:t>RB</a:t>
            </a:r>
            <a:r>
              <a:rPr lang="en-GB" baseline="-25000" dirty="0" err="1"/>
              <a:t>Start,Low</a:t>
            </a:r>
            <a:r>
              <a:rPr lang="en-GB" baseline="-25000" dirty="0"/>
              <a:t>  </a:t>
            </a:r>
            <a:r>
              <a:rPr lang="en-GB" dirty="0"/>
              <a:t>≤  </a:t>
            </a:r>
            <a:r>
              <a:rPr lang="en-GB" dirty="0" err="1"/>
              <a:t>RB</a:t>
            </a:r>
            <a:r>
              <a:rPr lang="en-GB" baseline="-25000" dirty="0" err="1"/>
              <a:t>Start_CA</a:t>
            </a:r>
            <a:r>
              <a:rPr lang="en-GB" baseline="-25000" dirty="0"/>
              <a:t>  </a:t>
            </a:r>
            <a:r>
              <a:rPr lang="en-GB" dirty="0"/>
              <a:t>≤  </a:t>
            </a:r>
            <a:r>
              <a:rPr lang="en-GB" dirty="0" err="1"/>
              <a:t>RB</a:t>
            </a:r>
            <a:r>
              <a:rPr lang="en-GB" baseline="-25000" dirty="0" err="1"/>
              <a:t>Start,High</a:t>
            </a:r>
            <a:r>
              <a:rPr lang="en-GB" dirty="0"/>
              <a:t>,</a:t>
            </a:r>
            <a:r>
              <a:rPr lang="en-GB" baseline="-25000" dirty="0"/>
              <a:t> </a:t>
            </a:r>
            <a:r>
              <a:rPr lang="en-GB" dirty="0" smtClean="0"/>
              <a:t>and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RB_alloc</a:t>
            </a:r>
            <a:r>
              <a:rPr lang="en-GB" baseline="-25000" dirty="0" smtClean="0"/>
              <a:t>  </a:t>
            </a:r>
            <a:r>
              <a:rPr lang="en-GB" dirty="0"/>
              <a:t>≤  ceil(</a:t>
            </a:r>
            <a:r>
              <a:rPr lang="en-US" dirty="0" err="1"/>
              <a:t>N</a:t>
            </a:r>
            <a:r>
              <a:rPr lang="en-US" baseline="-25000" dirty="0" err="1"/>
              <a:t>RB,agg</a:t>
            </a:r>
            <a:r>
              <a:rPr lang="en-US" baseline="-25000" dirty="0"/>
              <a:t> </a:t>
            </a:r>
            <a:r>
              <a:rPr lang="en-GB" dirty="0"/>
              <a:t>/2),</a:t>
            </a:r>
          </a:p>
          <a:p>
            <a:pPr marL="0" indent="0">
              <a:buNone/>
            </a:pPr>
            <a:r>
              <a:rPr lang="en-GB" dirty="0"/>
              <a:t>where</a:t>
            </a:r>
          </a:p>
          <a:p>
            <a:pPr marL="0" indent="0">
              <a:buNone/>
            </a:pPr>
            <a:r>
              <a:rPr lang="en-US" dirty="0" err="1"/>
              <a:t>RB</a:t>
            </a:r>
            <a:r>
              <a:rPr lang="en-US" baseline="-25000" dirty="0" err="1"/>
              <a:t>Start,Low</a:t>
            </a:r>
            <a:r>
              <a:rPr lang="en-US" dirty="0"/>
              <a:t> = max(1, floor(</a:t>
            </a:r>
            <a:r>
              <a:rPr lang="en-US" dirty="0" err="1"/>
              <a:t>N</a:t>
            </a:r>
            <a:r>
              <a:rPr lang="en-US" baseline="-25000" dirty="0" err="1"/>
              <a:t>RB_alloc</a:t>
            </a:r>
            <a:r>
              <a:rPr lang="en-US" baseline="-25000" dirty="0"/>
              <a:t> </a:t>
            </a:r>
            <a:r>
              <a:rPr lang="en-US" dirty="0"/>
              <a:t>/2</a:t>
            </a:r>
            <a:r>
              <a:rPr lang="en-US" dirty="0" smtClean="0"/>
              <a:t>))</a:t>
            </a:r>
            <a:r>
              <a:rPr lang="en-GB" dirty="0"/>
              <a:t> </a:t>
            </a:r>
            <a:r>
              <a:rPr lang="en-GB" dirty="0" smtClean="0"/>
              <a:t>, </a:t>
            </a:r>
            <a:r>
              <a:rPr lang="en-US" dirty="0" err="1" smtClean="0"/>
              <a:t>RB</a:t>
            </a:r>
            <a:r>
              <a:rPr lang="en-US" baseline="-25000" dirty="0" err="1" smtClean="0"/>
              <a:t>Start,High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N</a:t>
            </a:r>
            <a:r>
              <a:rPr lang="en-US" baseline="-25000" dirty="0" err="1"/>
              <a:t>RB,agg</a:t>
            </a:r>
            <a:r>
              <a:rPr lang="en-US" dirty="0"/>
              <a:t> – </a:t>
            </a:r>
            <a:r>
              <a:rPr lang="en-US" dirty="0" err="1"/>
              <a:t>RB</a:t>
            </a:r>
            <a:r>
              <a:rPr lang="en-US" baseline="-25000" dirty="0" err="1"/>
              <a:t>Start,Low</a:t>
            </a:r>
            <a:r>
              <a:rPr lang="en-US" dirty="0"/>
              <a:t> – </a:t>
            </a:r>
            <a:r>
              <a:rPr lang="en-US" dirty="0" err="1"/>
              <a:t>N</a:t>
            </a:r>
            <a:r>
              <a:rPr lang="en-US" baseline="-25000" dirty="0" err="1"/>
              <a:t>RB,alloc</a:t>
            </a:r>
            <a:r>
              <a:rPr lang="en-GB" dirty="0"/>
              <a:t>,</a:t>
            </a:r>
          </a:p>
          <a:p>
            <a:pPr marL="0" indent="0">
              <a:buNone/>
            </a:pPr>
            <a:r>
              <a:rPr lang="en-CA" dirty="0" smtClean="0"/>
              <a:t>with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N</a:t>
            </a:r>
            <a:r>
              <a:rPr lang="en-US" baseline="-25000" dirty="0" err="1" smtClean="0"/>
              <a:t>RB_alloc</a:t>
            </a:r>
            <a:r>
              <a:rPr lang="en-US" dirty="0"/>
              <a:t>= </a:t>
            </a:r>
            <a:r>
              <a:rPr lang="en-GB" dirty="0"/>
              <a:t>(N</a:t>
            </a:r>
            <a:r>
              <a:rPr lang="en-GB" baseline="-25000" dirty="0"/>
              <a:t>RB1</a:t>
            </a:r>
            <a:r>
              <a:rPr lang="en-GB" dirty="0"/>
              <a:t> - RB</a:t>
            </a:r>
            <a:r>
              <a:rPr lang="en-GB" baseline="-25000" dirty="0"/>
              <a:t>Start1</a:t>
            </a:r>
            <a:r>
              <a:rPr lang="en-GB" dirty="0"/>
              <a:t>)∙ 2^µ</a:t>
            </a:r>
            <a:r>
              <a:rPr lang="en-GB" baseline="-25000" dirty="0"/>
              <a:t>1</a:t>
            </a:r>
            <a:r>
              <a:rPr lang="en-GB" dirty="0"/>
              <a:t> + (RB</a:t>
            </a:r>
            <a:r>
              <a:rPr lang="en-GB" baseline="-25000" dirty="0"/>
              <a:t>Start2</a:t>
            </a:r>
            <a:r>
              <a:rPr lang="en-GB" dirty="0"/>
              <a:t> + L</a:t>
            </a:r>
            <a:r>
              <a:rPr lang="en-GB" baseline="-25000" dirty="0"/>
              <a:t>CRB2</a:t>
            </a:r>
            <a:r>
              <a:rPr lang="en-GB" dirty="0"/>
              <a:t> ) ∙ 2^µ</a:t>
            </a:r>
            <a:r>
              <a:rPr lang="en-GB" baseline="-25000" dirty="0"/>
              <a:t>2</a:t>
            </a:r>
            <a:r>
              <a:rPr lang="en-GB" dirty="0" smtClean="0"/>
              <a:t>,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RB,agg</a:t>
            </a:r>
            <a:r>
              <a:rPr lang="en-US" dirty="0" smtClean="0"/>
              <a:t>=N</a:t>
            </a:r>
            <a:r>
              <a:rPr lang="en-US" baseline="-25000" dirty="0" smtClean="0"/>
              <a:t>RB1</a:t>
            </a:r>
            <a:r>
              <a:rPr lang="en-US" dirty="0"/>
              <a:t>∙2^µ</a:t>
            </a:r>
            <a:r>
              <a:rPr lang="en-US" baseline="-25000" dirty="0"/>
              <a:t>1</a:t>
            </a:r>
            <a:r>
              <a:rPr lang="en-US" dirty="0"/>
              <a:t>+ N</a:t>
            </a:r>
            <a:r>
              <a:rPr lang="en-US" baseline="-25000" dirty="0"/>
              <a:t>RB2</a:t>
            </a:r>
            <a:r>
              <a:rPr lang="en-US" dirty="0"/>
              <a:t>∙2^µ</a:t>
            </a:r>
            <a:r>
              <a:rPr lang="en-US" baseline="-25000" dirty="0"/>
              <a:t>2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If </a:t>
            </a:r>
            <a:r>
              <a:rPr lang="en-US" dirty="0"/>
              <a:t>L</a:t>
            </a:r>
            <a:r>
              <a:rPr lang="en-US" baseline="-25000" dirty="0"/>
              <a:t>CRB1 </a:t>
            </a:r>
            <a:r>
              <a:rPr lang="en-GB" dirty="0"/>
              <a:t>=0,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 err="1"/>
              <a:t>RB</a:t>
            </a:r>
            <a:r>
              <a:rPr lang="en-GB" baseline="-25000" dirty="0" err="1"/>
              <a:t>Start_CA</a:t>
            </a:r>
            <a:r>
              <a:rPr lang="en-GB" baseline="-25000" dirty="0"/>
              <a:t> </a:t>
            </a:r>
            <a:r>
              <a:rPr lang="en-GB" dirty="0"/>
              <a:t>=</a:t>
            </a:r>
            <a:r>
              <a:rPr lang="en-US" dirty="0"/>
              <a:t> N</a:t>
            </a:r>
            <a:r>
              <a:rPr lang="en-US" baseline="-25000" dirty="0"/>
              <a:t>RB1</a:t>
            </a:r>
            <a:r>
              <a:rPr lang="en-US" dirty="0"/>
              <a:t>∙2^µ</a:t>
            </a:r>
            <a:r>
              <a:rPr lang="en-US" baseline="-25000" dirty="0"/>
              <a:t>1</a:t>
            </a:r>
            <a:r>
              <a:rPr lang="en-US" dirty="0"/>
              <a:t>+ </a:t>
            </a:r>
            <a:r>
              <a:rPr lang="en-GB" dirty="0" err="1"/>
              <a:t>RB</a:t>
            </a:r>
            <a:r>
              <a:rPr lang="en-GB" baseline="-25000" dirty="0" err="1"/>
              <a:t>Start</a:t>
            </a:r>
            <a:r>
              <a:rPr lang="en-US" baseline="-25000" dirty="0"/>
              <a:t>2</a:t>
            </a:r>
            <a:r>
              <a:rPr lang="en-US" dirty="0"/>
              <a:t>∙2^µ</a:t>
            </a:r>
            <a:r>
              <a:rPr lang="en-US" baseline="-25000" dirty="0"/>
              <a:t>2</a:t>
            </a:r>
            <a:r>
              <a:rPr lang="en-GB" dirty="0"/>
              <a:t>,</a:t>
            </a:r>
          </a:p>
          <a:p>
            <a:pPr marL="0" indent="0">
              <a:buNone/>
            </a:pPr>
            <a:r>
              <a:rPr lang="en-GB" dirty="0"/>
              <a:t>else,</a:t>
            </a:r>
          </a:p>
          <a:p>
            <a:pPr marL="0" indent="0">
              <a:buNone/>
            </a:pPr>
            <a:r>
              <a:rPr lang="en-US" baseline="-25000" dirty="0"/>
              <a:t>	</a:t>
            </a:r>
            <a:r>
              <a:rPr lang="en-GB" dirty="0" err="1"/>
              <a:t>RB</a:t>
            </a:r>
            <a:r>
              <a:rPr lang="en-GB" baseline="-25000" dirty="0" err="1"/>
              <a:t>Start_CA</a:t>
            </a:r>
            <a:r>
              <a:rPr lang="en-GB" baseline="-25000" dirty="0"/>
              <a:t> </a:t>
            </a:r>
            <a:r>
              <a:rPr lang="en-GB" dirty="0"/>
              <a:t>=</a:t>
            </a:r>
            <a:r>
              <a:rPr lang="en-US" dirty="0"/>
              <a:t> </a:t>
            </a:r>
            <a:r>
              <a:rPr lang="en-GB" dirty="0" err="1"/>
              <a:t>RB</a:t>
            </a:r>
            <a:r>
              <a:rPr lang="en-GB" baseline="-25000" dirty="0" err="1"/>
              <a:t>Start</a:t>
            </a:r>
            <a:r>
              <a:rPr lang="en-US" baseline="-25000" dirty="0"/>
              <a:t>1</a:t>
            </a:r>
            <a:r>
              <a:rPr lang="en-US" dirty="0"/>
              <a:t>∙2^µ</a:t>
            </a:r>
            <a:r>
              <a:rPr lang="en-US" baseline="-25000" dirty="0"/>
              <a:t>1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 contiguous allocation </a:t>
            </a:r>
            <a:r>
              <a:rPr lang="en-GB" dirty="0"/>
              <a:t>that is not an Inner </a:t>
            </a:r>
            <a:r>
              <a:rPr lang="en-GB" dirty="0" smtClean="0"/>
              <a:t>contiguous allocation </a:t>
            </a:r>
            <a:r>
              <a:rPr lang="en-GB" dirty="0"/>
              <a:t>is an Outer </a:t>
            </a:r>
            <a:r>
              <a:rPr lang="en-GB" dirty="0" smtClean="0"/>
              <a:t>contiguous allocation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597927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029" y="365126"/>
            <a:ext cx="11625942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 on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Inner and outer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contiguous allocation MPR for Class B and C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83029" y="3788228"/>
            <a:ext cx="11625942" cy="27105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Left table is based on </a:t>
            </a:r>
            <a:r>
              <a:rPr lang="en-CA" dirty="0"/>
              <a:t>[4,5,6] </a:t>
            </a:r>
            <a:r>
              <a:rPr lang="en-CA" dirty="0" smtClean="0"/>
              <a:t>with 3 company inputs for QPSK, two companies for 16/64/256QAM and only one company for Pi/2 BPSK, For comparison LTE table is provided on the right</a:t>
            </a:r>
          </a:p>
          <a:p>
            <a:pPr lvl="1"/>
            <a:r>
              <a:rPr lang="en-CA" dirty="0" smtClean="0"/>
              <a:t>NR class B DFT-s-OFDM Outer is at least 1.5dB higher MPR than worst case LTE class C</a:t>
            </a:r>
          </a:p>
          <a:p>
            <a:pPr lvl="1"/>
            <a:r>
              <a:rPr lang="en-CA" dirty="0" smtClean="0"/>
              <a:t>Outer for CP-OFDM QPSK is inconsistent</a:t>
            </a:r>
          </a:p>
          <a:p>
            <a:pPr lvl="1"/>
            <a:r>
              <a:rPr lang="en-CA" dirty="0" smtClean="0"/>
              <a:t>Some companies show a significant difference (&gt;3dB) between class B and class C for outer allocations while inner allocations have a smaller offset</a:t>
            </a:r>
          </a:p>
          <a:p>
            <a:pPr lvl="1"/>
            <a:r>
              <a:rPr lang="en-CA" dirty="0" smtClean="0"/>
              <a:t>Two PA implementations for class C should have lower MPR as shown in [4]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738950"/>
              </p:ext>
            </p:extLst>
          </p:nvPr>
        </p:nvGraphicFramePr>
        <p:xfrm>
          <a:off x="5497284" y="1471324"/>
          <a:ext cx="6085113" cy="2286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805541"/>
                <a:gridCol w="1121229"/>
                <a:gridCol w="1251857"/>
                <a:gridCol w="1186543"/>
                <a:gridCol w="1262743"/>
                <a:gridCol w="457200"/>
              </a:tblGrid>
              <a:tr h="0"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Modulation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CA bandwidth Class B and C / Smallest Component Carrier Transmission Bandwidth Configuration</a:t>
                      </a:r>
                      <a:endParaRPr lang="en-US" sz="10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MPR </a:t>
                      </a:r>
                      <a:r>
                        <a:rPr lang="en-GB" sz="1000" dirty="0" smtClean="0">
                          <a:effectLst/>
                          <a:latin typeface="+mn-lt"/>
                        </a:rPr>
                        <a:t>(dB)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7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25 RB </a:t>
                      </a:r>
                      <a:endParaRPr lang="en-US" sz="10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50 RB </a:t>
                      </a:r>
                      <a:endParaRPr lang="en-US" sz="1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75 RB</a:t>
                      </a:r>
                      <a:endParaRPr lang="en-US" sz="10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100 RB</a:t>
                      </a:r>
                      <a:endParaRPr lang="en-US" sz="1000" b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QPSK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&gt; 8 and ≤ 25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12 and ≤ 50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16 and ≤ 75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18 and ≤ 100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1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QPSK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25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50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75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100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≤ 2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16 QAM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≤ 8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12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16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18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1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16 QAM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&gt; 8 and ≤ 25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&gt; 12 and ≤ 50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16 and ≤ 75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18 and ≤ 100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2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16 QAM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25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50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75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100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3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64 QAM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8 and allocation wholly contained within a single CC 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≤ 12 and allocation wholly contained within a single CC 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≤ 16 and allocation wholly contained within a single CC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18 and allocation wholly contained within a single CC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2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64 QAM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8 or allocation extends across two CC's 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&gt; 12 or allocation extends across two CC's 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&gt; 16 or allocation extends across two CC's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&gt; 18 or allocation extends across two CC's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+mn-lt"/>
                        </a:rPr>
                        <a:t>≤ 3</a:t>
                      </a:r>
                      <a:endParaRPr lang="en-US" sz="10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256 QAM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≥ 1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hangingPunc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+mn-lt"/>
                        </a:rPr>
                        <a:t>≤ 5</a:t>
                      </a:r>
                      <a:endParaRPr lang="en-US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8951125"/>
              </p:ext>
            </p:extLst>
          </p:nvPr>
        </p:nvGraphicFramePr>
        <p:xfrm>
          <a:off x="283029" y="1479373"/>
          <a:ext cx="5015167" cy="179374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55172"/>
                <a:gridCol w="639658"/>
                <a:gridCol w="549469"/>
                <a:gridCol w="382068"/>
                <a:gridCol w="597415"/>
                <a:gridCol w="382068"/>
                <a:gridCol w="547222"/>
                <a:gridCol w="382068"/>
                <a:gridCol w="547222"/>
                <a:gridCol w="432805"/>
              </a:tblGrid>
              <a:tr h="155575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Modulation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MPR for bandwidth class 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B [dB]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MPR for bandwidth class 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C [dB]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55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inner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Avg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outer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Avg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inner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Avg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outer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Avg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DFT-s-OFDM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Pi/2 BPSK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TBD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0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TBD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1.5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TBD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  <a:latin typeface="+mn-lt"/>
                        </a:rPr>
                        <a:t>na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TBD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altLang="zh-CN" sz="1000" dirty="0" smtClean="0">
                          <a:effectLst/>
                          <a:latin typeface="+mn-lt"/>
                        </a:rPr>
                        <a:t>6</a:t>
                      </a:r>
                      <a:r>
                        <a:rPr lang="zh-CN" sz="1000" dirty="0">
                          <a:effectLst/>
                          <a:latin typeface="+mn-lt"/>
                        </a:rPr>
                        <a:t>　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QPSK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[0-1.5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1 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[2-4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3.5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2.5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2.5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5-8]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6.5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16QAM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[1-2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1.5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[3-4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3.5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2.5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2.5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6-8]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64QAM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[2.5-4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3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[3.5-4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6-8]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256QAM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[6-6.5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5.5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[6-6.5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6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[6.5-7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6.5-8]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CP-OFDM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QPSK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[1.5-2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2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[3-5.5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4.5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[3-3.5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3.5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[6-8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16QAM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[2-2.5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2.5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[3-4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3.5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3.5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3.5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[6-8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64QAM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[3.5-4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3.5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[3.5-4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4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[6-8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256QAM</a:t>
                      </a:r>
                      <a:endParaRPr lang="en-US" sz="12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[6-6.5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6.5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[6-6.5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6.5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[6.5-7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[6.5-8</a:t>
                      </a:r>
                      <a:r>
                        <a:rPr lang="en-US" sz="1000" dirty="0" smtClean="0">
                          <a:effectLst/>
                          <a:latin typeface="+mn-lt"/>
                        </a:rPr>
                        <a:t>]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+mn-lt"/>
                        </a:rPr>
                        <a:t>7.5</a:t>
                      </a:r>
                      <a:endParaRPr lang="en-US" sz="12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8263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on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Inner and outer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contiguous allocation MPR for Class B and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772" y="4822370"/>
            <a:ext cx="10515600" cy="1670277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This table is applicable to</a:t>
            </a:r>
          </a:p>
          <a:p>
            <a:pPr lvl="1"/>
            <a:r>
              <a:rPr lang="en-CA" dirty="0" smtClean="0"/>
              <a:t>1PA architecture for BW class B</a:t>
            </a:r>
          </a:p>
          <a:p>
            <a:pPr lvl="1"/>
            <a:r>
              <a:rPr lang="en-CA" dirty="0" smtClean="0"/>
              <a:t>1PA and 2PA </a:t>
            </a:r>
            <a:r>
              <a:rPr lang="en-CA" dirty="0"/>
              <a:t>architecture for BW class </a:t>
            </a:r>
            <a:r>
              <a:rPr lang="en-CA" dirty="0" smtClean="0"/>
              <a:t>C in Release 16, </a:t>
            </a:r>
          </a:p>
          <a:p>
            <a:pPr lvl="1"/>
            <a:r>
              <a:rPr lang="en-CA" dirty="0" smtClean="0"/>
              <a:t>Improved BW class C MPR for 2PA is FFS in future release</a:t>
            </a:r>
          </a:p>
          <a:p>
            <a:pPr lvl="1"/>
            <a:r>
              <a:rPr lang="en-CA" dirty="0" smtClean="0"/>
              <a:t>Pi/2 BPSK data is extrapolated from QPSK assuming same ACLR limitation</a:t>
            </a:r>
            <a:endParaRPr lang="en-US" dirty="0"/>
          </a:p>
        </p:txBody>
      </p:sp>
      <p:graphicFrame>
        <p:nvGraphicFramePr>
          <p:cNvPr id="8" name="Content Placeholder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751837"/>
              </p:ext>
            </p:extLst>
          </p:nvPr>
        </p:nvGraphicFramePr>
        <p:xfrm>
          <a:off x="2775857" y="1424945"/>
          <a:ext cx="7870980" cy="28701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30947"/>
                <a:gridCol w="1106897"/>
                <a:gridCol w="1483042"/>
                <a:gridCol w="1285113"/>
                <a:gridCol w="1338344"/>
                <a:gridCol w="1426637"/>
              </a:tblGrid>
              <a:tr h="155575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Modulation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MPR for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bandwidth</a:t>
                      </a:r>
                      <a:r>
                        <a:rPr lang="en-US" sz="16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class B [dB]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MPR for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bandwidth</a:t>
                      </a:r>
                      <a:r>
                        <a:rPr lang="en-US" sz="16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600" dirty="0" smtClean="0">
                          <a:effectLst/>
                          <a:latin typeface="+mn-lt"/>
                        </a:rPr>
                        <a:t>class C [dB]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5575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inner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outer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inner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outer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row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DFT-s-OFDM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Pi/2 BPSK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1.0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3.5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2.5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CA" altLang="zh-CN" sz="1600" dirty="0" smtClean="0">
                          <a:effectLst/>
                          <a:latin typeface="+mn-lt"/>
                        </a:rPr>
                        <a:t>7</a:t>
                      </a:r>
                      <a:r>
                        <a:rPr lang="zh-CN" sz="1600" dirty="0">
                          <a:effectLst/>
                          <a:latin typeface="+mn-lt"/>
                        </a:rPr>
                        <a:t>　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QPSK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1.0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3.5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2.5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7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16QAM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1.5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3.5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2.5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7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64QAM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3.0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4.0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7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256QAM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5.5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6.0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7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7.5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CP-OFDM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QPSK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2.0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4.0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3.5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8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16QAM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2.5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4.0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3.5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8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+mn-lt"/>
                        </a:rPr>
                        <a:t>64QAM</a:t>
                      </a:r>
                      <a:endParaRPr lang="en-US" sz="240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3.5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4.0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8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  <a:tr h="1555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</a:rPr>
                        <a:t>256QAM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6.5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6.5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7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</a:rPr>
                        <a:t>8</a:t>
                      </a:r>
                      <a:endParaRPr lang="en-US" sz="2400" dirty="0">
                        <a:effectLst/>
                        <a:latin typeface="+mn-lt"/>
                        <a:ea typeface="SimSu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331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Background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Inner, outer1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outer2 non-contiguous allocation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13" y="1255364"/>
            <a:ext cx="11495315" cy="5211130"/>
          </a:xfrm>
        </p:spPr>
        <p:txBody>
          <a:bodyPr>
            <a:normAutofit fontScale="77500" lnSpcReduction="20000"/>
          </a:bodyPr>
          <a:lstStyle/>
          <a:p>
            <a:r>
              <a:rPr lang="en-CA" dirty="0" smtClean="0"/>
              <a:t>Non-contiguous allocation MPR is driven by the location of the allocation in with regard to the SEM mask</a:t>
            </a:r>
          </a:p>
          <a:p>
            <a:r>
              <a:rPr lang="en-CA" dirty="0" smtClean="0"/>
              <a:t>Inner allocations are such that IMD3 fall within BW_CA of the wanted signal and thus IMD5 falls within BW_CA adjacent to the wanted signal =&gt; IMD5 needs to meet -13dBm/MHz</a:t>
            </a:r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endParaRPr lang="en-CA" dirty="0" smtClean="0"/>
          </a:p>
          <a:p>
            <a:r>
              <a:rPr lang="en-CA" dirty="0" smtClean="0"/>
              <a:t>Outer1 </a:t>
            </a:r>
            <a:r>
              <a:rPr lang="en-CA" dirty="0"/>
              <a:t>allocations are such that IMD3 </a:t>
            </a:r>
            <a:r>
              <a:rPr lang="en-CA" dirty="0" smtClean="0"/>
              <a:t>and </a:t>
            </a:r>
            <a:r>
              <a:rPr lang="en-CA" dirty="0"/>
              <a:t>IMD5 falls within BW_CA adjacent to the wanted signal =&gt; </a:t>
            </a:r>
            <a:r>
              <a:rPr lang="en-CA" dirty="0" smtClean="0"/>
              <a:t>IMD3 </a:t>
            </a:r>
            <a:r>
              <a:rPr lang="en-CA" dirty="0"/>
              <a:t>needs to meet -13dBm/MHz</a:t>
            </a:r>
          </a:p>
          <a:p>
            <a:r>
              <a:rPr lang="en-CA" dirty="0" smtClean="0"/>
              <a:t>Outer2 </a:t>
            </a:r>
            <a:r>
              <a:rPr lang="en-CA" dirty="0"/>
              <a:t>allocations are such that IMD3 </a:t>
            </a:r>
            <a:r>
              <a:rPr lang="en-CA" dirty="0" smtClean="0"/>
              <a:t>falls </a:t>
            </a:r>
            <a:r>
              <a:rPr lang="en-CA" dirty="0"/>
              <a:t>within BW_CA adjacent to the wanted signal </a:t>
            </a:r>
            <a:r>
              <a:rPr lang="en-CA" dirty="0" smtClean="0"/>
              <a:t>and IMD5 falls within </a:t>
            </a:r>
            <a:r>
              <a:rPr lang="en-CA" dirty="0"/>
              <a:t>BW_CA </a:t>
            </a:r>
            <a:r>
              <a:rPr lang="en-CA" dirty="0" smtClean="0"/>
              <a:t>second-adjacent </a:t>
            </a:r>
            <a:r>
              <a:rPr lang="en-CA" dirty="0"/>
              <a:t>to the wanted signal </a:t>
            </a:r>
            <a:r>
              <a:rPr lang="en-CA" dirty="0" smtClean="0"/>
              <a:t>=&gt; IMD5 </a:t>
            </a:r>
            <a:r>
              <a:rPr lang="en-CA" dirty="0"/>
              <a:t>needs to meet </a:t>
            </a:r>
            <a:r>
              <a:rPr lang="en-CA" dirty="0" smtClean="0"/>
              <a:t>-30dBm/MHz</a:t>
            </a:r>
            <a:endParaRPr lang="en-CA" dirty="0"/>
          </a:p>
        </p:txBody>
      </p:sp>
      <p:grpSp>
        <p:nvGrpSpPr>
          <p:cNvPr id="20" name="Group 19">
            <a:extLst>
              <a:ext uri="{FF2B5EF4-FFF2-40B4-BE49-F238E27FC236}">
                <a16:creationId xmlns="" xmlns:a16="http://schemas.microsoft.com/office/drawing/2014/main" id="{ED73959C-394C-4681-AB93-FC274633EBA6}"/>
              </a:ext>
            </a:extLst>
          </p:cNvPr>
          <p:cNvGrpSpPr/>
          <p:nvPr/>
        </p:nvGrpSpPr>
        <p:grpSpPr>
          <a:xfrm>
            <a:off x="632592" y="2906506"/>
            <a:ext cx="2371665" cy="554546"/>
            <a:chOff x="644893" y="3821065"/>
            <a:chExt cx="2964581" cy="693183"/>
          </a:xfrm>
        </p:grpSpPr>
        <p:sp>
          <p:nvSpPr>
            <p:cNvPr id="21" name="Rectangle 20">
              <a:extLst>
                <a:ext uri="{FF2B5EF4-FFF2-40B4-BE49-F238E27FC236}">
                  <a16:creationId xmlns="" xmlns:a16="http://schemas.microsoft.com/office/drawing/2014/main" id="{4092E5B4-3A72-4941-AF69-E1363C379FB4}"/>
                </a:ext>
              </a:extLst>
            </p:cNvPr>
            <p:cNvSpPr/>
            <p:nvPr/>
          </p:nvSpPr>
          <p:spPr>
            <a:xfrm>
              <a:off x="644893" y="3821065"/>
              <a:ext cx="904774" cy="693183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dirty="0">
                  <a:solidFill>
                    <a:schemeClr val="tx1"/>
                  </a:solidFill>
                </a:rPr>
                <a:t>Lower</a:t>
              </a:r>
              <a:br>
                <a:rPr lang="en-GB" sz="1200" dirty="0">
                  <a:solidFill>
                    <a:schemeClr val="tx1"/>
                  </a:solidFill>
                </a:rPr>
              </a:br>
              <a:r>
                <a:rPr lang="en-GB" sz="1200" dirty="0">
                  <a:solidFill>
                    <a:schemeClr val="tx1"/>
                  </a:solidFill>
                </a:rPr>
                <a:t>guard</a:t>
              </a:r>
              <a:br>
                <a:rPr lang="en-GB" sz="1200" dirty="0">
                  <a:solidFill>
                    <a:schemeClr val="tx1"/>
                  </a:solidFill>
                </a:rPr>
              </a:br>
              <a:r>
                <a:rPr lang="en-GB" sz="1200" dirty="0" err="1">
                  <a:solidFill>
                    <a:schemeClr val="tx1"/>
                  </a:solidFill>
                </a:rPr>
                <a:t>BW</a:t>
              </a:r>
              <a:r>
                <a:rPr lang="en-GB" sz="1200" baseline="-25000" dirty="0" err="1">
                  <a:solidFill>
                    <a:schemeClr val="tx1"/>
                  </a:solidFill>
                </a:rPr>
                <a:t>GB,low</a:t>
              </a:r>
              <a:endParaRPr lang="en-GB" sz="1200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="" xmlns:a16="http://schemas.microsoft.com/office/drawing/2014/main" id="{68207AAB-195B-4378-944F-82FA9F64A732}"/>
                </a:ext>
              </a:extLst>
            </p:cNvPr>
            <p:cNvSpPr/>
            <p:nvPr/>
          </p:nvSpPr>
          <p:spPr>
            <a:xfrm>
              <a:off x="1549668" y="3821065"/>
              <a:ext cx="2059806" cy="693183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/>
                <a:t>Minimum unallocated</a:t>
              </a:r>
              <a:br>
                <a:rPr lang="en-GB" sz="1200"/>
              </a:br>
              <a:r>
                <a:rPr lang="en-GB" sz="1200"/>
                <a:t>RB</a:t>
              </a:r>
              <a:r>
                <a:rPr lang="en-GB" sz="1200" baseline="-25000"/>
                <a:t>Start,Low </a:t>
              </a:r>
              <a:r>
                <a:rPr lang="en-GB" sz="1200"/>
                <a:t>∙0.18MHz</a:t>
              </a:r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C0195A1A-9CE5-4238-B42B-37D56993CA80}"/>
              </a:ext>
            </a:extLst>
          </p:cNvPr>
          <p:cNvSpPr/>
          <p:nvPr/>
        </p:nvSpPr>
        <p:spPr>
          <a:xfrm>
            <a:off x="2991424" y="2906507"/>
            <a:ext cx="2373120" cy="55454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Allocation &amp; gap</a:t>
            </a:r>
            <a:br>
              <a:rPr lang="en-GB" sz="1200" dirty="0"/>
            </a:br>
            <a:r>
              <a:rPr lang="en-US" sz="1200" dirty="0" err="1"/>
              <a:t>N</a:t>
            </a:r>
            <a:r>
              <a:rPr lang="en-US" sz="1200" baseline="-25000" dirty="0" err="1"/>
              <a:t>RB_alloc</a:t>
            </a:r>
            <a:r>
              <a:rPr lang="en-US" sz="1200" baseline="-25000" dirty="0"/>
              <a:t> </a:t>
            </a:r>
            <a:r>
              <a:rPr lang="en-GB" sz="1200" dirty="0"/>
              <a:t>∙0.18MHz + </a:t>
            </a:r>
            <a:r>
              <a:rPr lang="en-GB" sz="1200" dirty="0" err="1"/>
              <a:t>BW</a:t>
            </a:r>
            <a:r>
              <a:rPr lang="en-GB" sz="1200" baseline="-25000" dirty="0" err="1"/>
              <a:t>gap</a:t>
            </a:r>
            <a:endParaRPr lang="en-GB" sz="1200" dirty="0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C5CFC7B7-9BE9-4641-839A-FBC1EAC59041}"/>
              </a:ext>
            </a:extLst>
          </p:cNvPr>
          <p:cNvSpPr/>
          <p:nvPr/>
        </p:nvSpPr>
        <p:spPr>
          <a:xfrm>
            <a:off x="5364543" y="2906507"/>
            <a:ext cx="2989462" cy="55454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/>
              <a:t>Unallocated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94EF601A-79AA-45F7-88C8-D7C56D102905}"/>
              </a:ext>
            </a:extLst>
          </p:cNvPr>
          <p:cNvSpPr/>
          <p:nvPr/>
        </p:nvSpPr>
        <p:spPr>
          <a:xfrm>
            <a:off x="1356412" y="3805380"/>
            <a:ext cx="2975174" cy="54049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/>
              <a:t>Maximum unallocated</a:t>
            </a:r>
            <a:br>
              <a:rPr lang="en-GB" sz="1200"/>
            </a:br>
            <a:r>
              <a:rPr lang="en-GB" sz="1200"/>
              <a:t>RB</a:t>
            </a:r>
            <a:r>
              <a:rPr lang="en-GB" sz="1200" baseline="-25000"/>
              <a:t>Start,High </a:t>
            </a:r>
            <a:r>
              <a:rPr lang="en-GB" sz="1200"/>
              <a:t>∙0.18MHz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BFCBADE9-750C-4E3C-8385-DBA089A87435}"/>
              </a:ext>
            </a:extLst>
          </p:cNvPr>
          <p:cNvSpPr/>
          <p:nvPr/>
        </p:nvSpPr>
        <p:spPr>
          <a:xfrm>
            <a:off x="4331585" y="3805380"/>
            <a:ext cx="2373120" cy="54049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Allocation &amp; gap</a:t>
            </a:r>
            <a:br>
              <a:rPr lang="en-GB" sz="1200" dirty="0"/>
            </a:br>
            <a:r>
              <a:rPr lang="en-US" sz="1200" dirty="0" err="1"/>
              <a:t>N</a:t>
            </a:r>
            <a:r>
              <a:rPr lang="en-US" sz="1200" baseline="-25000" dirty="0" err="1"/>
              <a:t>RB_alloc</a:t>
            </a:r>
            <a:r>
              <a:rPr lang="en-US" sz="1200" baseline="-25000" dirty="0"/>
              <a:t> </a:t>
            </a:r>
            <a:r>
              <a:rPr lang="en-GB" sz="1200" dirty="0"/>
              <a:t>∙0.18MHz + </a:t>
            </a:r>
            <a:r>
              <a:rPr lang="en-GB" sz="1200" dirty="0" err="1"/>
              <a:t>BW</a:t>
            </a:r>
            <a:r>
              <a:rPr lang="en-GB" sz="1200" baseline="-25000" dirty="0" err="1"/>
              <a:t>gap</a:t>
            </a:r>
            <a:endParaRPr lang="en-GB" sz="1200" dirty="0"/>
          </a:p>
        </p:txBody>
      </p: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BB1FAE5C-CA2A-4C4C-8C4A-705E25617120}"/>
              </a:ext>
            </a:extLst>
          </p:cNvPr>
          <p:cNvSpPr/>
          <p:nvPr/>
        </p:nvSpPr>
        <p:spPr>
          <a:xfrm>
            <a:off x="8354006" y="2906507"/>
            <a:ext cx="723819" cy="55454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</a:rPr>
              <a:t>Upper</a:t>
            </a:r>
            <a:br>
              <a:rPr lang="en-GB" sz="1200">
                <a:solidFill>
                  <a:schemeClr val="tx1"/>
                </a:solidFill>
              </a:rPr>
            </a:br>
            <a:r>
              <a:rPr lang="en-GB" sz="1200">
                <a:solidFill>
                  <a:schemeClr val="tx1"/>
                </a:solidFill>
              </a:rPr>
              <a:t>guard</a:t>
            </a:r>
            <a:br>
              <a:rPr lang="en-GB" sz="1200">
                <a:solidFill>
                  <a:schemeClr val="tx1"/>
                </a:solidFill>
              </a:rPr>
            </a:br>
            <a:r>
              <a:rPr lang="en-GB" sz="1200">
                <a:solidFill>
                  <a:schemeClr val="tx1"/>
                </a:solidFill>
              </a:rPr>
              <a:t>BW</a:t>
            </a:r>
            <a:r>
              <a:rPr lang="en-GB" sz="1200" baseline="-25000">
                <a:solidFill>
                  <a:schemeClr val="tx1"/>
                </a:solidFill>
              </a:rPr>
              <a:t>GB,high</a:t>
            </a:r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E0F5FA04-3921-470E-86A1-FB72562E1915}"/>
              </a:ext>
            </a:extLst>
          </p:cNvPr>
          <p:cNvSpPr/>
          <p:nvPr/>
        </p:nvSpPr>
        <p:spPr>
          <a:xfrm>
            <a:off x="632592" y="3805380"/>
            <a:ext cx="723819" cy="5404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Lower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guard</a:t>
            </a:r>
            <a:br>
              <a:rPr lang="en-GB" sz="1200" dirty="0">
                <a:solidFill>
                  <a:schemeClr val="tx1"/>
                </a:solidFill>
              </a:rPr>
            </a:br>
            <a:r>
              <a:rPr lang="en-GB" sz="1200" dirty="0" err="1">
                <a:solidFill>
                  <a:schemeClr val="tx1"/>
                </a:solidFill>
              </a:rPr>
              <a:t>BW</a:t>
            </a:r>
            <a:r>
              <a:rPr lang="en-GB" sz="1200" baseline="-25000" dirty="0" err="1">
                <a:solidFill>
                  <a:schemeClr val="tx1"/>
                </a:solidFill>
              </a:rPr>
              <a:t>GB,low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="" xmlns:a16="http://schemas.microsoft.com/office/drawing/2014/main" id="{6CCEA341-2FB3-452D-B910-93A5CFD63FBC}"/>
              </a:ext>
            </a:extLst>
          </p:cNvPr>
          <p:cNvSpPr/>
          <p:nvPr/>
        </p:nvSpPr>
        <p:spPr>
          <a:xfrm>
            <a:off x="8354006" y="3805380"/>
            <a:ext cx="723819" cy="5404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>
                <a:solidFill>
                  <a:schemeClr val="tx1"/>
                </a:solidFill>
              </a:rPr>
              <a:t>Upper</a:t>
            </a:r>
            <a:br>
              <a:rPr lang="en-GB" sz="1200">
                <a:solidFill>
                  <a:schemeClr val="tx1"/>
                </a:solidFill>
              </a:rPr>
            </a:br>
            <a:r>
              <a:rPr lang="en-GB" sz="1200">
                <a:solidFill>
                  <a:schemeClr val="tx1"/>
                </a:solidFill>
              </a:rPr>
              <a:t>guard</a:t>
            </a:r>
            <a:br>
              <a:rPr lang="en-GB" sz="1200">
                <a:solidFill>
                  <a:schemeClr val="tx1"/>
                </a:solidFill>
              </a:rPr>
            </a:br>
            <a:r>
              <a:rPr lang="en-GB" sz="1200">
                <a:solidFill>
                  <a:schemeClr val="tx1"/>
                </a:solidFill>
              </a:rPr>
              <a:t>BW</a:t>
            </a:r>
            <a:r>
              <a:rPr lang="en-GB" sz="1200" baseline="-25000">
                <a:solidFill>
                  <a:schemeClr val="tx1"/>
                </a:solidFill>
              </a:rPr>
              <a:t>GB,high</a:t>
            </a:r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14C7FF23-20C0-40CA-8C74-10955AB585E1}"/>
              </a:ext>
            </a:extLst>
          </p:cNvPr>
          <p:cNvSpPr/>
          <p:nvPr/>
        </p:nvSpPr>
        <p:spPr>
          <a:xfrm>
            <a:off x="6704705" y="3805380"/>
            <a:ext cx="1649301" cy="54049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/>
              <a:t>Unallocated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B64447A5-4966-40BF-BFE7-7F8E8A2B3559}"/>
              </a:ext>
            </a:extLst>
          </p:cNvPr>
          <p:cNvSpPr txBox="1"/>
          <p:nvPr/>
        </p:nvSpPr>
        <p:spPr>
          <a:xfrm>
            <a:off x="3306021" y="2588017"/>
            <a:ext cx="18622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i-FI" sz="1200" b="1" dirty="0"/>
              <a:t>Lowest allocation position</a:t>
            </a:r>
            <a:endParaRPr lang="en-GB" sz="1200" b="1" dirty="0"/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5355515E-9360-46E4-8DB8-1E8CBB14CD39}"/>
              </a:ext>
            </a:extLst>
          </p:cNvPr>
          <p:cNvSpPr txBox="1"/>
          <p:nvPr/>
        </p:nvSpPr>
        <p:spPr>
          <a:xfrm>
            <a:off x="4551027" y="4390008"/>
            <a:ext cx="19342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/>
              <a:t>Highest allocation position</a:t>
            </a:r>
            <a:endParaRPr lang="en-GB" sz="1200" b="1"/>
          </a:p>
        </p:txBody>
      </p:sp>
      <p:sp>
        <p:nvSpPr>
          <p:cNvPr id="33" name="Rectangle 32">
            <a:extLst>
              <a:ext uri="{FF2B5EF4-FFF2-40B4-BE49-F238E27FC236}">
                <a16:creationId xmlns="" xmlns:a16="http://schemas.microsoft.com/office/drawing/2014/main" id="{A3C9D5A9-B6BA-4C5A-9869-1955CA9D681F}"/>
              </a:ext>
            </a:extLst>
          </p:cNvPr>
          <p:cNvSpPr/>
          <p:nvPr/>
        </p:nvSpPr>
        <p:spPr>
          <a:xfrm>
            <a:off x="1958467" y="4345876"/>
            <a:ext cx="2373120" cy="4108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Required BW between allocation</a:t>
            </a:r>
            <a:br>
              <a:rPr lang="en-GB" sz="1200" dirty="0"/>
            </a:br>
            <a:r>
              <a:rPr lang="en-GB" sz="1200" dirty="0"/>
              <a:t>and </a:t>
            </a:r>
            <a:r>
              <a:rPr lang="en-GB" sz="1200" dirty="0" smtClean="0"/>
              <a:t>channel CA edge (</a:t>
            </a:r>
            <a:r>
              <a:rPr lang="en-GB" sz="1200" dirty="0"/>
              <a:t>I</a:t>
            </a:r>
            <a:r>
              <a:rPr lang="en-GB" sz="1200" dirty="0" smtClean="0"/>
              <a:t>nner</a:t>
            </a:r>
            <a:r>
              <a:rPr lang="en-GB" sz="1200" dirty="0"/>
              <a:t>)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="" xmlns:a16="http://schemas.microsoft.com/office/drawing/2014/main" id="{A3C9D5A9-B6BA-4C5A-9869-1955CA9D681F}"/>
              </a:ext>
            </a:extLst>
          </p:cNvPr>
          <p:cNvSpPr/>
          <p:nvPr/>
        </p:nvSpPr>
        <p:spPr>
          <a:xfrm>
            <a:off x="6704705" y="4348504"/>
            <a:ext cx="2373120" cy="4108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Required BW between allocation</a:t>
            </a:r>
            <a:br>
              <a:rPr lang="en-GB" sz="1200" dirty="0"/>
            </a:br>
            <a:r>
              <a:rPr lang="en-GB" sz="1200" dirty="0"/>
              <a:t>and </a:t>
            </a:r>
            <a:r>
              <a:rPr lang="en-GB" sz="1200" dirty="0" smtClean="0"/>
              <a:t>channel CA edge (Inner</a:t>
            </a:r>
            <a:r>
              <a:rPr lang="en-GB" sz="1200" dirty="0"/>
              <a:t>)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="" xmlns:a16="http://schemas.microsoft.com/office/drawing/2014/main" id="{A3C9D5A9-B6BA-4C5A-9869-1955CA9D681F}"/>
              </a:ext>
            </a:extLst>
          </p:cNvPr>
          <p:cNvSpPr/>
          <p:nvPr/>
        </p:nvSpPr>
        <p:spPr>
          <a:xfrm>
            <a:off x="632592" y="2495673"/>
            <a:ext cx="2358832" cy="4108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Required BW between allocation</a:t>
            </a:r>
            <a:br>
              <a:rPr lang="en-GB" sz="1200" dirty="0"/>
            </a:br>
            <a:r>
              <a:rPr lang="en-GB" sz="1200" dirty="0"/>
              <a:t>and </a:t>
            </a:r>
            <a:r>
              <a:rPr lang="en-GB" sz="1200" dirty="0" smtClean="0"/>
              <a:t>channel CA edge (</a:t>
            </a:r>
            <a:r>
              <a:rPr lang="en-GB" sz="1200" dirty="0"/>
              <a:t>I</a:t>
            </a:r>
            <a:r>
              <a:rPr lang="en-GB" sz="1200" dirty="0" smtClean="0"/>
              <a:t>nner</a:t>
            </a:r>
            <a:r>
              <a:rPr lang="en-GB" sz="1200" dirty="0"/>
              <a:t>)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="" xmlns:a16="http://schemas.microsoft.com/office/drawing/2014/main" id="{A3C9D5A9-B6BA-4C5A-9869-1955CA9D681F}"/>
              </a:ext>
            </a:extLst>
          </p:cNvPr>
          <p:cNvSpPr/>
          <p:nvPr/>
        </p:nvSpPr>
        <p:spPr>
          <a:xfrm>
            <a:off x="5364544" y="2495672"/>
            <a:ext cx="2358832" cy="41083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/>
              <a:t>Required BW between allocation</a:t>
            </a:r>
            <a:br>
              <a:rPr lang="en-GB" sz="1200" dirty="0"/>
            </a:br>
            <a:r>
              <a:rPr lang="en-GB" sz="1200" dirty="0"/>
              <a:t>and </a:t>
            </a:r>
            <a:r>
              <a:rPr lang="en-GB" sz="1200" dirty="0" smtClean="0"/>
              <a:t>channel CA edge (</a:t>
            </a:r>
            <a:r>
              <a:rPr lang="en-GB" sz="1200" dirty="0"/>
              <a:t>I</a:t>
            </a:r>
            <a:r>
              <a:rPr lang="en-GB" sz="1200" dirty="0" smtClean="0"/>
              <a:t>nner</a:t>
            </a:r>
            <a:r>
              <a:rPr lang="en-GB" sz="1200" dirty="0"/>
              <a:t>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9241972" y="2853076"/>
            <a:ext cx="24710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This illustrates the Inner </a:t>
            </a:r>
            <a:r>
              <a:rPr lang="en-CA" dirty="0" err="1" smtClean="0"/>
              <a:t>RBstart,low</a:t>
            </a:r>
            <a:r>
              <a:rPr lang="en-CA" dirty="0" smtClean="0"/>
              <a:t> and high concepts and other parameters used in the allocation definition in following pages</a:t>
            </a:r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817336" y="3603169"/>
            <a:ext cx="3246201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551027" y="3418503"/>
            <a:ext cx="12663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BW</a:t>
            </a:r>
            <a:r>
              <a:rPr lang="en-GB" baseline="-25000" dirty="0"/>
              <a:t>Channel_CA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632592" y="3603169"/>
            <a:ext cx="3918436" cy="10885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36845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258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WF </a:t>
            </a:r>
            <a:r>
              <a:rPr lang="en-US" altLang="zh-CN" b="1" dirty="0">
                <a:latin typeface="Calibri" panose="020F0502020204030204" pitchFamily="34" charset="0"/>
                <a:cs typeface="Calibri" panose="020F0502020204030204" pitchFamily="34" charset="0"/>
              </a:rPr>
              <a:t>on </a:t>
            </a:r>
            <a:r>
              <a:rPr lang="en-US" altLang="zh-CN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non-contiguous allocation definitions: Inner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7" y="1255363"/>
            <a:ext cx="11234057" cy="492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400" dirty="0" smtClean="0"/>
              <a:t>Non-contiguous </a:t>
            </a:r>
            <a:r>
              <a:rPr lang="fi-FI" sz="2400" dirty="0"/>
              <a:t>allocation </a:t>
            </a:r>
            <a:r>
              <a:rPr lang="fi-FI" sz="2400" dirty="0" smtClean="0"/>
              <a:t>definition: </a:t>
            </a:r>
            <a:r>
              <a:rPr lang="en-US" sz="2400" dirty="0" smtClean="0"/>
              <a:t>RB</a:t>
            </a:r>
            <a:r>
              <a:rPr lang="en-US" sz="2400" baseline="-25000" dirty="0" smtClean="0"/>
              <a:t>Start1 </a:t>
            </a:r>
            <a:r>
              <a:rPr lang="en-US" sz="2400" dirty="0"/>
              <a:t>+ L</a:t>
            </a:r>
            <a:r>
              <a:rPr lang="en-US" sz="2400" baseline="-25000" dirty="0"/>
              <a:t>CRB1</a:t>
            </a:r>
            <a:r>
              <a:rPr lang="en-US" sz="2400" dirty="0"/>
              <a:t> &lt; N</a:t>
            </a:r>
            <a:r>
              <a:rPr lang="en-US" sz="2400" baseline="-25000" dirty="0"/>
              <a:t>RB1</a:t>
            </a:r>
            <a:r>
              <a:rPr lang="en-US" sz="2400" dirty="0"/>
              <a:t>, or</a:t>
            </a:r>
            <a:r>
              <a:rPr lang="en-US" sz="2400" baseline="-25000" dirty="0"/>
              <a:t> </a:t>
            </a:r>
            <a:r>
              <a:rPr lang="en-US" sz="2400" dirty="0"/>
              <a:t>RB</a:t>
            </a:r>
            <a:r>
              <a:rPr lang="en-US" sz="2400" baseline="-25000" dirty="0"/>
              <a:t>Start2 </a:t>
            </a:r>
            <a:r>
              <a:rPr lang="en-US" sz="2400" dirty="0"/>
              <a:t>&gt; 0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In contiguous CA, a non-contiguous RB allocation is a non-contiguous Inner RB allocation if the following conditions are met:</a:t>
            </a:r>
          </a:p>
          <a:p>
            <a:pPr marL="0" indent="0">
              <a:buNone/>
            </a:pPr>
            <a:r>
              <a:rPr lang="en-GB" sz="2400" dirty="0" err="1"/>
              <a:t>RB</a:t>
            </a:r>
            <a:r>
              <a:rPr lang="en-GB" sz="2400" baseline="-25000" dirty="0" err="1"/>
              <a:t>Start,Low</a:t>
            </a:r>
            <a:r>
              <a:rPr lang="en-GB" sz="2400" baseline="-25000" dirty="0"/>
              <a:t>  </a:t>
            </a:r>
            <a:r>
              <a:rPr lang="en-GB" sz="2400" dirty="0"/>
              <a:t>≤  </a:t>
            </a:r>
            <a:r>
              <a:rPr lang="en-GB" sz="2400" dirty="0" err="1"/>
              <a:t>RB</a:t>
            </a:r>
            <a:r>
              <a:rPr lang="en-GB" sz="2400" baseline="-25000" dirty="0" err="1"/>
              <a:t>Start_CA</a:t>
            </a:r>
            <a:r>
              <a:rPr lang="en-GB" sz="2400" baseline="-25000" dirty="0"/>
              <a:t>  </a:t>
            </a:r>
            <a:r>
              <a:rPr lang="en-GB" sz="2400" dirty="0"/>
              <a:t>≤  </a:t>
            </a:r>
            <a:r>
              <a:rPr lang="en-GB" sz="2400" dirty="0" err="1" smtClean="0"/>
              <a:t>RB</a:t>
            </a:r>
            <a:r>
              <a:rPr lang="en-GB" sz="2400" baseline="-25000" dirty="0" err="1" smtClean="0"/>
              <a:t>Start,High</a:t>
            </a:r>
            <a:r>
              <a:rPr lang="en-GB" sz="2400" baseline="-25000" dirty="0" smtClean="0"/>
              <a:t> </a:t>
            </a:r>
            <a:r>
              <a:rPr lang="en-GB" sz="2400" dirty="0" smtClean="0"/>
              <a:t>and </a:t>
            </a:r>
            <a:r>
              <a:rPr lang="en-US" sz="2400" dirty="0" err="1" smtClean="0"/>
              <a:t>N</a:t>
            </a:r>
            <a:r>
              <a:rPr lang="en-US" sz="2400" baseline="-25000" dirty="0" err="1" smtClean="0"/>
              <a:t>RB_alloc</a:t>
            </a:r>
            <a:r>
              <a:rPr lang="en-US" sz="2400" baseline="-25000" dirty="0" smtClean="0"/>
              <a:t> </a:t>
            </a:r>
            <a:r>
              <a:rPr lang="en-GB" sz="2400" dirty="0"/>
              <a:t>≤  ceil((BW</a:t>
            </a:r>
            <a:r>
              <a:rPr lang="en-GB" sz="2400" baseline="-25000" dirty="0"/>
              <a:t>Channel_CA</a:t>
            </a:r>
            <a:r>
              <a:rPr lang="en-GB" sz="2400" dirty="0"/>
              <a:t> / 3 – </a:t>
            </a:r>
            <a:r>
              <a:rPr lang="en-GB" sz="2400" dirty="0" err="1"/>
              <a:t>BW</a:t>
            </a:r>
            <a:r>
              <a:rPr lang="en-GB" sz="2400" baseline="-25000" dirty="0" err="1"/>
              <a:t>gap</a:t>
            </a:r>
            <a:r>
              <a:rPr lang="en-GB" sz="2400" dirty="0"/>
              <a:t> ) / 0.18MHz),</a:t>
            </a:r>
          </a:p>
          <a:p>
            <a:pPr marL="0" indent="0">
              <a:buNone/>
            </a:pPr>
            <a:r>
              <a:rPr lang="en-GB" sz="2400" dirty="0"/>
              <a:t>where</a:t>
            </a:r>
          </a:p>
          <a:p>
            <a:pPr marL="0" indent="0">
              <a:buNone/>
            </a:pPr>
            <a:r>
              <a:rPr lang="en-US" sz="2400" dirty="0" err="1"/>
              <a:t>N</a:t>
            </a:r>
            <a:r>
              <a:rPr lang="en-US" sz="2400" baseline="-25000" dirty="0" err="1"/>
              <a:t>RB_alloc</a:t>
            </a:r>
            <a:r>
              <a:rPr lang="en-US" sz="2400" baseline="-25000" dirty="0"/>
              <a:t> </a:t>
            </a:r>
            <a:r>
              <a:rPr lang="en-GB" sz="2400" dirty="0"/>
              <a:t>= (N</a:t>
            </a:r>
            <a:r>
              <a:rPr lang="en-GB" sz="2400" baseline="-25000" dirty="0"/>
              <a:t>RB1</a:t>
            </a:r>
            <a:r>
              <a:rPr lang="en-GB" sz="2400" dirty="0"/>
              <a:t> - RB</a:t>
            </a:r>
            <a:r>
              <a:rPr lang="en-GB" sz="2400" baseline="-25000" dirty="0"/>
              <a:t>Start1</a:t>
            </a:r>
            <a:r>
              <a:rPr lang="en-GB" sz="2400" dirty="0"/>
              <a:t>)∙ 2^µ</a:t>
            </a:r>
            <a:r>
              <a:rPr lang="en-GB" sz="2400" baseline="-25000" dirty="0"/>
              <a:t>1</a:t>
            </a:r>
            <a:r>
              <a:rPr lang="en-GB" sz="2400" dirty="0"/>
              <a:t> + (RB</a:t>
            </a:r>
            <a:r>
              <a:rPr lang="en-GB" sz="2400" baseline="-25000" dirty="0"/>
              <a:t>Start2</a:t>
            </a:r>
            <a:r>
              <a:rPr lang="en-GB" sz="2400" dirty="0"/>
              <a:t> + L</a:t>
            </a:r>
            <a:r>
              <a:rPr lang="en-GB" sz="2400" baseline="-25000" dirty="0"/>
              <a:t>CRB2</a:t>
            </a:r>
            <a:r>
              <a:rPr lang="en-GB" sz="2400" dirty="0"/>
              <a:t> ) ∙ </a:t>
            </a:r>
            <a:r>
              <a:rPr lang="en-GB" sz="2400" dirty="0" smtClean="0"/>
              <a:t>2^µ</a:t>
            </a:r>
            <a:r>
              <a:rPr lang="en-GB" sz="2400" baseline="-25000" dirty="0" smtClean="0"/>
              <a:t>2, </a:t>
            </a:r>
            <a:r>
              <a:rPr lang="en-GB" sz="2400" dirty="0" err="1" smtClean="0"/>
              <a:t>RB</a:t>
            </a:r>
            <a:r>
              <a:rPr lang="en-GB" sz="2400" baseline="-25000" dirty="0" err="1" smtClean="0"/>
              <a:t>Start_CA</a:t>
            </a:r>
            <a:r>
              <a:rPr lang="en-GB" sz="2400" baseline="-25000" dirty="0" smtClean="0"/>
              <a:t> </a:t>
            </a:r>
            <a:r>
              <a:rPr lang="en-GB" sz="2400" dirty="0"/>
              <a:t>= RB</a:t>
            </a:r>
            <a:r>
              <a:rPr lang="en-GB" sz="2400" baseline="-25000" dirty="0"/>
              <a:t>Start1</a:t>
            </a:r>
            <a:r>
              <a:rPr lang="en-GB" sz="2400" dirty="0"/>
              <a:t>∙2^</a:t>
            </a:r>
            <a:r>
              <a:rPr lang="en-GB" sz="2400" dirty="0">
                <a:sym typeface="Symbol" panose="05050102010706020507" pitchFamily="18" charset="2"/>
              </a:rPr>
              <a:t></a:t>
            </a:r>
            <a:r>
              <a:rPr lang="en-GB" sz="2400" baseline="-25000" dirty="0">
                <a:sym typeface="Symbol" panose="05050102010706020507" pitchFamily="18" charset="2"/>
              </a:rPr>
              <a:t>1</a:t>
            </a:r>
            <a:endParaRPr lang="en-GB" sz="2400" baseline="-25000" dirty="0"/>
          </a:p>
          <a:p>
            <a:pPr marL="0" indent="0">
              <a:buNone/>
            </a:pPr>
            <a:r>
              <a:rPr lang="en-GB" sz="2400" dirty="0" err="1"/>
              <a:t>RB</a:t>
            </a:r>
            <a:r>
              <a:rPr lang="en-GB" sz="2400" baseline="-25000" dirty="0" err="1"/>
              <a:t>Start,Low</a:t>
            </a:r>
            <a:r>
              <a:rPr lang="en-GB" sz="2400" dirty="0"/>
              <a:t> = max(1, floor(</a:t>
            </a:r>
            <a:r>
              <a:rPr lang="en-US" sz="2400" dirty="0" err="1"/>
              <a:t>N</a:t>
            </a:r>
            <a:r>
              <a:rPr lang="en-US" sz="2400" baseline="-25000" dirty="0" err="1"/>
              <a:t>RB_alloc</a:t>
            </a:r>
            <a:r>
              <a:rPr lang="en-US" sz="2400" baseline="-25000" dirty="0"/>
              <a:t> </a:t>
            </a:r>
            <a:r>
              <a:rPr lang="en-GB" sz="2400" dirty="0"/>
              <a:t>+ (</a:t>
            </a:r>
            <a:r>
              <a:rPr lang="en-GB" sz="2400" dirty="0" err="1"/>
              <a:t>BW</a:t>
            </a:r>
            <a:r>
              <a:rPr lang="en-GB" sz="2400" baseline="-25000" dirty="0" err="1"/>
              <a:t>gap</a:t>
            </a:r>
            <a:r>
              <a:rPr lang="en-GB" sz="2400" dirty="0"/>
              <a:t> – </a:t>
            </a:r>
            <a:r>
              <a:rPr lang="en-GB" sz="2400" dirty="0" err="1"/>
              <a:t>BW</a:t>
            </a:r>
            <a:r>
              <a:rPr lang="en-GB" sz="2400" baseline="-25000" dirty="0" err="1"/>
              <a:t>GB,low</a:t>
            </a:r>
            <a:r>
              <a:rPr lang="en-GB" sz="2400" dirty="0"/>
              <a:t>)/0.18MHz))</a:t>
            </a:r>
          </a:p>
          <a:p>
            <a:pPr marL="0" indent="0">
              <a:buNone/>
            </a:pPr>
            <a:r>
              <a:rPr lang="en-GB" sz="2400" dirty="0" err="1"/>
              <a:t>RB</a:t>
            </a:r>
            <a:r>
              <a:rPr lang="en-GB" sz="2400" baseline="-25000" dirty="0" err="1"/>
              <a:t>Start,High</a:t>
            </a:r>
            <a:r>
              <a:rPr lang="en-GB" sz="2400" dirty="0"/>
              <a:t> = floor((BW</a:t>
            </a:r>
            <a:r>
              <a:rPr lang="en-GB" sz="2400" baseline="-25000" dirty="0"/>
              <a:t>Channel_CA</a:t>
            </a:r>
            <a:r>
              <a:rPr lang="en-GB" sz="2400" dirty="0"/>
              <a:t> – 2 </a:t>
            </a:r>
            <a:r>
              <a:rPr lang="en-US" sz="2400" dirty="0"/>
              <a:t>∙ </a:t>
            </a:r>
            <a:r>
              <a:rPr lang="en-GB" sz="2400" dirty="0" err="1"/>
              <a:t>BW</a:t>
            </a:r>
            <a:r>
              <a:rPr lang="en-GB" sz="2400" baseline="-25000" dirty="0" err="1"/>
              <a:t>gap</a:t>
            </a:r>
            <a:r>
              <a:rPr lang="en-GB" sz="2400" dirty="0"/>
              <a:t> – </a:t>
            </a:r>
            <a:r>
              <a:rPr lang="en-GB" sz="2400" dirty="0" err="1"/>
              <a:t>BW</a:t>
            </a:r>
            <a:r>
              <a:rPr lang="en-GB" sz="2400" baseline="-25000" dirty="0" err="1"/>
              <a:t>GB,low</a:t>
            </a:r>
            <a:r>
              <a:rPr lang="en-GB" sz="2400" dirty="0"/>
              <a:t>)/0.18MHz – 2 </a:t>
            </a:r>
            <a:r>
              <a:rPr lang="en-US" sz="2400" dirty="0"/>
              <a:t>∙</a:t>
            </a:r>
            <a:r>
              <a:rPr lang="en-GB" sz="2400" dirty="0"/>
              <a:t> </a:t>
            </a:r>
            <a:r>
              <a:rPr lang="en-US" sz="2400" dirty="0" err="1"/>
              <a:t>N</a:t>
            </a:r>
            <a:r>
              <a:rPr lang="en-US" sz="2400" baseline="-25000" dirty="0" err="1"/>
              <a:t>RB_alloc</a:t>
            </a:r>
            <a:r>
              <a:rPr lang="en-GB" sz="2400" dirty="0"/>
              <a:t>)</a:t>
            </a:r>
          </a:p>
          <a:p>
            <a:pPr marL="0" indent="0">
              <a:buNone/>
            </a:pPr>
            <a:r>
              <a:rPr lang="en-GB" sz="2400" dirty="0" err="1"/>
              <a:t>BW</a:t>
            </a:r>
            <a:r>
              <a:rPr lang="en-GB" sz="2400" baseline="-25000" dirty="0" err="1"/>
              <a:t>GB,low</a:t>
            </a:r>
            <a:r>
              <a:rPr lang="en-GB" sz="2400" baseline="-25000" dirty="0"/>
              <a:t> </a:t>
            </a:r>
            <a:r>
              <a:rPr lang="en-GB" sz="2400" dirty="0"/>
              <a:t>=</a:t>
            </a:r>
            <a:r>
              <a:rPr lang="en-GB" sz="2400" dirty="0" err="1"/>
              <a:t>F</a:t>
            </a:r>
            <a:r>
              <a:rPr lang="en-GB" sz="2400" baseline="-25000" dirty="0" err="1"/>
              <a:t>offset,low</a:t>
            </a:r>
            <a:r>
              <a:rPr lang="en-GB" sz="2400" dirty="0"/>
              <a:t> – (N</a:t>
            </a:r>
            <a:r>
              <a:rPr lang="en-GB" sz="2400" baseline="-25000" dirty="0"/>
              <a:t>RB1</a:t>
            </a:r>
            <a:r>
              <a:rPr lang="en-US" sz="2400" dirty="0"/>
              <a:t>∙</a:t>
            </a:r>
            <a:r>
              <a:rPr lang="en-GB" sz="2400" dirty="0"/>
              <a:t>12+1)</a:t>
            </a:r>
            <a:r>
              <a:rPr lang="en-US" sz="2400" dirty="0"/>
              <a:t>∙</a:t>
            </a:r>
            <a:r>
              <a:rPr lang="en-GB" sz="2400" dirty="0"/>
              <a:t>SCS</a:t>
            </a:r>
            <a:r>
              <a:rPr lang="en-GB" sz="2400" baseline="-25000" dirty="0"/>
              <a:t>1</a:t>
            </a:r>
            <a:r>
              <a:rPr lang="en-GB" sz="2400" dirty="0"/>
              <a:t>/2</a:t>
            </a:r>
          </a:p>
          <a:p>
            <a:pPr marL="0" indent="0">
              <a:buNone/>
            </a:pPr>
            <a:r>
              <a:rPr lang="en-GB" sz="2400" dirty="0" err="1"/>
              <a:t>BW</a:t>
            </a:r>
            <a:r>
              <a:rPr lang="en-GB" sz="2400" baseline="-25000" dirty="0" err="1"/>
              <a:t>gap</a:t>
            </a:r>
            <a:r>
              <a:rPr lang="en-GB" sz="2400" dirty="0"/>
              <a:t> is the bandwidth of the gap between </a:t>
            </a:r>
            <a:r>
              <a:rPr lang="en-GB" sz="2400" dirty="0" smtClean="0"/>
              <a:t>N</a:t>
            </a:r>
            <a:r>
              <a:rPr lang="en-GB" sz="2400" baseline="-25000" dirty="0" smtClean="0"/>
              <a:t>RB1</a:t>
            </a:r>
            <a:r>
              <a:rPr lang="en-GB" sz="2400" dirty="0"/>
              <a:t> </a:t>
            </a:r>
            <a:r>
              <a:rPr lang="en-GB" sz="2400" dirty="0" smtClean="0"/>
              <a:t>and N</a:t>
            </a:r>
            <a:r>
              <a:rPr lang="en-GB" sz="2400" baseline="-25000" dirty="0" smtClean="0"/>
              <a:t>RB2</a:t>
            </a:r>
            <a:r>
              <a:rPr lang="en-GB" sz="2400" dirty="0"/>
              <a:t> </a:t>
            </a:r>
            <a:r>
              <a:rPr lang="en-GB" sz="2400" dirty="0" smtClean="0"/>
              <a:t>possible allocations of CC1 and CC2 respectively.</a:t>
            </a:r>
            <a:endParaRPr lang="en-GB" sz="2400" dirty="0"/>
          </a:p>
          <a:p>
            <a:pPr marL="0" indent="0">
              <a:buNone/>
            </a:pP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3963754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3882</TotalTime>
  <Words>2295</Words>
  <Application>Microsoft Office PowerPoint</Application>
  <PresentationFormat>Custom</PresentationFormat>
  <Paragraphs>525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主题</vt:lpstr>
      <vt:lpstr>WF on intra-band contiguous UL CA MPR and A-MPR remaining issues</vt:lpstr>
      <vt:lpstr>WF on contiguous UL CA architecture and capabilities</vt:lpstr>
      <vt:lpstr>WF on ACLR MBW position</vt:lpstr>
      <vt:lpstr>Background on Inner and outer contiguous allocation definitions</vt:lpstr>
      <vt:lpstr>WF on Inner and outer contiguous allocation definitions</vt:lpstr>
      <vt:lpstr>Background on Inner and outer contiguous allocation MPR for Class B and C</vt:lpstr>
      <vt:lpstr>WF on Inner and outer contiguous allocation MPR for Class B and C</vt:lpstr>
      <vt:lpstr>Background on Inner, outer1 and outer2 non-contiguous allocation definitions</vt:lpstr>
      <vt:lpstr>WF on non-contiguous allocation definitions: Inner allocation</vt:lpstr>
      <vt:lpstr>WF on non-contiguous allocation definitions: Outer1 and Outer 2 allocations</vt:lpstr>
      <vt:lpstr>Background on Inner and outer non-contiguous allocation MPR for Class B and C</vt:lpstr>
      <vt:lpstr>WF on Inner and outer non-contiguous allocation MPR for Class B and C</vt:lpstr>
      <vt:lpstr>Background on AMPR for NS04 and NS27</vt:lpstr>
      <vt:lpstr>WF on AMPR for NS04 and NS27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scope of FR1 UE RF</dc:title>
  <dc:creator>Zhangqian (Zq)</dc:creator>
  <cp:lastModifiedBy>Skyworks</cp:lastModifiedBy>
  <cp:revision>106</cp:revision>
  <dcterms:created xsi:type="dcterms:W3CDTF">2019-10-15T22:26:30Z</dcterms:created>
  <dcterms:modified xsi:type="dcterms:W3CDTF">2020-06-03T09:13:01Z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(3)8IvdRN81hnukRZgS282x4Ke/zX1InFWBz+Fj+XDynZRZGcwi4F9Huxxv3D1BL2L/Vpbtn6q5
ZCr+w0J/Mt3kjZEmkrXfse/ajLd3LfJmQZa9jnnTCer9A01w0qZyoMH7b6pWwVGXYwijaGNm
K4gvBcNIuWHiib1oJCpUDjXOkGPa1/3rb2dmNecSHS1HO6sb6hrlzEF6Fp4lulzH7U5zVrBb
5eZRLGmdDFdYHqFW90</vt:lpwstr>
  </property>
  <property fmtid="{D5CDD505-2E9C-101B-9397-08002B2CF9AE}" pid="3" name="_2015_ms_pID_7253431">
    <vt:lpwstr>eR7fmzZij/fa0sq2w7m5ihpLAnmqkF6g2X0lhe1Bh6tS1okJ5sCx2g
jGVLX+SAQFNkmNrlSNtqfCG4ZZ9EMnUsQB7u4F8VBZ7Wz7r1saPS+6FUTW7CSryapnlmRhtq
IV8Y8qzVIvPqXAji90AMSv1lKAZWtw0h9j6I3liqUezl9Sy/1QGPpdZ7oSrrqo9o5RhgdurI
hamt16aBkTrWAM7LA3jiGsl3i5Utnha2Xa+d</vt:lpwstr>
  </property>
  <property fmtid="{D5CDD505-2E9C-101B-9397-08002B2CF9AE}" pid="4" name="_2015_ms_pID_7253432">
    <vt:lpwstr>GA==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1577106026</vt:lpwstr>
  </property>
</Properties>
</file>