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4" r:id="rId3"/>
    <p:sldId id="279" r:id="rId4"/>
    <p:sldId id="257" r:id="rId5"/>
    <p:sldId id="285" r:id="rId6"/>
    <p:sldId id="277" r:id="rId7"/>
    <p:sldId id="283" r:id="rId8"/>
    <p:sldId id="278" r:id="rId9"/>
    <p:sldId id="281" r:id="rId10"/>
    <p:sldId id="28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17" autoAdjust="0"/>
  </p:normalViewPr>
  <p:slideViewPr>
    <p:cSldViewPr snapToGrid="0">
      <p:cViewPr>
        <p:scale>
          <a:sx n="70" d="100"/>
          <a:sy n="70" d="100"/>
        </p:scale>
        <p:origin x="536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77CB8-84A1-45D8-829E-D1E8976B938D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131C0-A4DB-454F-9D59-F72C689481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6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131C0-A4DB-454F-9D59-F72C6894810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79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B131C0-A4DB-454F-9D59-F72C6894810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03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1122363"/>
            <a:ext cx="10320528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WF on PC3 intra-band UL CA MPR</a:t>
            </a:r>
            <a:br>
              <a:rPr lang="en-US" dirty="0"/>
            </a:br>
            <a:r>
              <a:rPr lang="en-US" dirty="0"/>
              <a:t>for GTW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2924"/>
            <a:ext cx="9144000" cy="1655762"/>
          </a:xfrm>
        </p:spPr>
        <p:txBody>
          <a:bodyPr/>
          <a:lstStyle/>
          <a:p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/>
              <a:t>R4-200XXXX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–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29073" y="75876"/>
            <a:ext cx="10515600" cy="605259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Intra-band non-contiguous UL CA-MPR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9072" y="681135"/>
            <a:ext cx="12062928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Whether The -13dBm/MHz MPR only used for Band n41 for intra-band non-contiguous CA is defined?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b="1" dirty="0"/>
              <a:t>Option 1: </a:t>
            </a:r>
            <a:r>
              <a:rPr lang="en-US" altLang="zh-CN" dirty="0"/>
              <a:t>No, -13dBm/MHz is only ASE requirement for USA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b="1" dirty="0"/>
              <a:t>Option 2: Yes (waiting for comments from companies)</a:t>
            </a:r>
          </a:p>
        </p:txBody>
      </p:sp>
    </p:spTree>
    <p:extLst>
      <p:ext uri="{BB962C8B-B14F-4D97-AF65-F5344CB8AC3E}">
        <p14:creationId xmlns:p14="http://schemas.microsoft.com/office/powerpoint/2010/main" val="36821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740" y="1"/>
            <a:ext cx="10515600" cy="63448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3935" y="895739"/>
            <a:ext cx="1179389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sz="2000" b="1" dirty="0"/>
              <a:t>MPR to be discussed in the GTW session</a:t>
            </a: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Ø"/>
            </a:pPr>
            <a:endParaRPr lang="en-US" altLang="zh-CN" sz="2000" b="1" dirty="0"/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Intra-band Contiguous UL CA</a:t>
            </a:r>
          </a:p>
          <a:p>
            <a:pPr marL="742950" lvl="1" indent="-285750">
              <a:lnSpc>
                <a:spcPct val="125000"/>
              </a:lnSpc>
              <a:buFont typeface="Wingdings" panose="05000000000000000000" pitchFamily="2" charset="2"/>
              <a:buChar char="p"/>
            </a:pPr>
            <a:r>
              <a:rPr lang="en-US" altLang="zh-CN" dirty="0"/>
              <a:t>Contiguous allocation</a:t>
            </a:r>
          </a:p>
          <a:p>
            <a:pPr marL="1200150" lvl="2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en-US" altLang="zh-CN" dirty="0"/>
              <a:t>Bandwidth class B</a:t>
            </a:r>
          </a:p>
          <a:p>
            <a:pPr marL="1200150" lvl="2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en-US" altLang="zh-CN" dirty="0"/>
              <a:t>Bandwidth class C</a:t>
            </a:r>
          </a:p>
          <a:p>
            <a:pPr marL="742950" lvl="1" indent="-285750">
              <a:lnSpc>
                <a:spcPct val="125000"/>
              </a:lnSpc>
              <a:buFont typeface="Wingdings" panose="05000000000000000000" pitchFamily="2" charset="2"/>
              <a:buChar char="p"/>
            </a:pPr>
            <a:r>
              <a:rPr lang="en-US" altLang="zh-CN" dirty="0"/>
              <a:t>Non-contiguous allocation</a:t>
            </a:r>
          </a:p>
          <a:p>
            <a:pPr marL="1200150" lvl="2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en-US" altLang="zh-CN" dirty="0"/>
              <a:t>Bandwidth class B</a:t>
            </a:r>
          </a:p>
          <a:p>
            <a:pPr marL="1200150" lvl="2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r>
              <a:rPr lang="en-US" altLang="zh-CN" dirty="0"/>
              <a:t>Bandwidth class C</a:t>
            </a:r>
          </a:p>
          <a:p>
            <a:pPr lvl="1">
              <a:lnSpc>
                <a:spcPct val="125000"/>
              </a:lnSpc>
            </a:pPr>
            <a:endParaRPr lang="en-US" altLang="zh-CN" dirty="0"/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Intra-band non-contiguous UL CA</a:t>
            </a:r>
          </a:p>
          <a:p>
            <a:pPr marL="742950" lvl="1" indent="-285750">
              <a:lnSpc>
                <a:spcPct val="125000"/>
              </a:lnSpc>
              <a:buFont typeface="Wingdings" panose="05000000000000000000" pitchFamily="2" charset="2"/>
              <a:buChar char="ü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455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3270" y="109753"/>
            <a:ext cx="10515600" cy="59870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Background on inner and outer allocation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3270" y="774441"/>
            <a:ext cx="11941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dirty="0"/>
              <a:t>Intra-band Contiguous UL CA</a:t>
            </a:r>
          </a:p>
          <a:p>
            <a:endParaRPr lang="en-US" altLang="zh-CN" b="1" dirty="0"/>
          </a:p>
        </p:txBody>
      </p:sp>
      <p:sp>
        <p:nvSpPr>
          <p:cNvPr id="5" name="矩形 4"/>
          <p:cNvSpPr/>
          <p:nvPr/>
        </p:nvSpPr>
        <p:spPr>
          <a:xfrm>
            <a:off x="113270" y="4839870"/>
            <a:ext cx="3636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dirty="0"/>
              <a:t>Intra-band non-contiguous UL CA</a:t>
            </a:r>
            <a:endParaRPr lang="zh-CN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113269" y="1168705"/>
            <a:ext cx="113633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hangingPunct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CA" altLang="zh-CN" dirty="0"/>
              <a:t>Inner allocation reuses the same concept than single CC allocation of inner half allocation but applied to the 15kHz SCS equivalent aggregated contiguous allocation</a:t>
            </a:r>
            <a:endParaRPr lang="en-GB" altLang="zh-CN" dirty="0"/>
          </a:p>
          <a:p>
            <a:pPr marL="285750" indent="-285750" hangingPunct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zh-CN" dirty="0"/>
              <a:t>For Aggregated channel bandwidth≤200Mhz (class B and Class C)</a:t>
            </a:r>
            <a:endParaRPr lang="en-US" altLang="zh-CN" dirty="0"/>
          </a:p>
          <a:p>
            <a:pPr hangingPunct="0">
              <a:lnSpc>
                <a:spcPct val="120000"/>
              </a:lnSpc>
            </a:pPr>
            <a:r>
              <a:rPr lang="en-US" altLang="zh-CN" dirty="0"/>
              <a:t>For </a:t>
            </a:r>
            <a:r>
              <a:rPr lang="en-US" altLang="zh-CN" dirty="0" err="1"/>
              <a:t>RB</a:t>
            </a:r>
            <a:r>
              <a:rPr lang="en-US" altLang="zh-CN" baseline="-25000" dirty="0" err="1"/>
              <a:t>Start,Low</a:t>
            </a:r>
            <a:r>
              <a:rPr lang="en-US" altLang="zh-CN" dirty="0"/>
              <a:t> = max(1, floor(</a:t>
            </a:r>
            <a:r>
              <a:rPr lang="en-US" altLang="zh-CN" dirty="0" err="1"/>
              <a:t>N</a:t>
            </a:r>
            <a:r>
              <a:rPr lang="en-US" altLang="zh-CN" baseline="-25000" dirty="0" err="1"/>
              <a:t>RB_alloc</a:t>
            </a:r>
            <a:r>
              <a:rPr lang="en-US" altLang="zh-CN" baseline="-25000" dirty="0"/>
              <a:t> </a:t>
            </a:r>
            <a:r>
              <a:rPr lang="en-US" altLang="zh-CN" dirty="0"/>
              <a:t>/2)), where </a:t>
            </a:r>
            <a:r>
              <a:rPr lang="en-US" altLang="zh-CN" dirty="0" err="1"/>
              <a:t>N</a:t>
            </a:r>
            <a:r>
              <a:rPr lang="en-US" altLang="zh-CN" baseline="-25000" dirty="0" err="1"/>
              <a:t>RB_alloc</a:t>
            </a:r>
            <a:r>
              <a:rPr lang="en-US" altLang="zh-CN" dirty="0"/>
              <a:t>=L</a:t>
            </a:r>
            <a:r>
              <a:rPr lang="en-US" altLang="zh-CN" baseline="-25000" dirty="0"/>
              <a:t>CRB1</a:t>
            </a:r>
            <a:r>
              <a:rPr lang="en-US" altLang="zh-CN" dirty="0"/>
              <a:t>*2^µ</a:t>
            </a:r>
            <a:r>
              <a:rPr lang="en-US" altLang="zh-CN" baseline="-25000" dirty="0"/>
              <a:t>1</a:t>
            </a:r>
            <a:r>
              <a:rPr lang="en-US" altLang="zh-CN" dirty="0"/>
              <a:t>+L</a:t>
            </a:r>
            <a:r>
              <a:rPr lang="en-US" altLang="zh-CN" baseline="-25000" dirty="0"/>
              <a:t>CRB2</a:t>
            </a:r>
            <a:r>
              <a:rPr lang="en-US" altLang="zh-CN" dirty="0"/>
              <a:t>*2^µ</a:t>
            </a:r>
            <a:r>
              <a:rPr lang="en-US" altLang="zh-CN" baseline="-25000" dirty="0"/>
              <a:t>2</a:t>
            </a:r>
            <a:endParaRPr lang="en-US" altLang="zh-CN" dirty="0"/>
          </a:p>
          <a:p>
            <a:pPr hangingPunct="0">
              <a:lnSpc>
                <a:spcPct val="120000"/>
              </a:lnSpc>
            </a:pPr>
            <a:r>
              <a:rPr lang="en-US" altLang="zh-CN" dirty="0"/>
              <a:t>Inner RB allocation is defined as </a:t>
            </a:r>
            <a:r>
              <a:rPr lang="en-US" altLang="zh-CN" dirty="0" err="1"/>
              <a:t>RB</a:t>
            </a:r>
            <a:r>
              <a:rPr lang="en-US" altLang="zh-CN" baseline="-25000" dirty="0" err="1"/>
              <a:t>Start,Low</a:t>
            </a:r>
            <a:r>
              <a:rPr lang="en-US" altLang="zh-CN" dirty="0"/>
              <a:t>  ≤  </a:t>
            </a:r>
            <a:r>
              <a:rPr lang="en-US" altLang="zh-CN" dirty="0" err="1"/>
              <a:t>RB</a:t>
            </a:r>
            <a:r>
              <a:rPr lang="en-US" altLang="zh-CN" baseline="-25000" dirty="0" err="1"/>
              <a:t>Start</a:t>
            </a:r>
            <a:r>
              <a:rPr lang="en-US" altLang="zh-CN" baseline="-25000" dirty="0"/>
              <a:t> </a:t>
            </a:r>
            <a:r>
              <a:rPr lang="en-US" altLang="zh-CN" dirty="0"/>
              <a:t> ≤  </a:t>
            </a:r>
            <a:r>
              <a:rPr lang="en-US" altLang="zh-CN" dirty="0" err="1"/>
              <a:t>RB</a:t>
            </a:r>
            <a:r>
              <a:rPr lang="en-US" altLang="zh-CN" baseline="-25000" dirty="0" err="1"/>
              <a:t>Start,High</a:t>
            </a:r>
            <a:r>
              <a:rPr lang="en-US" altLang="zh-CN" dirty="0"/>
              <a:t>, </a:t>
            </a:r>
            <a:r>
              <a:rPr lang="en-US" altLang="zh-CN" dirty="0" err="1"/>
              <a:t>N</a:t>
            </a:r>
            <a:r>
              <a:rPr lang="en-US" altLang="zh-CN" baseline="-25000" dirty="0" err="1"/>
              <a:t>RB_alloc</a:t>
            </a:r>
            <a:r>
              <a:rPr lang="en-US" altLang="zh-CN" dirty="0" err="1"/>
              <a:t>≤ceil</a:t>
            </a:r>
            <a:r>
              <a:rPr lang="en-US" altLang="zh-CN" dirty="0"/>
              <a:t>[(1/2N</a:t>
            </a:r>
            <a:r>
              <a:rPr lang="en-US" altLang="zh-CN" baseline="-25000" dirty="0"/>
              <a:t>RB,agg</a:t>
            </a:r>
            <a:r>
              <a:rPr lang="en-US" altLang="zh-CN" dirty="0"/>
              <a:t>) ]</a:t>
            </a:r>
          </a:p>
          <a:p>
            <a:pPr hangingPunct="0">
              <a:lnSpc>
                <a:spcPct val="120000"/>
              </a:lnSpc>
            </a:pPr>
            <a:r>
              <a:rPr lang="en-US" altLang="zh-CN" dirty="0" err="1"/>
              <a:t>RB</a:t>
            </a:r>
            <a:r>
              <a:rPr lang="en-US" altLang="zh-CN" baseline="-25000" dirty="0" err="1"/>
              <a:t>Start,High</a:t>
            </a:r>
            <a:r>
              <a:rPr lang="en-US" altLang="zh-CN" dirty="0"/>
              <a:t> = </a:t>
            </a:r>
            <a:r>
              <a:rPr lang="en-US" altLang="zh-CN" dirty="0" err="1"/>
              <a:t>N</a:t>
            </a:r>
            <a:r>
              <a:rPr lang="en-US" altLang="zh-CN" baseline="-25000" dirty="0" err="1"/>
              <a:t>RB,agg</a:t>
            </a:r>
            <a:r>
              <a:rPr lang="en-US" altLang="zh-CN" dirty="0"/>
              <a:t> – </a:t>
            </a:r>
            <a:r>
              <a:rPr lang="en-US" altLang="zh-CN" dirty="0" err="1"/>
              <a:t>RB</a:t>
            </a:r>
            <a:r>
              <a:rPr lang="en-US" altLang="zh-CN" baseline="-25000" dirty="0" err="1"/>
              <a:t>Start,Low</a:t>
            </a:r>
            <a:r>
              <a:rPr lang="en-US" altLang="zh-CN" dirty="0"/>
              <a:t> – </a:t>
            </a:r>
            <a:r>
              <a:rPr lang="en-US" altLang="zh-CN" dirty="0" err="1"/>
              <a:t>N</a:t>
            </a:r>
            <a:r>
              <a:rPr lang="en-US" altLang="zh-CN" baseline="-25000" dirty="0" err="1"/>
              <a:t>RB,alloc</a:t>
            </a:r>
            <a:r>
              <a:rPr lang="en-US" altLang="zh-CN" dirty="0"/>
              <a:t>, where </a:t>
            </a:r>
            <a:r>
              <a:rPr lang="en-US" altLang="zh-CN" dirty="0" err="1"/>
              <a:t>N</a:t>
            </a:r>
            <a:r>
              <a:rPr lang="en-US" altLang="zh-CN" baseline="-25000" dirty="0" err="1"/>
              <a:t>RB,agg</a:t>
            </a:r>
            <a:r>
              <a:rPr lang="en-US" altLang="zh-CN" dirty="0"/>
              <a:t>=N</a:t>
            </a:r>
            <a:r>
              <a:rPr lang="en-US" altLang="zh-CN" baseline="-25000" dirty="0"/>
              <a:t>RB1</a:t>
            </a:r>
            <a:r>
              <a:rPr lang="en-US" altLang="zh-CN" dirty="0"/>
              <a:t>*2^µ</a:t>
            </a:r>
            <a:r>
              <a:rPr lang="en-US" altLang="zh-CN" baseline="-25000" dirty="0"/>
              <a:t>1</a:t>
            </a:r>
            <a:r>
              <a:rPr lang="en-US" altLang="zh-CN" dirty="0"/>
              <a:t>+ N</a:t>
            </a:r>
            <a:r>
              <a:rPr lang="en-US" altLang="zh-CN" baseline="-25000" dirty="0"/>
              <a:t>RB2</a:t>
            </a:r>
            <a:r>
              <a:rPr lang="en-US" altLang="zh-CN" dirty="0"/>
              <a:t>*2^µ</a:t>
            </a:r>
            <a:r>
              <a:rPr lang="en-US" altLang="zh-CN" baseline="-25000" dirty="0"/>
              <a:t>2</a:t>
            </a:r>
            <a:endParaRPr lang="en-US" altLang="zh-CN" dirty="0"/>
          </a:p>
          <a:p>
            <a:pPr hangingPunct="0">
              <a:lnSpc>
                <a:spcPct val="120000"/>
              </a:lnSpc>
            </a:pPr>
            <a:r>
              <a:rPr lang="en-US" altLang="zh-CN" dirty="0" err="1"/>
              <a:t>RB</a:t>
            </a:r>
            <a:r>
              <a:rPr lang="en-US" altLang="zh-CN" baseline="-25000" dirty="0" err="1"/>
              <a:t>Start</a:t>
            </a:r>
            <a:r>
              <a:rPr lang="en-GB" altLang="zh-CN" dirty="0"/>
              <a:t> = </a:t>
            </a:r>
            <a:r>
              <a:rPr lang="en-US" altLang="zh-CN" dirty="0"/>
              <a:t>RB</a:t>
            </a:r>
            <a:r>
              <a:rPr lang="en-US" altLang="zh-CN" baseline="-25000" dirty="0"/>
              <a:t>Start1 </a:t>
            </a:r>
            <a:r>
              <a:rPr lang="en-GB" altLang="zh-CN" dirty="0"/>
              <a:t>∙ 2^</a:t>
            </a:r>
            <a:r>
              <a:rPr lang="en-US" altLang="zh-CN" dirty="0"/>
              <a:t>µ</a:t>
            </a:r>
            <a:r>
              <a:rPr lang="en-US" altLang="zh-CN" baseline="-25000" dirty="0"/>
              <a:t>1</a:t>
            </a:r>
            <a:r>
              <a:rPr lang="en-GB" altLang="zh-CN" dirty="0"/>
              <a:t>, if L</a:t>
            </a:r>
            <a:r>
              <a:rPr lang="en-GB" altLang="zh-CN" baseline="-25000" dirty="0"/>
              <a:t>CRB1</a:t>
            </a:r>
            <a:r>
              <a:rPr lang="en-GB" altLang="zh-CN" dirty="0"/>
              <a:t> &gt; 0</a:t>
            </a:r>
            <a:endParaRPr lang="en-US" altLang="zh-CN" dirty="0"/>
          </a:p>
          <a:p>
            <a:pPr hangingPunct="0">
              <a:lnSpc>
                <a:spcPct val="120000"/>
              </a:lnSpc>
            </a:pPr>
            <a:r>
              <a:rPr lang="en-US" altLang="zh-CN" dirty="0" err="1"/>
              <a:t>RB</a:t>
            </a:r>
            <a:r>
              <a:rPr lang="en-US" altLang="zh-CN" baseline="-25000" dirty="0" err="1"/>
              <a:t>Start</a:t>
            </a:r>
            <a:r>
              <a:rPr lang="en-GB" altLang="zh-CN" dirty="0"/>
              <a:t> = </a:t>
            </a:r>
            <a:r>
              <a:rPr lang="en-US" altLang="zh-CN" dirty="0"/>
              <a:t>N</a:t>
            </a:r>
            <a:r>
              <a:rPr lang="en-US" altLang="zh-CN" baseline="-25000" dirty="0"/>
              <a:t>RB1</a:t>
            </a:r>
            <a:r>
              <a:rPr lang="en-US" altLang="zh-CN" dirty="0"/>
              <a:t> </a:t>
            </a:r>
            <a:r>
              <a:rPr lang="en-GB" altLang="zh-CN" dirty="0"/>
              <a:t>∙ </a:t>
            </a:r>
            <a:r>
              <a:rPr lang="en-US" altLang="zh-CN" dirty="0"/>
              <a:t>2^µ</a:t>
            </a:r>
            <a:r>
              <a:rPr lang="en-US" altLang="zh-CN" baseline="-25000" dirty="0"/>
              <a:t>1</a:t>
            </a:r>
            <a:r>
              <a:rPr lang="en-US" altLang="zh-CN" dirty="0"/>
              <a:t> + RB</a:t>
            </a:r>
            <a:r>
              <a:rPr lang="en-US" altLang="zh-CN" baseline="-25000" dirty="0"/>
              <a:t>Start2</a:t>
            </a:r>
            <a:r>
              <a:rPr lang="en-GB" altLang="zh-CN" dirty="0"/>
              <a:t>∙2^</a:t>
            </a:r>
            <a:r>
              <a:rPr lang="en-US" altLang="zh-CN" dirty="0"/>
              <a:t>µ</a:t>
            </a:r>
            <a:r>
              <a:rPr lang="en-US" altLang="zh-CN" baseline="-25000" dirty="0"/>
              <a:t>2</a:t>
            </a:r>
            <a:r>
              <a:rPr lang="en-GB" altLang="zh-CN" dirty="0"/>
              <a:t>, if L</a:t>
            </a:r>
            <a:r>
              <a:rPr lang="en-GB" altLang="zh-CN" baseline="-25000" dirty="0"/>
              <a:t>CRB1</a:t>
            </a:r>
            <a:r>
              <a:rPr lang="en-GB" altLang="zh-CN" dirty="0"/>
              <a:t> = 0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en-GB" altLang="zh-CN" dirty="0"/>
              <a:t>Other RB allocations are outer RB allocation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13269" y="5209202"/>
            <a:ext cx="9454255" cy="10895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lnSpc>
                <a:spcPct val="120000"/>
              </a:lnSpc>
            </a:pPr>
            <a:r>
              <a:rPr lang="en-GB" altLang="zh-CN" dirty="0"/>
              <a:t>Inner allocations are for (IM3 fall within the aggregated channel bandwidth region)</a:t>
            </a:r>
          </a:p>
          <a:p>
            <a:pPr hangingPunct="0">
              <a:lnSpc>
                <a:spcPct val="120000"/>
              </a:lnSpc>
            </a:pPr>
            <a:r>
              <a:rPr lang="en-GB" altLang="zh-CN" dirty="0"/>
              <a:t>Outer 1 allocations are for (IM3 and IM5 fall in 0 to BW_CA FOOB region: -13dBm/MHz)</a:t>
            </a:r>
          </a:p>
          <a:p>
            <a:pPr hangingPunct="0">
              <a:lnSpc>
                <a:spcPct val="120000"/>
              </a:lnSpc>
            </a:pPr>
            <a:r>
              <a:rPr lang="en-GB" altLang="zh-CN" dirty="0"/>
              <a:t>Other allocation is Outer 2(there is IMD5 falls into -25dBm/MHz and -30dBm/MHz spurious region)</a:t>
            </a:r>
          </a:p>
        </p:txBody>
      </p:sp>
    </p:spTree>
    <p:extLst>
      <p:ext uri="{BB962C8B-B14F-4D97-AF65-F5344CB8AC3E}">
        <p14:creationId xmlns:p14="http://schemas.microsoft.com/office/powerpoint/2010/main" val="90170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Intra-band contiguous UL CA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1140" y="581114"/>
            <a:ext cx="120382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dirty="0"/>
              <a:t>Contiguous allocation</a:t>
            </a:r>
            <a:endParaRPr lang="zh-CN" altLang="en-US" sz="16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874644" y="150972"/>
            <a:ext cx="3886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6.2.3A-2: Maximum Power Reduction (MPR) for Class 3</a:t>
            </a: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/>
          <a:srcRect b="3981"/>
          <a:stretch/>
        </p:blipFill>
        <p:spPr>
          <a:xfrm>
            <a:off x="7326294" y="375108"/>
            <a:ext cx="4915133" cy="479001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4"/>
          <a:srcRect b="10227"/>
          <a:stretch/>
        </p:blipFill>
        <p:spPr>
          <a:xfrm>
            <a:off x="6542963" y="5203016"/>
            <a:ext cx="5566428" cy="1698319"/>
          </a:xfrm>
          <a:prstGeom prst="rect">
            <a:avLst/>
          </a:prstGeom>
        </p:spPr>
      </p:pic>
      <p:graphicFrame>
        <p:nvGraphicFramePr>
          <p:cNvPr id="18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29907"/>
              </p:ext>
            </p:extLst>
          </p:nvPr>
        </p:nvGraphicFramePr>
        <p:xfrm>
          <a:off x="71140" y="976369"/>
          <a:ext cx="7188075" cy="34836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8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0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1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20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0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0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54442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Modulation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MPR for bandwidth class B [dB]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MPR for bandwidth class C [dB]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86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inner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Avg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outer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Avg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inner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Avg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outer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+mn-lt"/>
                        </a:rPr>
                        <a:t>Avg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>
                          <a:effectLst/>
                          <a:latin typeface="+mn-lt"/>
                          <a:ea typeface="SimSun"/>
                        </a:rPr>
                        <a:t>Huawei suggestion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42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DFT-s-OFDM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Pi/2 BPSK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TBD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TBD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TBD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+mn-lt"/>
                        </a:rPr>
                        <a:t>na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TBD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altLang="zh-CN" sz="1100" dirty="0">
                          <a:effectLst/>
                          <a:latin typeface="+mn-lt"/>
                        </a:rPr>
                        <a:t>6</a:t>
                      </a:r>
                      <a:r>
                        <a:rPr lang="zh-CN" sz="1100" dirty="0">
                          <a:effectLst/>
                          <a:latin typeface="+mn-lt"/>
                        </a:rPr>
                        <a:t>　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SimSun"/>
                        </a:rPr>
                        <a:t>7.5</a:t>
                      </a:r>
                      <a:r>
                        <a:rPr lang="en-US" altLang="zh-CN" sz="1200" b="1" dirty="0">
                          <a:effectLst/>
                          <a:latin typeface="+mn-lt"/>
                          <a:ea typeface="SimSun"/>
                        </a:rPr>
                        <a:t>dB</a:t>
                      </a:r>
                      <a:endParaRPr lang="en-US" sz="1200" b="1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QPSK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[0-1.5]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 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[2-4]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[5-8]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6.5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16QAM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[1-2]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64QAM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[2.5-4]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[3.5-4]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256QAM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[6-6.5]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[6-6.5]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6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[6.5-7]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[6.5-8]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39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CP-OFDM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QPSK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[1.5-2]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[3-5.5]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4.5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[3-3.5]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SimSun"/>
                        </a:rPr>
                        <a:t>8</a:t>
                      </a:r>
                      <a:r>
                        <a:rPr lang="en-US" altLang="zh-CN" sz="1200" b="1" dirty="0">
                          <a:effectLst/>
                          <a:latin typeface="+mn-lt"/>
                          <a:ea typeface="SimSun"/>
                        </a:rPr>
                        <a:t>dB</a:t>
                      </a:r>
                      <a:endParaRPr lang="en-US" sz="1200" b="1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16QAM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[2-2.5]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2.5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64QAM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[3.5-4]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3.5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[3.5-4]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4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256QAM</a:t>
                      </a:r>
                      <a:endParaRPr lang="en-US" sz="16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[6-6.5]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6.5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[6-6.5]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6.5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[6.5-7]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[6.5-8]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7.5</a:t>
                      </a: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0" name="矩形 19"/>
          <p:cNvSpPr/>
          <p:nvPr/>
        </p:nvSpPr>
        <p:spPr>
          <a:xfrm>
            <a:off x="0" y="4604128"/>
            <a:ext cx="74738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LTE bandwidth class D MPR and NR single carrier MPR is provide in right side</a:t>
            </a:r>
          </a:p>
          <a:p>
            <a:pPr marL="2857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For bandwidth B</a:t>
            </a:r>
          </a:p>
          <a:p>
            <a:pPr marL="742950" lvl="3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the worst case DFT-s-OFDM MPR is not higher than the corresponding LTE bandwidth class D MPR</a:t>
            </a:r>
          </a:p>
          <a:p>
            <a:pPr marL="742950" lvl="3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CP-OFDM with 2CCs general not larger than single carrier CP-OFDM, at most 0.5dB higher</a:t>
            </a:r>
          </a:p>
          <a:p>
            <a:pPr marL="0" lvl="2">
              <a:lnSpc>
                <a:spcPct val="125000"/>
              </a:lnSpc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5602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094" y="47890"/>
            <a:ext cx="11870097" cy="530610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WF on Inner and outer contiguous allocation MPR for Class B and C</a:t>
            </a:r>
            <a:endParaRPr lang="zh-CN" altLang="en-US" sz="3200" dirty="0">
              <a:highlight>
                <a:srgbClr val="00FF00"/>
              </a:highlight>
            </a:endParaRPr>
          </a:p>
        </p:txBody>
      </p:sp>
      <p:graphicFrame>
        <p:nvGraphicFramePr>
          <p:cNvPr id="4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78463"/>
              </p:ext>
            </p:extLst>
          </p:nvPr>
        </p:nvGraphicFramePr>
        <p:xfrm>
          <a:off x="1335024" y="865107"/>
          <a:ext cx="9790790" cy="39894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1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6077">
                  <a:extLst>
                    <a:ext uri="{9D8B030D-6E8A-4147-A177-3AD203B41FA5}">
                      <a16:colId xmlns:a16="http://schemas.microsoft.com/office/drawing/2014/main" val="2463824921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5575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Modulation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MPR for bandwidth class B [dB]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MPR for bandwidth class C [dB]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inner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outer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Inner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Outer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DFT-s-OFDM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Pi/2 BPSK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QPSK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64QAM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256QAM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7.5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57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CP-OFDM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QPSK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64QAM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256QAM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6.5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SimSu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09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Intra-band contiguous UL CA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1140" y="581114"/>
            <a:ext cx="120382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dirty="0"/>
              <a:t>Non-Contiguous allocation</a:t>
            </a:r>
            <a:endParaRPr lang="zh-CN" altLang="en-US" sz="16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t="16964" r="5873"/>
          <a:stretch/>
        </p:blipFill>
        <p:spPr>
          <a:xfrm>
            <a:off x="7293405" y="33013"/>
            <a:ext cx="5292081" cy="4114801"/>
          </a:xfrm>
          <a:prstGeom prst="rect">
            <a:avLst/>
          </a:prstGeom>
        </p:spPr>
      </p:pic>
      <p:graphicFrame>
        <p:nvGraphicFramePr>
          <p:cNvPr id="10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216732"/>
              </p:ext>
            </p:extLst>
          </p:nvPr>
        </p:nvGraphicFramePr>
        <p:xfrm>
          <a:off x="89802" y="910337"/>
          <a:ext cx="6992133" cy="27879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8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8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3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93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88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74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888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335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0616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13664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Modulation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MPR for bandwidth class B [dB]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MPR for bandwidth class C [dB]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6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inner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Avg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Outer1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Avg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Outer2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Avg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dirty="0">
                          <a:effectLst/>
                          <a:latin typeface="Times New Roman"/>
                          <a:ea typeface="SimSun"/>
                        </a:rPr>
                        <a:t>Huawei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SimSun"/>
                        </a:rPr>
                        <a:t>Suggestion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inner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Avg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Outer1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Avg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Outer2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Avg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+mn-cs"/>
                        </a:rPr>
                        <a:t>Huawei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+mn-cs"/>
                        </a:rPr>
                        <a:t>Suggestion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197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DFT-s-OFDM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Pi/2 BPSK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TBD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TBD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TBD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　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TBD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TBD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TBD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　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QPSK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[0-3]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[4.5-6]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[9-13]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SimSun"/>
                        </a:rPr>
                        <a:t>13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[0-5]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[4.5-7]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[9.5-14]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11.5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SimSun"/>
                        </a:rPr>
                        <a:t>14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16QAM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[1-4]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[4.5-6]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[1-5]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3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[4.5-7]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64QAM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[2.5-6]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4.5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[4.5-6]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[2.5-7]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[4.5-7]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256QAM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[6.5-7]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[6.5-7]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effectLst/>
                          <a:latin typeface="+mn-lt"/>
                          <a:ea typeface="+mn-ea"/>
                        </a:rPr>
                        <a:t>6.5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[6.5-8]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[6.5-8]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197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CP-OFDM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QPSK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[1.5-4]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[5.5-8]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[1.5-5]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3.5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[5.5-8]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16QAM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[2-4]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3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[5.5-8]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[2-5]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3.5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[5.5-8]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64QAM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[3.5-6]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[5.5-8]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[3.5-6]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[5.5-8]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1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256QAM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[6.5-8]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[6.5-8]</a:t>
                      </a:r>
                      <a:endParaRPr lang="en-US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[6.5-8]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[6.5-8]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7.5</a:t>
                      </a:r>
                      <a:endParaRPr lang="en-US" sz="105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167951" y="4147814"/>
            <a:ext cx="74738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LTE bandwidth class D MPR is provide in right side</a:t>
            </a:r>
          </a:p>
          <a:p>
            <a:pPr marL="285750" lvl="2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Outer 2 allocation MPR value for bandwidth class B is 2-4dB larger than LTE bandwidth class D MPR, according to offline discussion, companies agree to introduce reduced MPR for larger Bandwidth allocation</a:t>
            </a:r>
          </a:p>
          <a:p>
            <a:pPr marL="0" lvl="2">
              <a:lnSpc>
                <a:spcPct val="125000"/>
              </a:lnSpc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75028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430" y="-26764"/>
            <a:ext cx="12109583" cy="13255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WF on Inner and outer non-contiguous allocation MPR for Class B and C</a:t>
            </a:r>
            <a:endParaRPr lang="en-US" sz="3600" dirty="0">
              <a:highlight>
                <a:srgbClr val="00FF00"/>
              </a:highligh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063320"/>
              </p:ext>
            </p:extLst>
          </p:nvPr>
        </p:nvGraphicFramePr>
        <p:xfrm>
          <a:off x="2136715" y="1288842"/>
          <a:ext cx="7165889" cy="37123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75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3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3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0337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Modulation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MPR for bandwidth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class B [dB]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MPR for bandwidth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class C [dB]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6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Inner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Outer1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Outer2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Inner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Outer1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Outer2</a:t>
                      </a:r>
                      <a:r>
                        <a:rPr lang="en-US" sz="1400" baseline="30000" dirty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69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DFT-s-OFDM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Pi/2 BPSK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11.5 for DFT-s-OFDM and 12 for CP-OFDM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9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13 for DFT-s-OFDM and 14 for CP-OFDM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QPSK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64QAM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4.5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256QAM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ea typeface="+mn-ea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69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CP-OFDM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QPSK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3.5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3.5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64QAM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256QAM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0337"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+mn-lt"/>
                          <a:ea typeface="SimSun"/>
                        </a:rPr>
                        <a:t>NOTE 1: Outer 1 MPR are reduced by 3dB for aggregated allocation bandwidth &gt; 10MHz. Outer 2 MPR are reduced by 4.5dB for aggregated allocation bandwidth &gt; 10MHz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1859" y="5074297"/>
            <a:ext cx="10515600" cy="1670277"/>
          </a:xfrm>
        </p:spPr>
        <p:txBody>
          <a:bodyPr>
            <a:noAutofit/>
          </a:bodyPr>
          <a:lstStyle/>
          <a:p>
            <a:r>
              <a:rPr lang="en-CA" sz="2400" dirty="0"/>
              <a:t>This table is applicable to</a:t>
            </a:r>
          </a:p>
          <a:p>
            <a:pPr lvl="1"/>
            <a:r>
              <a:rPr lang="en-CA" sz="2000" dirty="0"/>
              <a:t>1PA architecture for BW class B</a:t>
            </a:r>
          </a:p>
          <a:p>
            <a:pPr lvl="1"/>
            <a:r>
              <a:rPr lang="en-CA" sz="2000" dirty="0"/>
              <a:t>1PA and 2PA architecture for BW class C in Release 16, </a:t>
            </a:r>
          </a:p>
          <a:p>
            <a:pPr lvl="1"/>
            <a:r>
              <a:rPr lang="en-CA" sz="2000" dirty="0"/>
              <a:t>Improved BW class C MPR for 2PA is FFS in future release</a:t>
            </a:r>
          </a:p>
          <a:p>
            <a:pPr lvl="1"/>
            <a:r>
              <a:rPr lang="en-CA" sz="2000" dirty="0"/>
              <a:t>Pi/2 BPSK data is extrapolated from QPSK assuming same ACLR limitation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815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0319" y="60326"/>
            <a:ext cx="10515600" cy="623416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Intra-band non-contiguous UL CA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184" y="683742"/>
            <a:ext cx="116565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Specify two set of MPR for intra-band non-contiguous UL CA, for 1PA architecture and 2PA architecture respectively</a:t>
            </a: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2PA architecture MPR is taken as the 1</a:t>
            </a:r>
            <a:r>
              <a:rPr lang="en-US" altLang="zh-CN" baseline="30000" dirty="0"/>
              <a:t>st</a:t>
            </a:r>
            <a:r>
              <a:rPr lang="en-US" altLang="zh-CN" dirty="0"/>
              <a:t> priority</a:t>
            </a: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Generally, 3dB MPR difference between ENDC and CA</a:t>
            </a:r>
          </a:p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Single MPR for CP-OFDM and DFT-s-OFDM waveforms </a:t>
            </a:r>
          </a:p>
        </p:txBody>
      </p:sp>
    </p:spTree>
    <p:extLst>
      <p:ext uri="{BB962C8B-B14F-4D97-AF65-F5344CB8AC3E}">
        <p14:creationId xmlns:p14="http://schemas.microsoft.com/office/powerpoint/2010/main" val="397824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9072" y="737122"/>
            <a:ext cx="1206292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Font typeface="Wingdings" panose="05000000000000000000" pitchFamily="2" charset="2"/>
              <a:buChar char="l"/>
            </a:pPr>
            <a:r>
              <a:rPr lang="en-US" altLang="zh-CN" dirty="0"/>
              <a:t>The MPR for intra-band non-contiguous CA For 2PA architecture is defined as below: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Option 1:keep the worst case with 18dB MPR for low allocation bandwidth</a:t>
            </a:r>
          </a:p>
        </p:txBody>
      </p:sp>
      <p:sp>
        <p:nvSpPr>
          <p:cNvPr id="5" name="矩形 4"/>
          <p:cNvSpPr/>
          <p:nvPr/>
        </p:nvSpPr>
        <p:spPr>
          <a:xfrm>
            <a:off x="474305" y="1473003"/>
            <a:ext cx="6096000" cy="300082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MPR</a:t>
            </a:r>
            <a:r>
              <a:rPr lang="x-none" altLang="zh-CN" baseline="-25000" dirty="0">
                <a:latin typeface="Calibri" panose="020F0502020204030204" pitchFamily="34" charset="0"/>
                <a:cs typeface="宋体" panose="02010600030101010101" pitchFamily="2" charset="-122"/>
              </a:rPr>
              <a:t>CA</a:t>
            </a: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 =                 </a:t>
            </a:r>
            <a:endParaRPr lang="zh-CN" altLang="zh-CN" dirty="0">
              <a:latin typeface="MS Mincho"/>
              <a:cs typeface="宋体" panose="02010600030101010101" pitchFamily="2" charset="-122"/>
            </a:endParaRPr>
          </a:p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18                                 ;  0 &lt; B &lt; 1.08</a:t>
            </a:r>
            <a:endParaRPr lang="zh-CN" altLang="zh-CN" dirty="0">
              <a:latin typeface="MS Mincho"/>
              <a:cs typeface="宋体" panose="02010600030101010101" pitchFamily="2" charset="-122"/>
            </a:endParaRPr>
          </a:p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15                                 ; 1.08 ≤ B &lt; 2.16</a:t>
            </a:r>
            <a:endParaRPr lang="zh-CN" altLang="zh-CN" dirty="0">
              <a:latin typeface="MS Mincho"/>
              <a:cs typeface="宋体" panose="02010600030101010101" pitchFamily="2" charset="-122"/>
            </a:endParaRPr>
          </a:p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14                               ; 2.16 ≤ B &lt; 3.24</a:t>
            </a:r>
            <a:endParaRPr lang="zh-CN" altLang="zh-CN" dirty="0">
              <a:latin typeface="MS Mincho"/>
              <a:cs typeface="宋体" panose="02010600030101010101" pitchFamily="2" charset="-122"/>
            </a:endParaRPr>
          </a:p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13                                 ; 3.24 ≤ B &lt; 5.4</a:t>
            </a:r>
            <a:endParaRPr lang="zh-CN" altLang="zh-CN" dirty="0">
              <a:latin typeface="MS Mincho"/>
              <a:cs typeface="宋体" panose="02010600030101010101" pitchFamily="2" charset="-122"/>
            </a:endParaRPr>
          </a:p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12                                 ; B &gt; 5.4</a:t>
            </a:r>
            <a:endParaRPr lang="zh-CN" altLang="zh-CN" dirty="0">
              <a:latin typeface="MS Mincho"/>
              <a:cs typeface="宋体" panose="02010600030101010101" pitchFamily="2" charset="-122"/>
            </a:endParaRPr>
          </a:p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B = 12*(NRB_alloc,1*SCS1 + NRB_alloc,2*SCS2)/1,000,000</a:t>
            </a:r>
            <a:endParaRPr lang="zh-CN" altLang="zh-CN" dirty="0">
              <a:effectLst/>
              <a:latin typeface="MS Mincho"/>
              <a:cs typeface="宋体" panose="02010600030101010101" pitchFamily="2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129073" y="75876"/>
            <a:ext cx="10515600" cy="605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>
                <a:latin typeface="Calibri" panose="020F0502020204030204" pitchFamily="34" charset="0"/>
                <a:cs typeface="Calibri" panose="020F0502020204030204" pitchFamily="34" charset="0"/>
              </a:rPr>
              <a:t>Intra-band non-contiguous UL CA-MPR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4759" y="4473824"/>
            <a:ext cx="11330474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Option 2: reuse the MPR</a:t>
            </a:r>
            <a:r>
              <a:rPr lang="en-US" altLang="zh-CN" baseline="-25000" dirty="0"/>
              <a:t>IM3 </a:t>
            </a:r>
            <a:r>
              <a:rPr lang="en-US" altLang="zh-CN" dirty="0"/>
              <a:t>defined in 29dBm WI with 3dB difference, which is approved in R4-2006752</a:t>
            </a:r>
            <a:endParaRPr lang="en-US" altLang="zh-CN" baseline="-25000" dirty="0"/>
          </a:p>
        </p:txBody>
      </p:sp>
      <p:sp>
        <p:nvSpPr>
          <p:cNvPr id="9" name="矩形 8"/>
          <p:cNvSpPr/>
          <p:nvPr/>
        </p:nvSpPr>
        <p:spPr>
          <a:xfrm>
            <a:off x="388772" y="5011598"/>
            <a:ext cx="80834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altLang="zh-CN" dirty="0">
                <a:latin typeface="Calibri" panose="020F0502020204030204" pitchFamily="34" charset="0"/>
                <a:cs typeface="宋体" panose="02010600030101010101" pitchFamily="2" charset="-122"/>
              </a:rPr>
              <a:t>MPR</a:t>
            </a:r>
            <a:r>
              <a:rPr lang="x-none" altLang="zh-CN" baseline="-25000" dirty="0">
                <a:latin typeface="Calibri" panose="020F0502020204030204" pitchFamily="34" charset="0"/>
                <a:cs typeface="宋体" panose="02010600030101010101" pitchFamily="2" charset="-122"/>
              </a:rPr>
              <a:t>CA</a:t>
            </a:r>
            <a:r>
              <a:rPr lang="en-US" altLang="zh-CN" dirty="0"/>
              <a:t> = 	                                   15	; 	                                   0 ≤ B &lt; 1.08</a:t>
            </a:r>
          </a:p>
          <a:p>
            <a:r>
              <a:rPr lang="en-US" altLang="zh-CN" dirty="0"/>
              <a:t>			14.5	; 	                              1.08 ≤ B &lt; 2.16</a:t>
            </a:r>
          </a:p>
          <a:p>
            <a:r>
              <a:rPr lang="en-US" altLang="zh-CN" dirty="0"/>
              <a:t>			14	; 	                            2.16 ≤ B &lt; 3.24</a:t>
            </a:r>
          </a:p>
          <a:p>
            <a:r>
              <a:rPr lang="en-US" altLang="zh-CN" dirty="0"/>
              <a:t>			12	; 	                              3.24 ≤ B &lt; 5.4</a:t>
            </a:r>
          </a:p>
          <a:p>
            <a:r>
              <a:rPr lang="en-US" altLang="zh-CN" dirty="0"/>
              <a:t>			11	; 	                              5.46 ≤ B &lt; 10.8</a:t>
            </a:r>
          </a:p>
          <a:p>
            <a:r>
              <a:rPr lang="en-US" altLang="zh-CN" dirty="0"/>
              <a:t>			10	; 	                               10.8≤ B</a:t>
            </a:r>
          </a:p>
        </p:txBody>
      </p:sp>
    </p:spTree>
    <p:extLst>
      <p:ext uri="{BB962C8B-B14F-4D97-AF65-F5344CB8AC3E}">
        <p14:creationId xmlns:p14="http://schemas.microsoft.com/office/powerpoint/2010/main" val="2964928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AEAC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4384</TotalTime>
  <Words>1187</Words>
  <Application>Microsoft Office PowerPoint</Application>
  <PresentationFormat>Widescreen</PresentationFormat>
  <Paragraphs>402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Mincho</vt:lpstr>
      <vt:lpstr>Arial</vt:lpstr>
      <vt:lpstr>Calibri</vt:lpstr>
      <vt:lpstr>Calibri Light</vt:lpstr>
      <vt:lpstr>Times New Roman</vt:lpstr>
      <vt:lpstr>Wingdings</vt:lpstr>
      <vt:lpstr>Office 主题</vt:lpstr>
      <vt:lpstr>WF on PC3 intra-band UL CA MPR for GTW</vt:lpstr>
      <vt:lpstr>Background</vt:lpstr>
      <vt:lpstr>Background on inner and outer allocation</vt:lpstr>
      <vt:lpstr>Intra-band contiguous UL CA</vt:lpstr>
      <vt:lpstr>WF on Inner and outer contiguous allocation MPR for Class B and C</vt:lpstr>
      <vt:lpstr>Intra-band contiguous UL CA</vt:lpstr>
      <vt:lpstr>WF on Inner and outer non-contiguous allocation MPR for Class B and C</vt:lpstr>
      <vt:lpstr>Intra-band non-contiguous UL CA</vt:lpstr>
      <vt:lpstr>PowerPoint Presentation</vt:lpstr>
      <vt:lpstr>Intra-band non-contiguous UL CA-MPR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Steven Chen</cp:lastModifiedBy>
  <cp:revision>193</cp:revision>
  <dcterms:created xsi:type="dcterms:W3CDTF">2019-10-15T22:26:30Z</dcterms:created>
  <dcterms:modified xsi:type="dcterms:W3CDTF">2020-06-02T13:50:11Z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(3)I3WiIkk0afm1NMf6z1iC/z9S0zUQFKZitAJBhH9q+5YA0lr3eadzJ8Ilwuni9LJzmO0sMjJL
m3nNBRzsYwONYMrrhoD0j/PHAsW7SO4GfUuly9jMaKQJPt4Rmh3NR+DHG9S3BMZ+WghGghGl
vH/E59yL6FsHZf4TKZz5VKRyVmdM79FaZ3uY2MSGL6SFSDvMColjH1yTjiabQrwiq5jaPWoO
2B0EXeRnLiwz/41HAI</vt:lpwstr>
  </property>
  <property fmtid="{D5CDD505-2E9C-101B-9397-08002B2CF9AE}" pid="3" name="_2015_ms_pID_7253431">
    <vt:lpwstr>GkNCSCYjneCr/VIT9OLfTZUShw4v38diznJ4ztUFARXrGc/g7bOD0h
07WX5sqvgWteCeoapncl65ZseYLpQATk2ZzQuWl26aqnej3t6PaC8wP5VblsqBeoqxkzkcqX
0nTcgprbta8LEgqXMMoHY6HRtay2kDHJINwySPEZSNQWKgYone7Jbj4wLcnIkkITiYADMdtl
vdXkten//WnafR1A6AGUNtUEQEPVVbwvckxy</vt:lpwstr>
  </property>
  <property fmtid="{D5CDD505-2E9C-101B-9397-08002B2CF9AE}" pid="4" name="_2015_ms_pID_7253432">
    <vt:lpwstr>u5THbaT0ZLdJJ/yFj1bzdXE=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